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15"/>
  </p:notesMasterIdLst>
  <p:handoutMasterIdLst>
    <p:handoutMasterId r:id="rId16"/>
  </p:handoutMasterIdLst>
  <p:sldIdLst>
    <p:sldId id="256" r:id="rId5"/>
    <p:sldId id="321" r:id="rId6"/>
    <p:sldId id="322" r:id="rId7"/>
    <p:sldId id="318" r:id="rId8"/>
    <p:sldId id="300" r:id="rId9"/>
    <p:sldId id="306" r:id="rId10"/>
    <p:sldId id="320" r:id="rId11"/>
    <p:sldId id="323" r:id="rId12"/>
    <p:sldId id="296" r:id="rId13"/>
    <p:sldId id="297" r:id="rId1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83245" autoAdjust="0"/>
  </p:normalViewPr>
  <p:slideViewPr>
    <p:cSldViewPr>
      <p:cViewPr varScale="1">
        <p:scale>
          <a:sx n="82" d="100"/>
          <a:sy n="82" d="100"/>
        </p:scale>
        <p:origin x="-1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5DD7ED-623B-4C50-9C91-5A5A857294AD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43030387-4065-4EAC-A20E-CF922FBEA859}">
      <dgm:prSet phldrT="[Text]"/>
      <dgm:spPr/>
      <dgm:t>
        <a:bodyPr/>
        <a:lstStyle/>
        <a:p>
          <a:r>
            <a:rPr lang="de-CH" dirty="0" smtClean="0"/>
            <a:t>DOI</a:t>
          </a:r>
          <a:endParaRPr lang="de-CH" dirty="0"/>
        </a:p>
      </dgm:t>
    </dgm:pt>
    <dgm:pt modelId="{CE248C09-4EC5-44F8-A5A3-AF6C65B5D2C1}" type="parTrans" cxnId="{6B2EDF2C-9528-4AFF-B592-D48C28C7E253}">
      <dgm:prSet/>
      <dgm:spPr/>
      <dgm:t>
        <a:bodyPr/>
        <a:lstStyle/>
        <a:p>
          <a:endParaRPr lang="de-CH"/>
        </a:p>
      </dgm:t>
    </dgm:pt>
    <dgm:pt modelId="{4D6A5538-AEEB-4AA7-B7D9-D9AE5625E9A2}" type="sibTrans" cxnId="{6B2EDF2C-9528-4AFF-B592-D48C28C7E253}">
      <dgm:prSet/>
      <dgm:spPr/>
      <dgm:t>
        <a:bodyPr/>
        <a:lstStyle/>
        <a:p>
          <a:endParaRPr lang="de-CH"/>
        </a:p>
      </dgm:t>
    </dgm:pt>
    <dgm:pt modelId="{215D008C-6D36-4BB2-8825-6BB9E57BBC97}">
      <dgm:prSet phldrT="[Text]"/>
      <dgm:spPr/>
      <dgm:t>
        <a:bodyPr/>
        <a:lstStyle/>
        <a:p>
          <a:r>
            <a:rPr lang="de-CH" dirty="0" smtClean="0"/>
            <a:t>persistent</a:t>
          </a:r>
          <a:endParaRPr lang="de-CH" dirty="0"/>
        </a:p>
      </dgm:t>
    </dgm:pt>
    <dgm:pt modelId="{F08E2B7C-6573-4DEE-A5A5-7BAEC0F84363}" type="parTrans" cxnId="{24D2740F-D0F6-4DED-8875-56C390FA7B70}">
      <dgm:prSet/>
      <dgm:spPr/>
      <dgm:t>
        <a:bodyPr/>
        <a:lstStyle/>
        <a:p>
          <a:endParaRPr lang="de-CH"/>
        </a:p>
      </dgm:t>
    </dgm:pt>
    <dgm:pt modelId="{2D923073-96C7-47A6-A13E-59888B1D0D1D}" type="sibTrans" cxnId="{24D2740F-D0F6-4DED-8875-56C390FA7B70}">
      <dgm:prSet/>
      <dgm:spPr/>
      <dgm:t>
        <a:bodyPr/>
        <a:lstStyle/>
        <a:p>
          <a:endParaRPr lang="de-CH"/>
        </a:p>
      </dgm:t>
    </dgm:pt>
    <dgm:pt modelId="{DBD879B7-922A-4BDD-9D81-8F7A7D29C1D5}">
      <dgm:prSet phldrT="[Text]"/>
      <dgm:spPr/>
      <dgm:t>
        <a:bodyPr/>
        <a:lstStyle/>
        <a:p>
          <a:r>
            <a:rPr lang="de-CH" dirty="0" smtClean="0"/>
            <a:t>objektbezogen</a:t>
          </a:r>
          <a:endParaRPr lang="de-CH" dirty="0"/>
        </a:p>
      </dgm:t>
    </dgm:pt>
    <dgm:pt modelId="{28054EB8-2075-412C-AC94-E82A28935B91}" type="parTrans" cxnId="{BA88F052-3F98-4417-BBFB-D397040D67A1}">
      <dgm:prSet/>
      <dgm:spPr/>
      <dgm:t>
        <a:bodyPr/>
        <a:lstStyle/>
        <a:p>
          <a:endParaRPr lang="de-CH"/>
        </a:p>
      </dgm:t>
    </dgm:pt>
    <dgm:pt modelId="{A580CB63-51BE-4BA2-8945-B1DCFCEAEE78}" type="sibTrans" cxnId="{BA88F052-3F98-4417-BBFB-D397040D67A1}">
      <dgm:prSet/>
      <dgm:spPr/>
      <dgm:t>
        <a:bodyPr/>
        <a:lstStyle/>
        <a:p>
          <a:endParaRPr lang="de-CH"/>
        </a:p>
      </dgm:t>
    </dgm:pt>
    <dgm:pt modelId="{756838BE-30F4-4C06-9941-A43A63AFCA66}">
      <dgm:prSet phldrT="[Text]"/>
      <dgm:spPr/>
      <dgm:t>
        <a:bodyPr/>
        <a:lstStyle/>
        <a:p>
          <a:r>
            <a:rPr lang="de-CH" dirty="0" smtClean="0"/>
            <a:t>Resolver</a:t>
          </a:r>
          <a:endParaRPr lang="de-CH" dirty="0"/>
        </a:p>
      </dgm:t>
    </dgm:pt>
    <dgm:pt modelId="{7A220A85-A6B0-4CA1-A307-8F2DD28783C3}" type="parTrans" cxnId="{B6E2ED30-4408-45CB-B4D6-47A74A706138}">
      <dgm:prSet/>
      <dgm:spPr/>
      <dgm:t>
        <a:bodyPr/>
        <a:lstStyle/>
        <a:p>
          <a:endParaRPr lang="de-CH"/>
        </a:p>
      </dgm:t>
    </dgm:pt>
    <dgm:pt modelId="{7E29A136-9BF2-47DE-8127-AAC91034A148}" type="sibTrans" cxnId="{B6E2ED30-4408-45CB-B4D6-47A74A706138}">
      <dgm:prSet/>
      <dgm:spPr/>
      <dgm:t>
        <a:bodyPr/>
        <a:lstStyle/>
        <a:p>
          <a:endParaRPr lang="de-CH"/>
        </a:p>
      </dgm:t>
    </dgm:pt>
    <dgm:pt modelId="{D812898D-20C9-4E46-ABA5-61D62F66E73D}">
      <dgm:prSet phldrT="[Text]"/>
      <dgm:spPr/>
      <dgm:t>
        <a:bodyPr/>
        <a:lstStyle/>
        <a:p>
          <a:r>
            <a:rPr lang="de-CH" dirty="0" smtClean="0"/>
            <a:t>global</a:t>
          </a:r>
          <a:endParaRPr lang="de-CH" dirty="0"/>
        </a:p>
      </dgm:t>
    </dgm:pt>
    <dgm:pt modelId="{B9A8740C-6919-4B73-B9A0-3DB5B6C83A33}" type="parTrans" cxnId="{2CFDB24A-645B-4B45-B443-644B33846F68}">
      <dgm:prSet/>
      <dgm:spPr/>
      <dgm:t>
        <a:bodyPr/>
        <a:lstStyle/>
        <a:p>
          <a:endParaRPr lang="de-CH"/>
        </a:p>
      </dgm:t>
    </dgm:pt>
    <dgm:pt modelId="{E268DEC4-CF18-47E7-86E2-0BEC76D1B53B}" type="sibTrans" cxnId="{2CFDB24A-645B-4B45-B443-644B33846F68}">
      <dgm:prSet/>
      <dgm:spPr/>
      <dgm:t>
        <a:bodyPr/>
        <a:lstStyle/>
        <a:p>
          <a:endParaRPr lang="de-CH"/>
        </a:p>
      </dgm:t>
    </dgm:pt>
    <dgm:pt modelId="{41556E4B-5549-4F05-92B8-2E9A8A9FCD64}">
      <dgm:prSet phldrT="[Text]"/>
      <dgm:spPr/>
      <dgm:t>
        <a:bodyPr/>
        <a:lstStyle/>
        <a:p>
          <a:r>
            <a:rPr lang="de-CH" dirty="0" smtClean="0"/>
            <a:t>http://dx.doi.org/</a:t>
          </a:r>
          <a:endParaRPr lang="de-CH" dirty="0"/>
        </a:p>
      </dgm:t>
    </dgm:pt>
    <dgm:pt modelId="{49AC1005-2D9A-4DA3-9378-4F2C742EC452}" type="parTrans" cxnId="{FC31F777-2501-4268-A309-1803FFF7E5E1}">
      <dgm:prSet/>
      <dgm:spPr/>
      <dgm:t>
        <a:bodyPr/>
        <a:lstStyle/>
        <a:p>
          <a:endParaRPr lang="de-CH"/>
        </a:p>
      </dgm:t>
    </dgm:pt>
    <dgm:pt modelId="{7D8B563A-A123-4E8C-8328-4CCE7CB2D97D}" type="sibTrans" cxnId="{FC31F777-2501-4268-A309-1803FFF7E5E1}">
      <dgm:prSet/>
      <dgm:spPr/>
      <dgm:t>
        <a:bodyPr/>
        <a:lstStyle/>
        <a:p>
          <a:endParaRPr lang="de-CH"/>
        </a:p>
      </dgm:t>
    </dgm:pt>
    <dgm:pt modelId="{79E47806-C102-435D-BEAC-99070DB96C9C}">
      <dgm:prSet phldrT="[Text]"/>
      <dgm:spPr/>
      <dgm:t>
        <a:bodyPr/>
        <a:lstStyle/>
        <a:p>
          <a:r>
            <a:rPr lang="de-CH" dirty="0" smtClean="0"/>
            <a:t>URL</a:t>
          </a:r>
          <a:endParaRPr lang="de-CH" dirty="0"/>
        </a:p>
      </dgm:t>
    </dgm:pt>
    <dgm:pt modelId="{3435EB0E-8B8D-4875-8E5F-C3CA8319EFE8}" type="parTrans" cxnId="{832E5415-DCDC-4442-90C7-16F531CBA287}">
      <dgm:prSet/>
      <dgm:spPr/>
      <dgm:t>
        <a:bodyPr/>
        <a:lstStyle/>
        <a:p>
          <a:endParaRPr lang="de-CH"/>
        </a:p>
      </dgm:t>
    </dgm:pt>
    <dgm:pt modelId="{E83D1A1A-4A06-4B44-8C30-A64F7CCC512D}" type="sibTrans" cxnId="{832E5415-DCDC-4442-90C7-16F531CBA287}">
      <dgm:prSet/>
      <dgm:spPr/>
      <dgm:t>
        <a:bodyPr/>
        <a:lstStyle/>
        <a:p>
          <a:endParaRPr lang="de-CH"/>
        </a:p>
      </dgm:t>
    </dgm:pt>
    <dgm:pt modelId="{1BD66D12-E6B5-4A23-85BC-DAC078AFB5DA}">
      <dgm:prSet phldrT="[Text]"/>
      <dgm:spPr/>
      <dgm:t>
        <a:bodyPr/>
        <a:lstStyle/>
        <a:p>
          <a:r>
            <a:rPr lang="de-CH" dirty="0" smtClean="0"/>
            <a:t>veränderbar</a:t>
          </a:r>
          <a:endParaRPr lang="de-CH" dirty="0"/>
        </a:p>
      </dgm:t>
    </dgm:pt>
    <dgm:pt modelId="{1FDACAC9-83F0-4C5C-A8CF-2235EE8A3A2D}" type="parTrans" cxnId="{8F972115-AECB-4AF6-AD03-CB8450CDFFDC}">
      <dgm:prSet/>
      <dgm:spPr/>
      <dgm:t>
        <a:bodyPr/>
        <a:lstStyle/>
        <a:p>
          <a:endParaRPr lang="de-CH"/>
        </a:p>
      </dgm:t>
    </dgm:pt>
    <dgm:pt modelId="{371654DC-7C6D-4EE6-8D5C-53CEEA47A077}" type="sibTrans" cxnId="{8F972115-AECB-4AF6-AD03-CB8450CDFFDC}">
      <dgm:prSet/>
      <dgm:spPr/>
      <dgm:t>
        <a:bodyPr/>
        <a:lstStyle/>
        <a:p>
          <a:endParaRPr lang="de-CH"/>
        </a:p>
      </dgm:t>
    </dgm:pt>
    <dgm:pt modelId="{D3E641B5-90EB-4BD6-9DDC-750EAAFD0A85}">
      <dgm:prSet phldrT="[Text]"/>
      <dgm:spPr/>
      <dgm:t>
        <a:bodyPr/>
        <a:lstStyle/>
        <a:p>
          <a:r>
            <a:rPr lang="de-CH" u="sng" dirty="0" smtClean="0"/>
            <a:t>aktuell gültig</a:t>
          </a:r>
          <a:endParaRPr lang="de-CH" u="sng" dirty="0"/>
        </a:p>
      </dgm:t>
    </dgm:pt>
    <dgm:pt modelId="{F71E3A0C-4ED6-4008-80BD-48EFE595A0E1}" type="parTrans" cxnId="{8B9C3185-5F0D-40B0-8168-112ECA26476B}">
      <dgm:prSet/>
      <dgm:spPr/>
      <dgm:t>
        <a:bodyPr/>
        <a:lstStyle/>
        <a:p>
          <a:endParaRPr lang="de-CH"/>
        </a:p>
      </dgm:t>
    </dgm:pt>
    <dgm:pt modelId="{DE67F504-875E-455C-8CEA-35691A95E1CB}" type="sibTrans" cxnId="{8B9C3185-5F0D-40B0-8168-112ECA26476B}">
      <dgm:prSet/>
      <dgm:spPr/>
      <dgm:t>
        <a:bodyPr/>
        <a:lstStyle/>
        <a:p>
          <a:endParaRPr lang="de-CH"/>
        </a:p>
      </dgm:t>
    </dgm:pt>
    <dgm:pt modelId="{9BBB6BF3-2B55-45BA-AE07-4A7256EC5166}">
      <dgm:prSet phldrT="[Text]"/>
      <dgm:spPr/>
      <dgm:t>
        <a:bodyPr/>
        <a:lstStyle/>
        <a:p>
          <a:r>
            <a:rPr lang="de-CH" dirty="0" smtClean="0"/>
            <a:t>Handle Server</a:t>
          </a:r>
          <a:endParaRPr lang="de-CH" dirty="0"/>
        </a:p>
      </dgm:t>
    </dgm:pt>
    <dgm:pt modelId="{9E958D58-DBC0-4181-A0C3-6E3B0E2C5DF4}" type="parTrans" cxnId="{9505F9D4-FCEB-4741-B995-BD7B811B00CA}">
      <dgm:prSet/>
      <dgm:spPr/>
      <dgm:t>
        <a:bodyPr/>
        <a:lstStyle/>
        <a:p>
          <a:endParaRPr lang="de-CH"/>
        </a:p>
      </dgm:t>
    </dgm:pt>
    <dgm:pt modelId="{E58E137D-40AC-40D7-9127-4552A416FA01}" type="sibTrans" cxnId="{9505F9D4-FCEB-4741-B995-BD7B811B00CA}">
      <dgm:prSet/>
      <dgm:spPr/>
      <dgm:t>
        <a:bodyPr/>
        <a:lstStyle/>
        <a:p>
          <a:endParaRPr lang="de-CH"/>
        </a:p>
      </dgm:t>
    </dgm:pt>
    <dgm:pt modelId="{A028CEEA-CF03-4369-804F-73922CC02E6B}">
      <dgm:prSet phldrT="[Text]"/>
      <dgm:spPr/>
      <dgm:t>
        <a:bodyPr/>
        <a:lstStyle/>
        <a:p>
          <a:r>
            <a:rPr lang="de-CH" dirty="0" smtClean="0"/>
            <a:t>Speicherort</a:t>
          </a:r>
          <a:endParaRPr lang="de-CH" dirty="0"/>
        </a:p>
      </dgm:t>
    </dgm:pt>
    <dgm:pt modelId="{D86D5C57-E584-47F0-9E20-CD6D6A6E93E9}" type="parTrans" cxnId="{40D022EE-F914-477B-8F26-449825184588}">
      <dgm:prSet/>
      <dgm:spPr/>
      <dgm:t>
        <a:bodyPr/>
        <a:lstStyle/>
        <a:p>
          <a:endParaRPr lang="de-CH"/>
        </a:p>
      </dgm:t>
    </dgm:pt>
    <dgm:pt modelId="{B0D75912-6B7B-4CED-83DC-11B4B58FAD38}" type="sibTrans" cxnId="{40D022EE-F914-477B-8F26-449825184588}">
      <dgm:prSet/>
      <dgm:spPr/>
      <dgm:t>
        <a:bodyPr/>
        <a:lstStyle/>
        <a:p>
          <a:endParaRPr lang="de-CH"/>
        </a:p>
      </dgm:t>
    </dgm:pt>
    <dgm:pt modelId="{4EB18AF6-19BB-4A20-879B-255A5EB20B86}" type="pres">
      <dgm:prSet presAssocID="{5B5DD7ED-623B-4C50-9C91-5A5A857294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3DC9051C-57AA-4DBE-81CD-5DA3756AD481}" type="pres">
      <dgm:prSet presAssocID="{5B5DD7ED-623B-4C50-9C91-5A5A857294AD}" presName="tSp" presStyleCnt="0"/>
      <dgm:spPr/>
    </dgm:pt>
    <dgm:pt modelId="{37076072-AC2F-424A-ADFB-825796C5A059}" type="pres">
      <dgm:prSet presAssocID="{5B5DD7ED-623B-4C50-9C91-5A5A857294AD}" presName="bSp" presStyleCnt="0"/>
      <dgm:spPr/>
    </dgm:pt>
    <dgm:pt modelId="{B32F7095-30F0-4B7D-9BB2-B7199A0DA4B4}" type="pres">
      <dgm:prSet presAssocID="{5B5DD7ED-623B-4C50-9C91-5A5A857294AD}" presName="process" presStyleCnt="0"/>
      <dgm:spPr/>
    </dgm:pt>
    <dgm:pt modelId="{DF645F65-9C78-493E-9F88-A94DA7F9A579}" type="pres">
      <dgm:prSet presAssocID="{43030387-4065-4EAC-A20E-CF922FBEA859}" presName="composite1" presStyleCnt="0"/>
      <dgm:spPr/>
    </dgm:pt>
    <dgm:pt modelId="{3DC8424B-760F-4951-A1DD-081492B44153}" type="pres">
      <dgm:prSet presAssocID="{43030387-4065-4EAC-A20E-CF922FBEA859}" presName="dummyNode1" presStyleLbl="node1" presStyleIdx="0" presStyleCnt="3"/>
      <dgm:spPr/>
    </dgm:pt>
    <dgm:pt modelId="{8D32E8DD-D0DC-44F4-B562-7EB929311C62}" type="pres">
      <dgm:prSet presAssocID="{43030387-4065-4EAC-A20E-CF922FBEA859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4DF95FFF-F24D-4DE9-98B6-E5D382CEF1D7}" type="pres">
      <dgm:prSet presAssocID="{43030387-4065-4EAC-A20E-CF922FBEA85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309F4B82-72F6-457F-BB76-DA082EF05E36}" type="pres">
      <dgm:prSet presAssocID="{43030387-4065-4EAC-A20E-CF922FBEA859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B2247DC-A311-481C-BC83-416E88F2F0D6}" type="pres">
      <dgm:prSet presAssocID="{43030387-4065-4EAC-A20E-CF922FBEA859}" presName="connSite1" presStyleCnt="0"/>
      <dgm:spPr/>
    </dgm:pt>
    <dgm:pt modelId="{6538212B-594D-468E-8714-A991F48F6E86}" type="pres">
      <dgm:prSet presAssocID="{4D6A5538-AEEB-4AA7-B7D9-D9AE5625E9A2}" presName="Name9" presStyleLbl="sibTrans2D1" presStyleIdx="0" presStyleCnt="2"/>
      <dgm:spPr/>
      <dgm:t>
        <a:bodyPr/>
        <a:lstStyle/>
        <a:p>
          <a:endParaRPr lang="de-CH"/>
        </a:p>
      </dgm:t>
    </dgm:pt>
    <dgm:pt modelId="{21A78FD4-7362-42C5-A056-7BCDE7EA1C75}" type="pres">
      <dgm:prSet presAssocID="{756838BE-30F4-4C06-9941-A43A63AFCA66}" presName="composite2" presStyleCnt="0"/>
      <dgm:spPr/>
    </dgm:pt>
    <dgm:pt modelId="{E04FE199-6E08-426F-97EA-821C2B4264B6}" type="pres">
      <dgm:prSet presAssocID="{756838BE-30F4-4C06-9941-A43A63AFCA66}" presName="dummyNode2" presStyleLbl="node1" presStyleIdx="0" presStyleCnt="3"/>
      <dgm:spPr/>
    </dgm:pt>
    <dgm:pt modelId="{E8F6CD58-3109-4295-A658-15D97D99F413}" type="pres">
      <dgm:prSet presAssocID="{756838BE-30F4-4C06-9941-A43A63AFCA66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5C7A012E-2F3F-4FE3-946C-A5329579E4A5}" type="pres">
      <dgm:prSet presAssocID="{756838BE-30F4-4C06-9941-A43A63AFCA6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816C746-4965-4709-A253-4C1179E1F1A7}" type="pres">
      <dgm:prSet presAssocID="{756838BE-30F4-4C06-9941-A43A63AFCA66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160F9BCD-9D20-4231-9A27-F6500C6238DC}" type="pres">
      <dgm:prSet presAssocID="{756838BE-30F4-4C06-9941-A43A63AFCA66}" presName="connSite2" presStyleCnt="0"/>
      <dgm:spPr/>
    </dgm:pt>
    <dgm:pt modelId="{12C2666F-92B1-474C-8A2E-782F6011F198}" type="pres">
      <dgm:prSet presAssocID="{7E29A136-9BF2-47DE-8127-AAC91034A148}" presName="Name18" presStyleLbl="sibTrans2D1" presStyleIdx="1" presStyleCnt="2"/>
      <dgm:spPr/>
      <dgm:t>
        <a:bodyPr/>
        <a:lstStyle/>
        <a:p>
          <a:endParaRPr lang="de-CH"/>
        </a:p>
      </dgm:t>
    </dgm:pt>
    <dgm:pt modelId="{D38686CD-B1D4-43EE-94B2-1E4C5BF9E6D4}" type="pres">
      <dgm:prSet presAssocID="{79E47806-C102-435D-BEAC-99070DB96C9C}" presName="composite1" presStyleCnt="0"/>
      <dgm:spPr/>
    </dgm:pt>
    <dgm:pt modelId="{10CECE76-6907-487E-9C11-15F1F162EF25}" type="pres">
      <dgm:prSet presAssocID="{79E47806-C102-435D-BEAC-99070DB96C9C}" presName="dummyNode1" presStyleLbl="node1" presStyleIdx="1" presStyleCnt="3"/>
      <dgm:spPr/>
    </dgm:pt>
    <dgm:pt modelId="{1C54C9C5-6F63-48E8-9D34-877BB6154147}" type="pres">
      <dgm:prSet presAssocID="{79E47806-C102-435D-BEAC-99070DB96C9C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3580175D-122E-42F1-9127-2DA402340E22}" type="pres">
      <dgm:prSet presAssocID="{79E47806-C102-435D-BEAC-99070DB96C9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2D9C0749-3E2F-4347-968A-94A9E2B20110}" type="pres">
      <dgm:prSet presAssocID="{79E47806-C102-435D-BEAC-99070DB96C9C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6AA712D2-C456-4815-94CC-EAA3976A948A}" type="pres">
      <dgm:prSet presAssocID="{79E47806-C102-435D-BEAC-99070DB96C9C}" presName="connSite1" presStyleCnt="0"/>
      <dgm:spPr/>
    </dgm:pt>
  </dgm:ptLst>
  <dgm:cxnLst>
    <dgm:cxn modelId="{48F1DD59-6DDF-444D-9BA2-CC7FE4AC7BED}" type="presOf" srcId="{D812898D-20C9-4E46-ABA5-61D62F66E73D}" destId="{E8F6CD58-3109-4295-A658-15D97D99F413}" srcOrd="0" destOrd="0" presId="urn:microsoft.com/office/officeart/2005/8/layout/hProcess4"/>
    <dgm:cxn modelId="{36578EB4-E9A5-41A1-B119-902AC642D0EE}" type="presOf" srcId="{41556E4B-5549-4F05-92B8-2E9A8A9FCD64}" destId="{E8F6CD58-3109-4295-A658-15D97D99F413}" srcOrd="0" destOrd="1" presId="urn:microsoft.com/office/officeart/2005/8/layout/hProcess4"/>
    <dgm:cxn modelId="{38A2A987-86BF-407A-83F4-DDFA4576B698}" type="presOf" srcId="{215D008C-6D36-4BB2-8825-6BB9E57BBC97}" destId="{4DF95FFF-F24D-4DE9-98B6-E5D382CEF1D7}" srcOrd="1" destOrd="0" presId="urn:microsoft.com/office/officeart/2005/8/layout/hProcess4"/>
    <dgm:cxn modelId="{8F972115-AECB-4AF6-AD03-CB8450CDFFDC}" srcId="{79E47806-C102-435D-BEAC-99070DB96C9C}" destId="{1BD66D12-E6B5-4A23-85BC-DAC078AFB5DA}" srcOrd="1" destOrd="0" parTransId="{1FDACAC9-83F0-4C5C-A8CF-2235EE8A3A2D}" sibTransId="{371654DC-7C6D-4EE6-8D5C-53CEEA47A077}"/>
    <dgm:cxn modelId="{3B98DEC6-E379-4C9F-A82C-F9BBC676EDF2}" type="presOf" srcId="{79E47806-C102-435D-BEAC-99070DB96C9C}" destId="{2D9C0749-3E2F-4347-968A-94A9E2B20110}" srcOrd="0" destOrd="0" presId="urn:microsoft.com/office/officeart/2005/8/layout/hProcess4"/>
    <dgm:cxn modelId="{BA88F052-3F98-4417-BBFB-D397040D67A1}" srcId="{43030387-4065-4EAC-A20E-CF922FBEA859}" destId="{DBD879B7-922A-4BDD-9D81-8F7A7D29C1D5}" srcOrd="1" destOrd="0" parTransId="{28054EB8-2075-412C-AC94-E82A28935B91}" sibTransId="{A580CB63-51BE-4BA2-8945-B1DCFCEAEE78}"/>
    <dgm:cxn modelId="{9292736A-B6DF-4279-BCC6-22FD58025BCE}" type="presOf" srcId="{DBD879B7-922A-4BDD-9D81-8F7A7D29C1D5}" destId="{8D32E8DD-D0DC-44F4-B562-7EB929311C62}" srcOrd="0" destOrd="1" presId="urn:microsoft.com/office/officeart/2005/8/layout/hProcess4"/>
    <dgm:cxn modelId="{3D7BF1CC-F64A-4338-B8A8-E282CE431ADC}" type="presOf" srcId="{D812898D-20C9-4E46-ABA5-61D62F66E73D}" destId="{5C7A012E-2F3F-4FE3-946C-A5329579E4A5}" srcOrd="1" destOrd="0" presId="urn:microsoft.com/office/officeart/2005/8/layout/hProcess4"/>
    <dgm:cxn modelId="{721CA26F-4205-4D66-83AF-1098468E0488}" type="presOf" srcId="{DBD879B7-922A-4BDD-9D81-8F7A7D29C1D5}" destId="{4DF95FFF-F24D-4DE9-98B6-E5D382CEF1D7}" srcOrd="1" destOrd="1" presId="urn:microsoft.com/office/officeart/2005/8/layout/hProcess4"/>
    <dgm:cxn modelId="{9505F9D4-FCEB-4741-B995-BD7B811B00CA}" srcId="{756838BE-30F4-4C06-9941-A43A63AFCA66}" destId="{9BBB6BF3-2B55-45BA-AE07-4A7256EC5166}" srcOrd="2" destOrd="0" parTransId="{9E958D58-DBC0-4181-A0C3-6E3B0E2C5DF4}" sibTransId="{E58E137D-40AC-40D7-9127-4552A416FA01}"/>
    <dgm:cxn modelId="{B6E2ED30-4408-45CB-B4D6-47A74A706138}" srcId="{5B5DD7ED-623B-4C50-9C91-5A5A857294AD}" destId="{756838BE-30F4-4C06-9941-A43A63AFCA66}" srcOrd="1" destOrd="0" parTransId="{7A220A85-A6B0-4CA1-A307-8F2DD28783C3}" sibTransId="{7E29A136-9BF2-47DE-8127-AAC91034A148}"/>
    <dgm:cxn modelId="{832E5415-DCDC-4442-90C7-16F531CBA287}" srcId="{5B5DD7ED-623B-4C50-9C91-5A5A857294AD}" destId="{79E47806-C102-435D-BEAC-99070DB96C9C}" srcOrd="2" destOrd="0" parTransId="{3435EB0E-8B8D-4875-8E5F-C3CA8319EFE8}" sibTransId="{E83D1A1A-4A06-4B44-8C30-A64F7CCC512D}"/>
    <dgm:cxn modelId="{FC31F777-2501-4268-A309-1803FFF7E5E1}" srcId="{756838BE-30F4-4C06-9941-A43A63AFCA66}" destId="{41556E4B-5549-4F05-92B8-2E9A8A9FCD64}" srcOrd="1" destOrd="0" parTransId="{49AC1005-2D9A-4DA3-9378-4F2C742EC452}" sibTransId="{7D8B563A-A123-4E8C-8328-4CCE7CB2D97D}"/>
    <dgm:cxn modelId="{FE102D3D-1319-4E26-8609-D713223F0E95}" type="presOf" srcId="{756838BE-30F4-4C06-9941-A43A63AFCA66}" destId="{C816C746-4965-4709-A253-4C1179E1F1A7}" srcOrd="0" destOrd="0" presId="urn:microsoft.com/office/officeart/2005/8/layout/hProcess4"/>
    <dgm:cxn modelId="{C3EB450A-81AD-483D-BF68-2E974043BEA4}" type="presOf" srcId="{A028CEEA-CF03-4369-804F-73922CC02E6B}" destId="{1C54C9C5-6F63-48E8-9D34-877BB6154147}" srcOrd="0" destOrd="0" presId="urn:microsoft.com/office/officeart/2005/8/layout/hProcess4"/>
    <dgm:cxn modelId="{B8072127-9BDF-411B-9A87-651107B961A1}" type="presOf" srcId="{9BBB6BF3-2B55-45BA-AE07-4A7256EC5166}" destId="{E8F6CD58-3109-4295-A658-15D97D99F413}" srcOrd="0" destOrd="2" presId="urn:microsoft.com/office/officeart/2005/8/layout/hProcess4"/>
    <dgm:cxn modelId="{FBE8048B-336C-4AFB-8757-EC11C2AF34D3}" type="presOf" srcId="{7E29A136-9BF2-47DE-8127-AAC91034A148}" destId="{12C2666F-92B1-474C-8A2E-782F6011F198}" srcOrd="0" destOrd="0" presId="urn:microsoft.com/office/officeart/2005/8/layout/hProcess4"/>
    <dgm:cxn modelId="{DD82D5AE-6527-479A-9E91-AD55234EF62A}" type="presOf" srcId="{D3E641B5-90EB-4BD6-9DDC-750EAAFD0A85}" destId="{1C54C9C5-6F63-48E8-9D34-877BB6154147}" srcOrd="0" destOrd="2" presId="urn:microsoft.com/office/officeart/2005/8/layout/hProcess4"/>
    <dgm:cxn modelId="{44985711-3C3C-47E8-9F6A-37B17BABA278}" type="presOf" srcId="{D3E641B5-90EB-4BD6-9DDC-750EAAFD0A85}" destId="{3580175D-122E-42F1-9127-2DA402340E22}" srcOrd="1" destOrd="2" presId="urn:microsoft.com/office/officeart/2005/8/layout/hProcess4"/>
    <dgm:cxn modelId="{946EDABC-1C25-4AFA-A1A0-908D685C455B}" type="presOf" srcId="{215D008C-6D36-4BB2-8825-6BB9E57BBC97}" destId="{8D32E8DD-D0DC-44F4-B562-7EB929311C62}" srcOrd="0" destOrd="0" presId="urn:microsoft.com/office/officeart/2005/8/layout/hProcess4"/>
    <dgm:cxn modelId="{24D2740F-D0F6-4DED-8875-56C390FA7B70}" srcId="{43030387-4065-4EAC-A20E-CF922FBEA859}" destId="{215D008C-6D36-4BB2-8825-6BB9E57BBC97}" srcOrd="0" destOrd="0" parTransId="{F08E2B7C-6573-4DEE-A5A5-7BAEC0F84363}" sibTransId="{2D923073-96C7-47A6-A13E-59888B1D0D1D}"/>
    <dgm:cxn modelId="{6B2EDF2C-9528-4AFF-B592-D48C28C7E253}" srcId="{5B5DD7ED-623B-4C50-9C91-5A5A857294AD}" destId="{43030387-4065-4EAC-A20E-CF922FBEA859}" srcOrd="0" destOrd="0" parTransId="{CE248C09-4EC5-44F8-A5A3-AF6C65B5D2C1}" sibTransId="{4D6A5538-AEEB-4AA7-B7D9-D9AE5625E9A2}"/>
    <dgm:cxn modelId="{40D022EE-F914-477B-8F26-449825184588}" srcId="{79E47806-C102-435D-BEAC-99070DB96C9C}" destId="{A028CEEA-CF03-4369-804F-73922CC02E6B}" srcOrd="0" destOrd="0" parTransId="{D86D5C57-E584-47F0-9E20-CD6D6A6E93E9}" sibTransId="{B0D75912-6B7B-4CED-83DC-11B4B58FAD38}"/>
    <dgm:cxn modelId="{6CF994C6-21BF-4D49-8C29-C71D3321F393}" type="presOf" srcId="{41556E4B-5549-4F05-92B8-2E9A8A9FCD64}" destId="{5C7A012E-2F3F-4FE3-946C-A5329579E4A5}" srcOrd="1" destOrd="1" presId="urn:microsoft.com/office/officeart/2005/8/layout/hProcess4"/>
    <dgm:cxn modelId="{3FEFA6A3-2C91-4436-BFAE-27101D486E68}" type="presOf" srcId="{1BD66D12-E6B5-4A23-85BC-DAC078AFB5DA}" destId="{3580175D-122E-42F1-9127-2DA402340E22}" srcOrd="1" destOrd="1" presId="urn:microsoft.com/office/officeart/2005/8/layout/hProcess4"/>
    <dgm:cxn modelId="{267C4D1A-DFA6-40F6-A9B4-D9384EC65D8D}" type="presOf" srcId="{1BD66D12-E6B5-4A23-85BC-DAC078AFB5DA}" destId="{1C54C9C5-6F63-48E8-9D34-877BB6154147}" srcOrd="0" destOrd="1" presId="urn:microsoft.com/office/officeart/2005/8/layout/hProcess4"/>
    <dgm:cxn modelId="{E6EEB1AA-815D-4DAA-AB0C-7757966837D6}" type="presOf" srcId="{9BBB6BF3-2B55-45BA-AE07-4A7256EC5166}" destId="{5C7A012E-2F3F-4FE3-946C-A5329579E4A5}" srcOrd="1" destOrd="2" presId="urn:microsoft.com/office/officeart/2005/8/layout/hProcess4"/>
    <dgm:cxn modelId="{A23ECB25-9ECC-440C-8315-631023C08179}" type="presOf" srcId="{A028CEEA-CF03-4369-804F-73922CC02E6B}" destId="{3580175D-122E-42F1-9127-2DA402340E22}" srcOrd="1" destOrd="0" presId="urn:microsoft.com/office/officeart/2005/8/layout/hProcess4"/>
    <dgm:cxn modelId="{E077CE56-2C82-4DE8-9B76-A19D5474517A}" type="presOf" srcId="{43030387-4065-4EAC-A20E-CF922FBEA859}" destId="{309F4B82-72F6-457F-BB76-DA082EF05E36}" srcOrd="0" destOrd="0" presId="urn:microsoft.com/office/officeart/2005/8/layout/hProcess4"/>
    <dgm:cxn modelId="{8B9C3185-5F0D-40B0-8168-112ECA26476B}" srcId="{79E47806-C102-435D-BEAC-99070DB96C9C}" destId="{D3E641B5-90EB-4BD6-9DDC-750EAAFD0A85}" srcOrd="2" destOrd="0" parTransId="{F71E3A0C-4ED6-4008-80BD-48EFE595A0E1}" sibTransId="{DE67F504-875E-455C-8CEA-35691A95E1CB}"/>
    <dgm:cxn modelId="{2CFDB24A-645B-4B45-B443-644B33846F68}" srcId="{756838BE-30F4-4C06-9941-A43A63AFCA66}" destId="{D812898D-20C9-4E46-ABA5-61D62F66E73D}" srcOrd="0" destOrd="0" parTransId="{B9A8740C-6919-4B73-B9A0-3DB5B6C83A33}" sibTransId="{E268DEC4-CF18-47E7-86E2-0BEC76D1B53B}"/>
    <dgm:cxn modelId="{2FA5C228-103B-490F-841B-2CB4C729E987}" type="presOf" srcId="{5B5DD7ED-623B-4C50-9C91-5A5A857294AD}" destId="{4EB18AF6-19BB-4A20-879B-255A5EB20B86}" srcOrd="0" destOrd="0" presId="urn:microsoft.com/office/officeart/2005/8/layout/hProcess4"/>
    <dgm:cxn modelId="{F5A3765C-C59D-40B1-AB47-1234319EE230}" type="presOf" srcId="{4D6A5538-AEEB-4AA7-B7D9-D9AE5625E9A2}" destId="{6538212B-594D-468E-8714-A991F48F6E86}" srcOrd="0" destOrd="0" presId="urn:microsoft.com/office/officeart/2005/8/layout/hProcess4"/>
    <dgm:cxn modelId="{5E0CE555-0C08-4663-AE8B-48024E1D3F13}" type="presParOf" srcId="{4EB18AF6-19BB-4A20-879B-255A5EB20B86}" destId="{3DC9051C-57AA-4DBE-81CD-5DA3756AD481}" srcOrd="0" destOrd="0" presId="urn:microsoft.com/office/officeart/2005/8/layout/hProcess4"/>
    <dgm:cxn modelId="{FDAAC02D-9E49-4D4B-9E53-E4C729F2E374}" type="presParOf" srcId="{4EB18AF6-19BB-4A20-879B-255A5EB20B86}" destId="{37076072-AC2F-424A-ADFB-825796C5A059}" srcOrd="1" destOrd="0" presId="urn:microsoft.com/office/officeart/2005/8/layout/hProcess4"/>
    <dgm:cxn modelId="{A96F9737-0C72-480D-9EE1-E515D0D79552}" type="presParOf" srcId="{4EB18AF6-19BB-4A20-879B-255A5EB20B86}" destId="{B32F7095-30F0-4B7D-9BB2-B7199A0DA4B4}" srcOrd="2" destOrd="0" presId="urn:microsoft.com/office/officeart/2005/8/layout/hProcess4"/>
    <dgm:cxn modelId="{6336C923-D85E-4917-AFB7-561502365FB7}" type="presParOf" srcId="{B32F7095-30F0-4B7D-9BB2-B7199A0DA4B4}" destId="{DF645F65-9C78-493E-9F88-A94DA7F9A579}" srcOrd="0" destOrd="0" presId="urn:microsoft.com/office/officeart/2005/8/layout/hProcess4"/>
    <dgm:cxn modelId="{179B5642-F5CE-4E2D-861E-535E15B5D074}" type="presParOf" srcId="{DF645F65-9C78-493E-9F88-A94DA7F9A579}" destId="{3DC8424B-760F-4951-A1DD-081492B44153}" srcOrd="0" destOrd="0" presId="urn:microsoft.com/office/officeart/2005/8/layout/hProcess4"/>
    <dgm:cxn modelId="{8A04126C-F935-4B23-B021-396D62C0148F}" type="presParOf" srcId="{DF645F65-9C78-493E-9F88-A94DA7F9A579}" destId="{8D32E8DD-D0DC-44F4-B562-7EB929311C62}" srcOrd="1" destOrd="0" presId="urn:microsoft.com/office/officeart/2005/8/layout/hProcess4"/>
    <dgm:cxn modelId="{B7ECEC2D-CFE0-44DB-9D82-CABCBDA5F0E7}" type="presParOf" srcId="{DF645F65-9C78-493E-9F88-A94DA7F9A579}" destId="{4DF95FFF-F24D-4DE9-98B6-E5D382CEF1D7}" srcOrd="2" destOrd="0" presId="urn:microsoft.com/office/officeart/2005/8/layout/hProcess4"/>
    <dgm:cxn modelId="{F8F0751D-9796-4B8D-988A-AF65D678BCAC}" type="presParOf" srcId="{DF645F65-9C78-493E-9F88-A94DA7F9A579}" destId="{309F4B82-72F6-457F-BB76-DA082EF05E36}" srcOrd="3" destOrd="0" presId="urn:microsoft.com/office/officeart/2005/8/layout/hProcess4"/>
    <dgm:cxn modelId="{D2641821-50A0-45C7-B2BF-CAA36BE4765C}" type="presParOf" srcId="{DF645F65-9C78-493E-9F88-A94DA7F9A579}" destId="{CB2247DC-A311-481C-BC83-416E88F2F0D6}" srcOrd="4" destOrd="0" presId="urn:microsoft.com/office/officeart/2005/8/layout/hProcess4"/>
    <dgm:cxn modelId="{603A4344-13CF-48B7-A422-7D520742B3A8}" type="presParOf" srcId="{B32F7095-30F0-4B7D-9BB2-B7199A0DA4B4}" destId="{6538212B-594D-468E-8714-A991F48F6E86}" srcOrd="1" destOrd="0" presId="urn:microsoft.com/office/officeart/2005/8/layout/hProcess4"/>
    <dgm:cxn modelId="{F0CC7FC2-6162-4BF7-9D36-354DF7D4126E}" type="presParOf" srcId="{B32F7095-30F0-4B7D-9BB2-B7199A0DA4B4}" destId="{21A78FD4-7362-42C5-A056-7BCDE7EA1C75}" srcOrd="2" destOrd="0" presId="urn:microsoft.com/office/officeart/2005/8/layout/hProcess4"/>
    <dgm:cxn modelId="{781F2D99-D604-4D26-A334-20743C5ADA7C}" type="presParOf" srcId="{21A78FD4-7362-42C5-A056-7BCDE7EA1C75}" destId="{E04FE199-6E08-426F-97EA-821C2B4264B6}" srcOrd="0" destOrd="0" presId="urn:microsoft.com/office/officeart/2005/8/layout/hProcess4"/>
    <dgm:cxn modelId="{B8064B1D-11A3-454B-A342-B6B641DFE1F5}" type="presParOf" srcId="{21A78FD4-7362-42C5-A056-7BCDE7EA1C75}" destId="{E8F6CD58-3109-4295-A658-15D97D99F413}" srcOrd="1" destOrd="0" presId="urn:microsoft.com/office/officeart/2005/8/layout/hProcess4"/>
    <dgm:cxn modelId="{0B981408-66AD-4608-8ABD-28BCC5EE088B}" type="presParOf" srcId="{21A78FD4-7362-42C5-A056-7BCDE7EA1C75}" destId="{5C7A012E-2F3F-4FE3-946C-A5329579E4A5}" srcOrd="2" destOrd="0" presId="urn:microsoft.com/office/officeart/2005/8/layout/hProcess4"/>
    <dgm:cxn modelId="{C49E5553-12B0-4C54-8B1D-E1AE4AB7B91F}" type="presParOf" srcId="{21A78FD4-7362-42C5-A056-7BCDE7EA1C75}" destId="{C816C746-4965-4709-A253-4C1179E1F1A7}" srcOrd="3" destOrd="0" presId="urn:microsoft.com/office/officeart/2005/8/layout/hProcess4"/>
    <dgm:cxn modelId="{8F22A731-C77C-4670-93DE-90C18134A4D8}" type="presParOf" srcId="{21A78FD4-7362-42C5-A056-7BCDE7EA1C75}" destId="{160F9BCD-9D20-4231-9A27-F6500C6238DC}" srcOrd="4" destOrd="0" presId="urn:microsoft.com/office/officeart/2005/8/layout/hProcess4"/>
    <dgm:cxn modelId="{50A6C87E-5385-433E-8DF5-B77596B18AC9}" type="presParOf" srcId="{B32F7095-30F0-4B7D-9BB2-B7199A0DA4B4}" destId="{12C2666F-92B1-474C-8A2E-782F6011F198}" srcOrd="3" destOrd="0" presId="urn:microsoft.com/office/officeart/2005/8/layout/hProcess4"/>
    <dgm:cxn modelId="{E1444BDD-748F-48EC-956D-169FC7D58F10}" type="presParOf" srcId="{B32F7095-30F0-4B7D-9BB2-B7199A0DA4B4}" destId="{D38686CD-B1D4-43EE-94B2-1E4C5BF9E6D4}" srcOrd="4" destOrd="0" presId="urn:microsoft.com/office/officeart/2005/8/layout/hProcess4"/>
    <dgm:cxn modelId="{457EE23C-7D8F-4ED2-A3D6-D53F6408F3CD}" type="presParOf" srcId="{D38686CD-B1D4-43EE-94B2-1E4C5BF9E6D4}" destId="{10CECE76-6907-487E-9C11-15F1F162EF25}" srcOrd="0" destOrd="0" presId="urn:microsoft.com/office/officeart/2005/8/layout/hProcess4"/>
    <dgm:cxn modelId="{0570C589-D753-4724-A269-0870A22C6CCE}" type="presParOf" srcId="{D38686CD-B1D4-43EE-94B2-1E4C5BF9E6D4}" destId="{1C54C9C5-6F63-48E8-9D34-877BB6154147}" srcOrd="1" destOrd="0" presId="urn:microsoft.com/office/officeart/2005/8/layout/hProcess4"/>
    <dgm:cxn modelId="{DDEFB804-5828-451C-BB87-77731906A89F}" type="presParOf" srcId="{D38686CD-B1D4-43EE-94B2-1E4C5BF9E6D4}" destId="{3580175D-122E-42F1-9127-2DA402340E22}" srcOrd="2" destOrd="0" presId="urn:microsoft.com/office/officeart/2005/8/layout/hProcess4"/>
    <dgm:cxn modelId="{1010564E-0352-4EBC-9DC9-93728981F68B}" type="presParOf" srcId="{D38686CD-B1D4-43EE-94B2-1E4C5BF9E6D4}" destId="{2D9C0749-3E2F-4347-968A-94A9E2B20110}" srcOrd="3" destOrd="0" presId="urn:microsoft.com/office/officeart/2005/8/layout/hProcess4"/>
    <dgm:cxn modelId="{4CF7AFDD-0648-455D-B7D6-BC0F1C5DB9F8}" type="presParOf" srcId="{D38686CD-B1D4-43EE-94B2-1E4C5BF9E6D4}" destId="{6AA712D2-C456-4815-94CC-EAA3976A948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32E8DD-D0DC-44F4-B562-7EB929311C62}">
      <dsp:nvSpPr>
        <dsp:cNvPr id="0" name=""/>
        <dsp:cNvSpPr/>
      </dsp:nvSpPr>
      <dsp:spPr>
        <a:xfrm>
          <a:off x="1884" y="1169747"/>
          <a:ext cx="2252528" cy="1857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900" kern="1200" dirty="0" smtClean="0"/>
            <a:t>persistent</a:t>
          </a:r>
          <a:endParaRPr lang="de-CH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900" kern="1200" dirty="0" smtClean="0"/>
            <a:t>objektbezogen</a:t>
          </a:r>
          <a:endParaRPr lang="de-CH" sz="1900" kern="1200" dirty="0"/>
        </a:p>
      </dsp:txBody>
      <dsp:txXfrm>
        <a:off x="1884" y="1169747"/>
        <a:ext cx="2252528" cy="1459751"/>
      </dsp:txXfrm>
    </dsp:sp>
    <dsp:sp modelId="{6538212B-594D-468E-8714-A991F48F6E86}">
      <dsp:nvSpPr>
        <dsp:cNvPr id="0" name=""/>
        <dsp:cNvSpPr/>
      </dsp:nvSpPr>
      <dsp:spPr>
        <a:xfrm>
          <a:off x="1267790" y="1612391"/>
          <a:ext cx="2483888" cy="2483888"/>
        </a:xfrm>
        <a:prstGeom prst="leftCircularArrow">
          <a:avLst>
            <a:gd name="adj1" fmla="val 3153"/>
            <a:gd name="adj2" fmla="val 388062"/>
            <a:gd name="adj3" fmla="val 2163573"/>
            <a:gd name="adj4" fmla="val 9024489"/>
            <a:gd name="adj5" fmla="val 367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F4B82-72F6-457F-BB76-DA082EF05E36}">
      <dsp:nvSpPr>
        <dsp:cNvPr id="0" name=""/>
        <dsp:cNvSpPr/>
      </dsp:nvSpPr>
      <dsp:spPr>
        <a:xfrm>
          <a:off x="502446" y="2629499"/>
          <a:ext cx="2002247" cy="796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900" kern="1200" dirty="0" smtClean="0"/>
            <a:t>DOI</a:t>
          </a:r>
          <a:endParaRPr lang="de-CH" sz="3900" kern="1200" dirty="0"/>
        </a:p>
      </dsp:txBody>
      <dsp:txXfrm>
        <a:off x="502446" y="2629499"/>
        <a:ext cx="2002247" cy="796227"/>
      </dsp:txXfrm>
    </dsp:sp>
    <dsp:sp modelId="{E8F6CD58-3109-4295-A658-15D97D99F413}">
      <dsp:nvSpPr>
        <dsp:cNvPr id="0" name=""/>
        <dsp:cNvSpPr/>
      </dsp:nvSpPr>
      <dsp:spPr>
        <a:xfrm>
          <a:off x="2877682" y="1169747"/>
          <a:ext cx="2252528" cy="1857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900" kern="1200" dirty="0" smtClean="0"/>
            <a:t>global</a:t>
          </a:r>
          <a:endParaRPr lang="de-CH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900" kern="1200" dirty="0" smtClean="0"/>
            <a:t>http://dx.doi.org/</a:t>
          </a:r>
          <a:endParaRPr lang="de-CH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900" kern="1200" dirty="0" smtClean="0"/>
            <a:t>Handle Server</a:t>
          </a:r>
          <a:endParaRPr lang="de-CH" sz="1900" kern="1200" dirty="0"/>
        </a:p>
      </dsp:txBody>
      <dsp:txXfrm>
        <a:off x="2877682" y="1567861"/>
        <a:ext cx="2252528" cy="1459751"/>
      </dsp:txXfrm>
    </dsp:sp>
    <dsp:sp modelId="{12C2666F-92B1-474C-8A2E-782F6011F198}">
      <dsp:nvSpPr>
        <dsp:cNvPr id="0" name=""/>
        <dsp:cNvSpPr/>
      </dsp:nvSpPr>
      <dsp:spPr>
        <a:xfrm>
          <a:off x="4124817" y="28235"/>
          <a:ext cx="2771711" cy="2771711"/>
        </a:xfrm>
        <a:prstGeom prst="circularArrow">
          <a:avLst>
            <a:gd name="adj1" fmla="val 2826"/>
            <a:gd name="adj2" fmla="val 345098"/>
            <a:gd name="adj3" fmla="val 19479391"/>
            <a:gd name="adj4" fmla="val 12575511"/>
            <a:gd name="adj5" fmla="val 329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6C746-4965-4709-A253-4C1179E1F1A7}">
      <dsp:nvSpPr>
        <dsp:cNvPr id="0" name=""/>
        <dsp:cNvSpPr/>
      </dsp:nvSpPr>
      <dsp:spPr>
        <a:xfrm>
          <a:off x="3378244" y="771633"/>
          <a:ext cx="2002247" cy="796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900" kern="1200" dirty="0" smtClean="0"/>
            <a:t>Resolver</a:t>
          </a:r>
          <a:endParaRPr lang="de-CH" sz="3900" kern="1200" dirty="0"/>
        </a:p>
      </dsp:txBody>
      <dsp:txXfrm>
        <a:off x="3378244" y="771633"/>
        <a:ext cx="2002247" cy="796227"/>
      </dsp:txXfrm>
    </dsp:sp>
    <dsp:sp modelId="{1C54C9C5-6F63-48E8-9D34-877BB6154147}">
      <dsp:nvSpPr>
        <dsp:cNvPr id="0" name=""/>
        <dsp:cNvSpPr/>
      </dsp:nvSpPr>
      <dsp:spPr>
        <a:xfrm>
          <a:off x="5753481" y="1169747"/>
          <a:ext cx="2252528" cy="1857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900" kern="1200" dirty="0" smtClean="0"/>
            <a:t>Speicherort</a:t>
          </a:r>
          <a:endParaRPr lang="de-CH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900" kern="1200" dirty="0" smtClean="0"/>
            <a:t>veränderbar</a:t>
          </a:r>
          <a:endParaRPr lang="de-CH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900" u="sng" kern="1200" dirty="0" smtClean="0"/>
            <a:t>aktuell gültig</a:t>
          </a:r>
          <a:endParaRPr lang="de-CH" sz="1900" u="sng" kern="1200" dirty="0"/>
        </a:p>
      </dsp:txBody>
      <dsp:txXfrm>
        <a:off x="5753481" y="1169747"/>
        <a:ext cx="2252528" cy="1459751"/>
      </dsp:txXfrm>
    </dsp:sp>
    <dsp:sp modelId="{2D9C0749-3E2F-4347-968A-94A9E2B20110}">
      <dsp:nvSpPr>
        <dsp:cNvPr id="0" name=""/>
        <dsp:cNvSpPr/>
      </dsp:nvSpPr>
      <dsp:spPr>
        <a:xfrm>
          <a:off x="6254043" y="2629499"/>
          <a:ext cx="2002247" cy="796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900" kern="1200" dirty="0" smtClean="0"/>
            <a:t>URL</a:t>
          </a:r>
          <a:endParaRPr lang="de-CH" sz="3900" kern="1200" dirty="0"/>
        </a:p>
      </dsp:txBody>
      <dsp:txXfrm>
        <a:off x="6254043" y="2629499"/>
        <a:ext cx="2002247" cy="796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2692" tIns="46347" rIns="92692" bIns="46347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2692" tIns="46347" rIns="92692" bIns="46347" rtlCol="0"/>
          <a:lstStyle>
            <a:lvl1pPr algn="r">
              <a:defRPr sz="1200"/>
            </a:lvl1pPr>
          </a:lstStyle>
          <a:p>
            <a:fld id="{8B25884D-983C-4304-A62D-5DD4407CAE14}" type="datetimeFigureOut">
              <a:rPr lang="de-DE" smtClean="0"/>
              <a:pPr/>
              <a:t>15.04.2010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2692" tIns="46347" rIns="92692" bIns="46347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2692" tIns="46347" rIns="92692" bIns="46347" rtlCol="0" anchor="b"/>
          <a:lstStyle>
            <a:lvl1pPr algn="r">
              <a:defRPr sz="1200"/>
            </a:lvl1pPr>
          </a:lstStyle>
          <a:p>
            <a:fld id="{8BCEBE97-1C02-4525-B7B7-168E008865B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2692" tIns="46347" rIns="92692" bIns="46347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2692" tIns="46347" rIns="92692" bIns="46347" rtlCol="0"/>
          <a:lstStyle>
            <a:lvl1pPr algn="r">
              <a:defRPr sz="1200"/>
            </a:lvl1pPr>
          </a:lstStyle>
          <a:p>
            <a:fld id="{9D347AFE-1724-4D5F-8613-FA247260BF87}" type="datetimeFigureOut">
              <a:rPr lang="de-DE" smtClean="0"/>
              <a:pPr/>
              <a:t>15.04.2010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92" tIns="46347" rIns="92692" bIns="46347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692" tIns="46347" rIns="92692" bIns="4634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2692" tIns="46347" rIns="92692" bIns="46347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2692" tIns="46347" rIns="92692" bIns="46347" rtlCol="0" anchor="b"/>
          <a:lstStyle>
            <a:lvl1pPr algn="r">
              <a:defRPr sz="1200"/>
            </a:lvl1pPr>
          </a:lstStyle>
          <a:p>
            <a:fld id="{1911938D-B5F9-4276-BF0E-C0806FD3E077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1</a:t>
            </a:r>
            <a:r>
              <a:rPr lang="de-CH" baseline="0" dirty="0" smtClean="0"/>
              <a:t> Stranden Sie nicht auch mit einer gewissen Regelmässigkeit auf einer URL-Fehlerseite, die Ihnen besagt, dass das gesuchte Objekt unter dieser Adresse nicht mehr zu finden ist?</a:t>
            </a:r>
          </a:p>
          <a:p>
            <a:r>
              <a:rPr lang="de-CH" baseline="0" dirty="0" smtClean="0"/>
              <a:t>2 Möchten Sie nicht auch verhindern, dass die Benutzer Ihres online-Angebots (Dokumentenserver, Digitalisate) dies passiert?</a:t>
            </a:r>
          </a:p>
          <a:p>
            <a:r>
              <a:rPr lang="de-CH" baseline="0" dirty="0" smtClean="0"/>
              <a:t>3 Kennen Sie die Lösung dieses Problems? </a:t>
            </a:r>
          </a:p>
          <a:p>
            <a:r>
              <a:rPr lang="de-CH" baseline="0" dirty="0" smtClean="0"/>
              <a:t>Es sind persistente Identifikatoren wie zum Beispiel DOIs oder URNs.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938D-B5F9-4276-BF0E-C0806FD3E077}" type="slidenum">
              <a:rPr lang="de-CH" smtClean="0"/>
              <a:pPr/>
              <a:t>2</a:t>
            </a:fld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DataCite is an international consortium to</a:t>
            </a:r>
          </a:p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* establish easier access to scientific research data on the Internet</a:t>
            </a:r>
            <a:br>
              <a:rPr lang="en-US" b="0" dirty="0" smtClean="0"/>
            </a:br>
            <a:r>
              <a:rPr lang="en-US" b="0" dirty="0" smtClean="0"/>
              <a:t>* increase acceptance of research data as legitimate, citable contributions to the scientific record, and to</a:t>
            </a:r>
            <a:br>
              <a:rPr lang="en-US" b="0" dirty="0" smtClean="0"/>
            </a:br>
            <a:r>
              <a:rPr lang="en-US" b="0" dirty="0" smtClean="0"/>
              <a:t>* support data archiving that will permit results to be verified and re-purposed for future study.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938D-B5F9-4276-BF0E-C0806FD3E077}" type="slidenum">
              <a:rPr lang="de-CH" smtClean="0"/>
              <a:pPr/>
              <a:t>9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C00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8596" y="2000240"/>
            <a:ext cx="8286808" cy="1285884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Untertitel</a:t>
            </a:r>
            <a:endParaRPr lang="de-CH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428625" y="3429000"/>
            <a:ext cx="8286750" cy="27146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Bild</a:t>
            </a:r>
            <a:endParaRPr lang="de-CH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Titel</a:t>
            </a:r>
            <a:endParaRPr lang="de-CH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EC7AD5-9012-452E-BB70-4AD831B6B225}" type="datetime1">
              <a:rPr lang="de-DE" smtClean="0"/>
              <a:pPr/>
              <a:t>15.04.2010</a:t>
            </a:fld>
            <a:endParaRPr lang="de-CH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C00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err="1" smtClean="0"/>
              <a:t>Ebene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Ebene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Ebene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Ebene</a:t>
            </a:r>
            <a:r>
              <a:rPr lang="en-US" dirty="0" smtClean="0"/>
              <a:t> 5</a:t>
            </a:r>
            <a:endParaRPr lang="de-CH" dirty="0"/>
          </a:p>
        </p:txBody>
      </p:sp>
      <p:sp>
        <p:nvSpPr>
          <p:cNvPr id="11" name="Title 11"/>
          <p:cNvSpPr>
            <a:spLocks noGrp="1"/>
          </p:cNvSpPr>
          <p:nvPr>
            <p:ph type="title" hasCustomPrompt="1"/>
          </p:nvPr>
        </p:nvSpPr>
        <p:spPr>
          <a:xfrm>
            <a:off x="428596" y="214298"/>
            <a:ext cx="8258204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endParaRPr lang="de-CH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fld id="{7796E26C-7A6C-409C-B9F6-544A60FEF582}" type="datetime1">
              <a:rPr lang="de-DE" smtClean="0"/>
              <a:pPr/>
              <a:t>15.04.2010</a:t>
            </a:fld>
            <a:endParaRPr lang="de-CH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C00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 baseline="0">
                <a:latin typeface="Arial" pitchFamily="34" charset="0"/>
                <a:cs typeface="Arial" pitchFamily="34" charset="0"/>
              </a:defRPr>
            </a:lvl1pPr>
            <a:lvl2pPr>
              <a:defRPr sz="2400" b="0" i="0" baseline="0">
                <a:latin typeface="Arial" pitchFamily="34" charset="0"/>
                <a:cs typeface="Arial" pitchFamily="34" charset="0"/>
              </a:defRPr>
            </a:lvl2pPr>
            <a:lvl3pPr>
              <a:defRPr sz="2000" b="0">
                <a:latin typeface="Arial" pitchFamily="34" charset="0"/>
                <a:cs typeface="Arial" pitchFamily="34" charset="0"/>
              </a:defRPr>
            </a:lvl3pPr>
            <a:lvl4pPr>
              <a:defRPr sz="1800" b="0"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Ebene 2</a:t>
            </a:r>
          </a:p>
          <a:p>
            <a:pPr lvl="2"/>
            <a:r>
              <a:rPr lang="en-US" dirty="0" smtClean="0"/>
              <a:t>Ebene 3</a:t>
            </a:r>
          </a:p>
          <a:p>
            <a:pPr lvl="3"/>
            <a:r>
              <a:rPr lang="en-US" dirty="0" smtClean="0"/>
              <a:t>Ebene 4</a:t>
            </a:r>
          </a:p>
          <a:p>
            <a:pPr lvl="4"/>
            <a:r>
              <a:rPr lang="en-US" dirty="0" smtClean="0"/>
              <a:t>Ebene 5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="0">
                <a:latin typeface="Arial" pitchFamily="34" charset="0"/>
                <a:cs typeface="Arial" pitchFamily="34" charset="0"/>
              </a:defRPr>
            </a:lvl2pPr>
            <a:lvl3pPr>
              <a:defRPr sz="2000" b="0">
                <a:latin typeface="Arial" pitchFamily="34" charset="0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err="1" smtClean="0"/>
              <a:t>Ebene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Ebene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Ebene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Ebene</a:t>
            </a:r>
            <a:r>
              <a:rPr lang="en-US" dirty="0" smtClean="0"/>
              <a:t> 5</a:t>
            </a:r>
            <a:endParaRPr lang="de-CH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28596" y="214298"/>
            <a:ext cx="82582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Titel</a:t>
            </a:r>
            <a:endParaRPr lang="de-CH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E745-58DC-4A39-A742-1FF2EF7DE62B}" type="datetime1">
              <a:rPr lang="de-DE" smtClean="0"/>
              <a:pPr/>
              <a:t>15.04.2010</a:t>
            </a:fld>
            <a:endParaRPr lang="de-CH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C00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428736"/>
            <a:ext cx="4040188" cy="7461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err="1" smtClean="0"/>
              <a:t>Ebene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Ebene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Ebene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Ebene</a:t>
            </a:r>
            <a:r>
              <a:rPr lang="en-US" dirty="0" smtClean="0"/>
              <a:t> 5</a:t>
            </a:r>
            <a:endParaRPr lang="de-C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28736"/>
            <a:ext cx="4041775" cy="7461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err="1" smtClean="0"/>
              <a:t>Ebene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Ebene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Ebene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Ebene</a:t>
            </a:r>
            <a:r>
              <a:rPr lang="en-US" dirty="0" smtClean="0"/>
              <a:t> 5</a:t>
            </a:r>
            <a:endParaRPr lang="de-CH" dirty="0"/>
          </a:p>
        </p:txBody>
      </p:sp>
      <p:sp>
        <p:nvSpPr>
          <p:cNvPr id="14" name="Title 11"/>
          <p:cNvSpPr>
            <a:spLocks noGrp="1"/>
          </p:cNvSpPr>
          <p:nvPr>
            <p:ph type="title" hasCustomPrompt="1"/>
          </p:nvPr>
        </p:nvSpPr>
        <p:spPr>
          <a:xfrm>
            <a:off x="428596" y="214298"/>
            <a:ext cx="82582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Titel</a:t>
            </a:r>
            <a:endParaRPr lang="de-CH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9830-BB7A-4FB6-BF91-2C840E5D1070}" type="datetime1">
              <a:rPr lang="de-DE" smtClean="0"/>
              <a:pPr/>
              <a:t>15.04.2010</a:t>
            </a:fld>
            <a:endParaRPr lang="de-CH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C00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itle 11"/>
          <p:cNvSpPr>
            <a:spLocks noGrp="1"/>
          </p:cNvSpPr>
          <p:nvPr>
            <p:ph type="title" hasCustomPrompt="1"/>
          </p:nvPr>
        </p:nvSpPr>
        <p:spPr>
          <a:xfrm>
            <a:off x="428596" y="214298"/>
            <a:ext cx="82582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Titel</a:t>
            </a:r>
            <a:endParaRPr lang="de-CH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D0FF-7FEC-41EA-8810-27E6656379FA}" type="datetime1">
              <a:rPr lang="de-DE" smtClean="0"/>
              <a:pPr/>
              <a:t>15.04.2010</a:t>
            </a:fld>
            <a:endParaRPr lang="de-CH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C00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85918" y="1500173"/>
            <a:ext cx="5492770" cy="37147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err="1" smtClean="0"/>
              <a:t>Bild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Legende</a:t>
            </a:r>
            <a:endParaRPr lang="en-US" dirty="0" smtClean="0"/>
          </a:p>
        </p:txBody>
      </p:sp>
      <p:sp>
        <p:nvSpPr>
          <p:cNvPr id="12" name="Title 11"/>
          <p:cNvSpPr txBox="1">
            <a:spLocks/>
          </p:cNvSpPr>
          <p:nvPr userDrawn="1"/>
        </p:nvSpPr>
        <p:spPr>
          <a:xfrm>
            <a:off x="428596" y="214298"/>
            <a:ext cx="82582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TH Light" pitchFamily="2" charset="0"/>
                <a:ea typeface="+mj-ea"/>
                <a:cs typeface="+mj-cs"/>
              </a:rPr>
              <a:t>titel</a:t>
            </a:r>
            <a:endParaRPr kumimoji="0" lang="de-CH" sz="36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TH Light" pitchFamily="2" charset="0"/>
              <a:ea typeface="+mj-ea"/>
              <a:cs typeface="+mj-cs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708F-E4BA-47BF-A288-AC19F897324D}" type="datetime1">
              <a:rPr lang="de-DE" smtClean="0"/>
              <a:pPr/>
              <a:t>15.04.2010</a:t>
            </a:fld>
            <a:endParaRPr lang="de-CH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214298"/>
            <a:ext cx="82582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600200"/>
            <a:ext cx="82582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err="1" smtClean="0"/>
              <a:t>Ebene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Ebene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Ebene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Ebene</a:t>
            </a:r>
            <a:r>
              <a:rPr lang="en-US" dirty="0" smtClean="0"/>
              <a:t> 5</a:t>
            </a:r>
            <a:endParaRPr lang="de-CH" dirty="0"/>
          </a:p>
        </p:txBody>
      </p:sp>
      <p:pic>
        <p:nvPicPr>
          <p:cNvPr id="9" name="Picture 8" descr="logo_ethbibl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929454" y="6286520"/>
            <a:ext cx="1749172" cy="450329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428596" y="63988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3C1F2B-C7E8-48D6-8F6C-B97F5C8CDB7E}" type="slidenum">
              <a:rPr kumimoji="0" lang="de-CH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CH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1500166" y="6397242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1FF07D57-F817-477A-AE6F-FC51153BBC29}" type="datetime1">
              <a:rPr lang="de-DE" smtClean="0"/>
              <a:pPr/>
              <a:t>15.04.2010</a:t>
            </a:fld>
            <a:endParaRPr lang="de-CH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3124200" y="63972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3600" b="1" kern="1200" cap="all" baseline="0">
          <a:solidFill>
            <a:schemeClr val="bg1"/>
          </a:solidFill>
          <a:latin typeface="ETH Ligh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32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24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20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oi@library.ethz.ch" TargetMode="External"/><Relationship Id="rId2" Type="http://schemas.openxmlformats.org/officeDocument/2006/relationships/hyperlink" Target="http://www.doi.ethz.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oleObject" Target="file:///\\filisur\bibliothek\Projekte\PI_DOI\DOI-Projekt\Pr&#228;sentationen\Visio_1\DOI-Registrierung.vsd\Zeichnung\~Zeichenblatt-1\X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tacit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dirty="0" smtClean="0">
                <a:latin typeface="+mn-lt"/>
              </a:rPr>
              <a:t>Projekt DOI-CH</a:t>
            </a:r>
          </a:p>
          <a:p>
            <a:r>
              <a:rPr lang="de-CH" sz="2000" dirty="0" smtClean="0">
                <a:latin typeface="+mn-lt"/>
              </a:rPr>
              <a:t>DOI-Registrierungsstelle an der ETH Zürich</a:t>
            </a:r>
            <a:endParaRPr lang="de-CH" sz="2000" dirty="0">
              <a:latin typeface="+mn-lt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DOI</a:t>
            </a:r>
            <a:r>
              <a:rPr lang="de-CH" dirty="0" smtClean="0"/>
              <a:t>-Desk </a:t>
            </a:r>
            <a:r>
              <a:rPr lang="de-CH" dirty="0" smtClean="0"/>
              <a:t>der </a:t>
            </a:r>
            <a:r>
              <a:rPr lang="de-CH" dirty="0" smtClean="0"/>
              <a:t>ETH</a:t>
            </a:r>
            <a:r>
              <a:rPr lang="de-CH" dirty="0" smtClean="0"/>
              <a:t> </a:t>
            </a:r>
            <a:r>
              <a:rPr lang="de-CH" dirty="0" smtClean="0"/>
              <a:t>Zürich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15.04.2010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 dirty="0" smtClean="0"/>
              <a:t>Angela Gastl</a:t>
            </a:r>
            <a:endParaRPr lang="de-CH" dirty="0"/>
          </a:p>
        </p:txBody>
      </p:sp>
      <p:pic>
        <p:nvPicPr>
          <p:cNvPr id="8" name="Picture 6" descr="M:\Bibwork\PR_Unser\Räumlichkeiten ETH-Bibliothek\S. Lindig, Galeriegeschoss ETH-BIB, 2004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print"/>
          <a:srcRect t="25425" b="2542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800" dirty="0" smtClean="0">
                <a:latin typeface="+mn-lt"/>
              </a:rPr>
              <a:t>DOI-Desk </a:t>
            </a:r>
            <a:r>
              <a:rPr lang="de-CH" sz="2800" dirty="0" smtClean="0">
                <a:latin typeface="+mn-lt"/>
              </a:rPr>
              <a:t>der ETH Zürich</a:t>
            </a:r>
          </a:p>
          <a:p>
            <a:r>
              <a:rPr lang="de-CH" sz="2800" dirty="0" smtClean="0">
                <a:latin typeface="+mn-lt"/>
              </a:rPr>
              <a:t>ETH-Bibliothek</a:t>
            </a:r>
          </a:p>
          <a:p>
            <a:r>
              <a:rPr lang="de-CH" sz="2800" dirty="0" smtClean="0">
                <a:latin typeface="+mn-lt"/>
              </a:rPr>
              <a:t>Angela Gastl</a:t>
            </a:r>
          </a:p>
          <a:p>
            <a:r>
              <a:rPr lang="de-CH" sz="2800" dirty="0" smtClean="0">
                <a:latin typeface="+mn-lt"/>
              </a:rPr>
              <a:t>044 632 27 37</a:t>
            </a:r>
          </a:p>
          <a:p>
            <a:r>
              <a:rPr lang="de-CH" sz="2800" dirty="0" smtClean="0">
                <a:latin typeface="+mn-lt"/>
                <a:hlinkClick r:id="rId2"/>
              </a:rPr>
              <a:t>www.doi.ethz.ch</a:t>
            </a:r>
            <a:r>
              <a:rPr lang="de-CH" sz="2800" dirty="0" smtClean="0">
                <a:latin typeface="+mn-lt"/>
              </a:rPr>
              <a:t> </a:t>
            </a:r>
          </a:p>
          <a:p>
            <a:r>
              <a:rPr lang="de-CH" sz="2800" dirty="0" smtClean="0">
                <a:latin typeface="+mn-lt"/>
                <a:hlinkClick r:id="rId3"/>
              </a:rPr>
              <a:t>doi@library.ethz.ch</a:t>
            </a:r>
            <a:r>
              <a:rPr lang="de-CH" sz="2800" dirty="0" smtClean="0">
                <a:latin typeface="+mn-lt"/>
              </a:rPr>
              <a:t> </a:t>
            </a:r>
            <a:endParaRPr lang="de-CH" sz="2800" dirty="0" smtClean="0">
              <a:latin typeface="+mn-lt"/>
            </a:endParaRPr>
          </a:p>
          <a:p>
            <a:endParaRPr lang="de-CH" sz="2800" dirty="0" smtClean="0">
              <a:latin typeface="+mn-lt"/>
            </a:endParaRPr>
          </a:p>
          <a:p>
            <a:r>
              <a:rPr lang="de-CH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Vielen Dank für Ihre Aufmerksamkeit!</a:t>
            </a:r>
          </a:p>
          <a:p>
            <a:endParaRPr lang="de-CH" sz="2800" dirty="0">
              <a:latin typeface="+mn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+mj-lt"/>
              </a:rPr>
              <a:t>kontakt</a:t>
            </a:r>
            <a:endParaRPr lang="de-CH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15.04.2010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7" name="Grafik 6" descr="ETH_KUPPEL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0694" y="1714488"/>
            <a:ext cx="2095500" cy="3152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de-CH" dirty="0" smtClean="0">
                <a:latin typeface="+mn-lt"/>
              </a:rPr>
              <a:t> „</a:t>
            </a:r>
            <a:r>
              <a:rPr lang="en-US" dirty="0" smtClean="0">
                <a:latin typeface="+mn-lt"/>
              </a:rPr>
              <a:t>Sorry, the requested resource does not exist.</a:t>
            </a:r>
            <a:r>
              <a:rPr lang="de-CH" dirty="0" smtClean="0">
                <a:latin typeface="+mn-lt"/>
              </a:rPr>
              <a:t>“</a:t>
            </a:r>
          </a:p>
          <a:p>
            <a:pPr>
              <a:buFont typeface="Wingdings" pitchFamily="2" charset="2"/>
              <a:buChar char="v"/>
            </a:pPr>
            <a:endParaRPr lang="de-CH" dirty="0" smtClean="0">
              <a:latin typeface="+mn-lt"/>
            </a:endParaRPr>
          </a:p>
          <a:p>
            <a:pPr>
              <a:buFont typeface="Wingdings" pitchFamily="2" charset="2"/>
              <a:buChar char="v"/>
            </a:pPr>
            <a:endParaRPr lang="de-CH" dirty="0" smtClean="0">
              <a:latin typeface="+mn-lt"/>
            </a:endParaRPr>
          </a:p>
          <a:p>
            <a:pPr>
              <a:buFont typeface="Wingdings" pitchFamily="2" charset="2"/>
              <a:buChar char="v"/>
            </a:pPr>
            <a:endParaRPr lang="de-CH" dirty="0" smtClean="0">
              <a:latin typeface="+mn-lt"/>
            </a:endParaRPr>
          </a:p>
          <a:p>
            <a:r>
              <a:rPr lang="de-CH" dirty="0" smtClean="0">
                <a:latin typeface="+mn-lt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de-CH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CH" dirty="0" smtClean="0">
                <a:latin typeface="+mn-lt"/>
              </a:rPr>
              <a:t>Wie verhindern?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>
                <a:latin typeface="+mn-lt"/>
              </a:rPr>
              <a:t>Persistente Identifikatoren! </a:t>
            </a:r>
            <a:r>
              <a:rPr lang="de-CH" b="1" dirty="0" smtClean="0">
                <a:solidFill>
                  <a:srgbClr val="FF0000"/>
                </a:solidFill>
                <a:latin typeface="+mn-lt"/>
              </a:rPr>
              <a:t>DOI / URN</a:t>
            </a:r>
            <a:endParaRPr lang="de-CH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E26C-7A6C-409C-B9F6-544A60FEF582}" type="datetime1">
              <a:rPr lang="de-DE" smtClean="0"/>
              <a:pPr/>
              <a:t>15.04.2010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6" name="Grafik 5" descr="eawag_report_err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212" y="2228850"/>
            <a:ext cx="3457575" cy="24003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 descr="nature_artic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-5800" b="32760"/>
          <a:stretch>
            <a:fillRect/>
          </a:stretch>
        </p:blipFill>
        <p:spPr>
          <a:xfrm>
            <a:off x="448171" y="1428736"/>
            <a:ext cx="8695829" cy="304324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Online-Quellen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E26C-7A6C-409C-B9F6-544A60FEF582}" type="datetime1">
              <a:rPr lang="de-DE" smtClean="0"/>
              <a:pPr/>
              <a:t>15.04.2010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Abgerundetes Rechteck 6"/>
          <p:cNvSpPr/>
          <p:nvPr/>
        </p:nvSpPr>
        <p:spPr>
          <a:xfrm>
            <a:off x="4071934" y="3143248"/>
            <a:ext cx="1285884" cy="285752"/>
          </a:xfrm>
          <a:prstGeom prst="roundRect">
            <a:avLst/>
          </a:prstGeom>
          <a:solidFill>
            <a:schemeClr val="accent3">
              <a:alpha val="19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8" name="Grafik 7" descr="Browser_vorh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786322"/>
            <a:ext cx="6786610" cy="1508136"/>
          </a:xfrm>
          <a:prstGeom prst="rect">
            <a:avLst/>
          </a:prstGeom>
        </p:spPr>
      </p:pic>
      <p:sp>
        <p:nvSpPr>
          <p:cNvPr id="9" name="Pfeil nach unten 8"/>
          <p:cNvSpPr/>
          <p:nvPr/>
        </p:nvSpPr>
        <p:spPr>
          <a:xfrm>
            <a:off x="4357686" y="3500438"/>
            <a:ext cx="571504" cy="1571636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428625" y="1928802"/>
          <a:ext cx="8258175" cy="4197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DOI</a:t>
            </a:r>
            <a:r>
              <a:rPr lang="de-CH" dirty="0" smtClean="0"/>
              <a:t>-SYSTEM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15.04.2010</a:t>
            </a:r>
            <a:endParaRPr lang="de-CH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Rechteck 6"/>
          <p:cNvSpPr/>
          <p:nvPr/>
        </p:nvSpPr>
        <p:spPr>
          <a:xfrm>
            <a:off x="357158" y="1500174"/>
            <a:ext cx="5429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200" b="1" dirty="0" smtClean="0">
                <a:solidFill>
                  <a:schemeClr val="accent1"/>
                </a:solidFill>
              </a:rPr>
              <a:t>DOI = Digital Object Identifier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CH" sz="4000" dirty="0" smtClean="0">
              <a:latin typeface="+mn-lt"/>
            </a:endParaRPr>
          </a:p>
          <a:p>
            <a:r>
              <a:rPr lang="de-CH" sz="4000" dirty="0" smtClean="0">
                <a:latin typeface="+mn-lt"/>
              </a:rPr>
              <a:t>Projektziele</a:t>
            </a:r>
            <a:endParaRPr lang="de-CH" dirty="0" smtClean="0">
              <a:latin typeface="+mn-lt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de-CH" sz="3200" dirty="0" smtClean="0">
                <a:latin typeface="+mn-lt"/>
              </a:rPr>
              <a:t>Aufbau einer zentralen DOI-Registrierungsstelle an der ETH Zürich für alle Schweizer Hochschulen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CH" sz="3200" dirty="0" smtClean="0">
                <a:latin typeface="+mn-lt"/>
              </a:rPr>
              <a:t>DOI-Registrierung für Primär- und Sekundärdaten</a:t>
            </a:r>
          </a:p>
          <a:p>
            <a:pPr lvl="1">
              <a:buNone/>
            </a:pPr>
            <a:endParaRPr lang="de-CH" dirty="0" smtClean="0">
              <a:latin typeface="+mn-lt"/>
            </a:endParaRPr>
          </a:p>
          <a:p>
            <a:endParaRPr lang="de-CH" dirty="0">
              <a:latin typeface="+mn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+mj-lt"/>
              </a:rPr>
              <a:t>Projekt DOI-CH</a:t>
            </a:r>
            <a:endParaRPr lang="de-CH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15.04.2010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de-CH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CH" dirty="0" smtClean="0">
                <a:latin typeface="+mn-lt"/>
              </a:rPr>
              <a:t>Kooperation </a:t>
            </a:r>
            <a:r>
              <a:rPr lang="de-CH" dirty="0" smtClean="0">
                <a:latin typeface="+mn-lt"/>
              </a:rPr>
              <a:t>mit TIB / DataCite e.V.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>
                <a:latin typeface="+mn-lt"/>
              </a:rPr>
              <a:t>Eigene technische Infrastruktur an der ETH Zürich</a:t>
            </a:r>
          </a:p>
          <a:p>
            <a:pPr>
              <a:buFont typeface="Arial" pitchFamily="34" charset="0"/>
              <a:buChar char="•"/>
            </a:pPr>
            <a:endParaRPr lang="de-CH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CH" dirty="0" smtClean="0">
                <a:latin typeface="+mn-lt"/>
              </a:rPr>
              <a:t>Automatisierte Prozesse und Abläufe</a:t>
            </a:r>
          </a:p>
          <a:p>
            <a:pPr>
              <a:buFont typeface="Arial" pitchFamily="34" charset="0"/>
              <a:buChar char="•"/>
            </a:pP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Projekt </a:t>
            </a:r>
            <a:r>
              <a:rPr lang="de-CH" smtClean="0"/>
              <a:t>umsetzung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15.04.2010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Abgerundetes Rechteck 34"/>
          <p:cNvSpPr/>
          <p:nvPr/>
        </p:nvSpPr>
        <p:spPr>
          <a:xfrm>
            <a:off x="7429520" y="1785926"/>
            <a:ext cx="1500198" cy="37862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Abgerundetes Rechteck 32"/>
          <p:cNvSpPr/>
          <p:nvPr/>
        </p:nvSpPr>
        <p:spPr>
          <a:xfrm>
            <a:off x="142844" y="1785926"/>
            <a:ext cx="3286148" cy="37147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Workflow</a:t>
            </a:r>
            <a:br>
              <a:rPr lang="de-CH" dirty="0" smtClean="0"/>
            </a:br>
            <a:r>
              <a:rPr lang="de-CH" dirty="0" smtClean="0"/>
              <a:t>DOI-Registrierung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15.04.2010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030" name="Document"/>
          <p:cNvSpPr>
            <a:spLocks noEditPoints="1" noChangeArrowheads="1"/>
          </p:cNvSpPr>
          <p:nvPr/>
        </p:nvSpPr>
        <p:spPr bwMode="auto">
          <a:xfrm>
            <a:off x="357158" y="2786058"/>
            <a:ext cx="928694" cy="114300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2" name="Ellipse 11"/>
          <p:cNvSpPr/>
          <p:nvPr/>
        </p:nvSpPr>
        <p:spPr>
          <a:xfrm flipH="1">
            <a:off x="1214414" y="2571744"/>
            <a:ext cx="142876" cy="35719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Abgerundetes Rechteck 10"/>
          <p:cNvSpPr/>
          <p:nvPr/>
        </p:nvSpPr>
        <p:spPr>
          <a:xfrm>
            <a:off x="1285852" y="2285992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DOI</a:t>
            </a:r>
            <a:endParaRPr lang="de-CH" dirty="0"/>
          </a:p>
        </p:txBody>
      </p:sp>
      <p:pic>
        <p:nvPicPr>
          <p:cNvPr id="1031" name="Picture 7" descr="C:\Dokumente und Einstellungen\gastla\Lokale Einstellungen\Temporary Internet Files\Content.IE5\UDH6THR0\MCj04415390000[1]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0005" y="2500306"/>
            <a:ext cx="1388275" cy="1368993"/>
          </a:xfrm>
          <a:prstGeom prst="rect">
            <a:avLst/>
          </a:prstGeom>
          <a:noFill/>
        </p:spPr>
      </p:pic>
      <p:sp>
        <p:nvSpPr>
          <p:cNvPr id="20" name="Textfeld 19"/>
          <p:cNvSpPr txBox="1"/>
          <p:nvPr/>
        </p:nvSpPr>
        <p:spPr>
          <a:xfrm>
            <a:off x="214282" y="4000504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chemeClr val="accent2">
                    <a:lumMod val="50000"/>
                  </a:schemeClr>
                </a:solidFill>
              </a:rPr>
              <a:t>Dokument Metadaten</a:t>
            </a:r>
            <a:endParaRPr lang="de-CH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643834" y="392906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chemeClr val="accent1">
                    <a:lumMod val="75000"/>
                  </a:schemeClr>
                </a:solidFill>
              </a:rPr>
              <a:t>Nutzer / Forscherin</a:t>
            </a:r>
          </a:p>
        </p:txBody>
      </p:sp>
      <p:grpSp>
        <p:nvGrpSpPr>
          <p:cNvPr id="38" name="Gruppieren 37"/>
          <p:cNvGrpSpPr/>
          <p:nvPr/>
        </p:nvGrpSpPr>
        <p:grpSpPr>
          <a:xfrm>
            <a:off x="1428728" y="2786058"/>
            <a:ext cx="1928826" cy="2137776"/>
            <a:chOff x="1428728" y="2786058"/>
            <a:chExt cx="1928826" cy="2137776"/>
          </a:xfrm>
        </p:grpSpPr>
        <p:graphicFrame>
          <p:nvGraphicFramePr>
            <p:cNvPr id="1032" name="Object 8"/>
            <p:cNvGraphicFramePr>
              <a:graphicFrameLocks noChangeAspect="1"/>
            </p:cNvGraphicFramePr>
            <p:nvPr/>
          </p:nvGraphicFramePr>
          <p:xfrm>
            <a:off x="2071670" y="2786058"/>
            <a:ext cx="1143008" cy="1143008"/>
          </p:xfrm>
          <a:graphic>
            <a:graphicData uri="http://schemas.openxmlformats.org/presentationml/2006/ole">
              <p:oleObj spid="_x0000_s1032" name="Visio" r:id="rId4" imgW="928878" imgH="928878" progId="Visio.Drawing.11">
                <p:link updateAutomatic="1"/>
              </p:oleObj>
            </a:graphicData>
          </a:graphic>
        </p:graphicFrame>
        <p:sp>
          <p:nvSpPr>
            <p:cNvPr id="21" name="Textfeld 20"/>
            <p:cNvSpPr txBox="1"/>
            <p:nvPr/>
          </p:nvSpPr>
          <p:spPr>
            <a:xfrm>
              <a:off x="2000232" y="4000504"/>
              <a:ext cx="13573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b="1" dirty="0" smtClean="0">
                  <a:solidFill>
                    <a:srgbClr val="0070C0"/>
                  </a:solidFill>
                </a:rPr>
                <a:t>OAI PMH</a:t>
              </a:r>
            </a:p>
            <a:p>
              <a:r>
                <a:rPr lang="de-CH" b="1" dirty="0" smtClean="0">
                  <a:solidFill>
                    <a:srgbClr val="0070C0"/>
                  </a:solidFill>
                </a:rPr>
                <a:t>Metadaten</a:t>
              </a:r>
            </a:p>
            <a:p>
              <a:r>
                <a:rPr lang="de-CH" b="1" dirty="0" smtClean="0">
                  <a:solidFill>
                    <a:srgbClr val="0070C0"/>
                  </a:solidFill>
                </a:rPr>
                <a:t>Dublin Core</a:t>
              </a:r>
              <a:endParaRPr lang="de-CH" b="1" dirty="0">
                <a:solidFill>
                  <a:srgbClr val="0070C0"/>
                </a:solidFill>
              </a:endParaRPr>
            </a:p>
          </p:txBody>
        </p:sp>
        <p:sp>
          <p:nvSpPr>
            <p:cNvPr id="25" name="Pfeil nach rechts 24"/>
            <p:cNvSpPr/>
            <p:nvPr/>
          </p:nvSpPr>
          <p:spPr>
            <a:xfrm>
              <a:off x="1428728" y="3143248"/>
              <a:ext cx="571504" cy="35719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3286116" y="1785926"/>
            <a:ext cx="3786214" cy="3714776"/>
            <a:chOff x="3286116" y="1785926"/>
            <a:chExt cx="3786214" cy="3714776"/>
          </a:xfrm>
        </p:grpSpPr>
        <p:sp>
          <p:nvSpPr>
            <p:cNvPr id="34" name="Abgerundetes Rechteck 33"/>
            <p:cNvSpPr/>
            <p:nvPr/>
          </p:nvSpPr>
          <p:spPr>
            <a:xfrm>
              <a:off x="3857620" y="1785926"/>
              <a:ext cx="3143272" cy="371477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14810" y="2714620"/>
              <a:ext cx="888925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29322" y="2857496"/>
              <a:ext cx="914400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feld 21"/>
            <p:cNvSpPr txBox="1"/>
            <p:nvPr/>
          </p:nvSpPr>
          <p:spPr>
            <a:xfrm>
              <a:off x="3929058" y="3997115"/>
              <a:ext cx="1357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b="1" dirty="0" smtClean="0">
                  <a:solidFill>
                    <a:schemeClr val="accent3">
                      <a:lumMod val="50000"/>
                    </a:schemeClr>
                  </a:solidFill>
                </a:rPr>
                <a:t>DOI-Server</a:t>
              </a:r>
            </a:p>
            <a:p>
              <a:r>
                <a:rPr lang="de-CH" b="1" dirty="0" smtClean="0">
                  <a:solidFill>
                    <a:schemeClr val="accent3">
                      <a:lumMod val="50000"/>
                    </a:schemeClr>
                  </a:solidFill>
                </a:rPr>
                <a:t>ETH Zürich</a:t>
              </a:r>
              <a:endParaRPr lang="de-CH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715008" y="3929066"/>
              <a:ext cx="1357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b="1" dirty="0" smtClean="0">
                  <a:solidFill>
                    <a:srgbClr val="00B0F0"/>
                  </a:solidFill>
                </a:rPr>
                <a:t>globales</a:t>
              </a:r>
            </a:p>
            <a:p>
              <a:r>
                <a:rPr lang="de-CH" b="1" dirty="0" smtClean="0">
                  <a:solidFill>
                    <a:srgbClr val="00B0F0"/>
                  </a:solidFill>
                </a:rPr>
                <a:t>DOI-System</a:t>
              </a:r>
            </a:p>
          </p:txBody>
        </p:sp>
        <p:sp>
          <p:nvSpPr>
            <p:cNvPr id="27" name="Pfeil nach rechts 26"/>
            <p:cNvSpPr/>
            <p:nvPr/>
          </p:nvSpPr>
          <p:spPr>
            <a:xfrm>
              <a:off x="3286116" y="3108523"/>
              <a:ext cx="785818" cy="357190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9" name="Pfeil nach rechts 28"/>
            <p:cNvSpPr/>
            <p:nvPr/>
          </p:nvSpPr>
          <p:spPr>
            <a:xfrm>
              <a:off x="5214942" y="3096948"/>
              <a:ext cx="676280" cy="357190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31" name="Pfeil nach rechts 30"/>
          <p:cNvSpPr/>
          <p:nvPr/>
        </p:nvSpPr>
        <p:spPr>
          <a:xfrm rot="10800000">
            <a:off x="6858016" y="3000372"/>
            <a:ext cx="571504" cy="357190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180-Grad-Pfeil 31"/>
          <p:cNvSpPr/>
          <p:nvPr/>
        </p:nvSpPr>
        <p:spPr>
          <a:xfrm rot="10800000">
            <a:off x="214282" y="4572008"/>
            <a:ext cx="6357982" cy="1571636"/>
          </a:xfrm>
          <a:prstGeom prst="uturnArrow">
            <a:avLst>
              <a:gd name="adj1" fmla="val 11672"/>
              <a:gd name="adj2" fmla="val 25000"/>
              <a:gd name="adj3" fmla="val 26441"/>
              <a:gd name="adj4" fmla="val 40575"/>
              <a:gd name="adj5" fmla="val 947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3" grpId="0" animBg="1"/>
      <p:bldP spid="1030" grpId="0" animBg="1"/>
      <p:bldP spid="12" grpId="0" animBg="1"/>
      <p:bldP spid="11" grpId="0" animBg="1"/>
      <p:bldP spid="20" grpId="0"/>
      <p:bldP spid="24" grpId="0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 descr="AnzahlDOIs_Grafi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0204" y="1600200"/>
            <a:ext cx="8255017" cy="4525963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+mj-lt"/>
              </a:rPr>
              <a:t>Ausblick</a:t>
            </a:r>
            <a:endParaRPr lang="de-CH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E26C-7A6C-409C-B9F6-544A60FEF582}" type="datetime1">
              <a:rPr lang="de-DE" smtClean="0"/>
              <a:pPr/>
              <a:t>15.04.2010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 descr="DataCite_Map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625" y="1761666"/>
            <a:ext cx="8258175" cy="420303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>
                <a:latin typeface="+mj-lt"/>
              </a:rPr>
              <a:t>DataCite – </a:t>
            </a:r>
            <a:br>
              <a:rPr lang="de-CH" dirty="0" smtClean="0">
                <a:latin typeface="+mj-lt"/>
              </a:rPr>
            </a:br>
            <a:r>
              <a:rPr lang="de-CH" dirty="0" smtClean="0">
                <a:latin typeface="+mj-lt"/>
              </a:rPr>
              <a:t>ihr Partner für die DOI-Registrierung</a:t>
            </a:r>
            <a:endParaRPr lang="de-CH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15.04.2010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428596" y="1834210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>
                <a:hlinkClick r:id="rId4"/>
              </a:rPr>
              <a:t>www.datacite.org</a:t>
            </a:r>
            <a:endParaRPr lang="de-CH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hbibliothek-cleaned">
  <a:themeElements>
    <a:clrScheme name="ETH Bibliothe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00418"/>
      </a:accent1>
      <a:accent2>
        <a:srgbClr val="9BBB59"/>
      </a:accent2>
      <a:accent3>
        <a:srgbClr val="EE7F00"/>
      </a:accent3>
      <a:accent4>
        <a:srgbClr val="9C8F6E"/>
      </a:accent4>
      <a:accent5>
        <a:srgbClr val="000000"/>
      </a:accent5>
      <a:accent6>
        <a:srgbClr val="000000"/>
      </a:accent6>
      <a:hlink>
        <a:srgbClr val="1F497D"/>
      </a:hlink>
      <a:folHlink>
        <a:srgbClr val="17365D"/>
      </a:folHlink>
    </a:clrScheme>
    <a:fontScheme name="ETH Light">
      <a:majorFont>
        <a:latin typeface="ETH Light"/>
        <a:ea typeface=""/>
        <a:cs typeface=""/>
      </a:majorFont>
      <a:minorFont>
        <a:latin typeface="ETH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Jahr xmlns="485954c3-669c-4abb-9007-6316bde433f1">2009-03-12T23:00:00+00:00</Jahr>
    <Jahre xmlns="485954c3-669c-4abb-9007-6316bde433f1">2009</Jahre>
    <Kategorie xmlns="485954c3-669c-4abb-9007-6316bde433f1">Vorlage PowerPoint</Kategorie>
    <Sprache xmlns="485954c3-669c-4abb-9007-6316bde433f1">deutsch</Sprach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E7C3E909A94D04CAF53EF8BBE87ED17" ma:contentTypeVersion="5" ma:contentTypeDescription="Ein neues Dokument erstellen." ma:contentTypeScope="" ma:versionID="c87100ec8e51752394edfaddf55dda98">
  <xsd:schema xmlns:xsd="http://www.w3.org/2001/XMLSchema" xmlns:p="http://schemas.microsoft.com/office/2006/metadata/properties" xmlns:ns2="485954c3-669c-4abb-9007-6316bde433f1" targetNamespace="http://schemas.microsoft.com/office/2006/metadata/properties" ma:root="true" ma:fieldsID="2eb07d193f2064fc4c329d9d001f9f4d" ns2:_="">
    <xsd:import namespace="485954c3-669c-4abb-9007-6316bde433f1"/>
    <xsd:element name="properties">
      <xsd:complexType>
        <xsd:sequence>
          <xsd:element name="documentManagement">
            <xsd:complexType>
              <xsd:all>
                <xsd:element ref="ns2:Kategorie" minOccurs="0"/>
                <xsd:element ref="ns2:Sprache" minOccurs="0"/>
                <xsd:element ref="ns2:Jahr" minOccurs="0"/>
                <xsd:element ref="ns2:Jahr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85954c3-669c-4abb-9007-6316bde433f1" elementFormDefault="qualified">
    <xsd:import namespace="http://schemas.microsoft.com/office/2006/documentManagement/types"/>
    <xsd:element name="Kategorie" ma:index="2" nillable="true" ma:displayName="Kategorie" ma:format="Dropdown" ma:internalName="Kategorie">
      <xsd:simpleType>
        <xsd:union memberTypes="dms:Text">
          <xsd:simpleType>
            <xsd:restriction base="dms:Choice">
              <xsd:enumeration value="Archiv"/>
              <xsd:enumeration value="Bibliotheksführer"/>
              <xsd:enumeration value="ETH Fonts"/>
              <xsd:enumeration value="Ideenpool"/>
              <xsd:enumeration value="Leitlinie"/>
              <xsd:enumeration value="Logo"/>
              <xsd:enumeration value="Newsletter"/>
              <xsd:enumeration value="Vorlage"/>
              <xsd:enumeration value="Zuständigkeit"/>
            </xsd:restriction>
          </xsd:simpleType>
        </xsd:union>
      </xsd:simpleType>
    </xsd:element>
    <xsd:element name="Sprache" ma:index="3" nillable="true" ma:displayName="Sprache" ma:default="deutsch" ma:format="Dropdown" ma:internalName="Sprache">
      <xsd:simpleType>
        <xsd:restriction base="dms:Choice">
          <xsd:enumeration value="deutsch"/>
          <xsd:enumeration value="englisch"/>
          <xsd:enumeration value="französisch"/>
        </xsd:restriction>
      </xsd:simpleType>
    </xsd:element>
    <xsd:element name="Jahr" ma:index="4" nillable="true" ma:displayName="Jahr" ma:format="DateOnly" ma:internalName="Jahr">
      <xsd:simpleType>
        <xsd:restriction base="dms:DateTime"/>
      </xsd:simpleType>
    </xsd:element>
    <xsd:element name="Jahre" ma:index="5" nillable="true" ma:displayName="Jahr gesamt" ma:default="" ma:internalName="Jahr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Inhaltstyp" ma:readOnly="tru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BAFBA8E-6DC4-4C00-A1CB-FBDBA71D0F9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485954c3-669c-4abb-9007-6316bde433f1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841551B-BA05-4E7B-ACBF-2C23DC8BB5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0BC0A4-9ADF-4D55-9582-C151D54F9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5954c3-669c-4abb-9007-6316bde433f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226</Words>
  <Application>Microsoft Office PowerPoint</Application>
  <PresentationFormat>Bildschirmpräsentation (4:3)</PresentationFormat>
  <Paragraphs>78</Paragraphs>
  <Slides>10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Verknüpfungen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ethbibliothek-cleaned</vt:lpstr>
      <vt:lpstr>\\filisur\bibliothek\Projekte\PI_DOI\DOI-Projekt\Präsentationen\Visio_1\DOI-Registrierung.vsd\Zeichnung\~Zeichenblatt-1\XML</vt:lpstr>
      <vt:lpstr>DOI-Desk der ETH Zürich</vt:lpstr>
      <vt:lpstr>Folie 2</vt:lpstr>
      <vt:lpstr>Online-Quellen</vt:lpstr>
      <vt:lpstr>DOI-SYSTEM</vt:lpstr>
      <vt:lpstr>Projekt DOI-CH</vt:lpstr>
      <vt:lpstr>Projekt umsetzung</vt:lpstr>
      <vt:lpstr>Workflow DOI-Registrierung</vt:lpstr>
      <vt:lpstr>Ausblick</vt:lpstr>
      <vt:lpstr>DataCite –  ihr Partner für die DOI-Registrierung</vt:lpstr>
      <vt:lpstr>kontakt</vt:lpstr>
    </vt:vector>
  </TitlesOfParts>
  <Company>null-oder-eins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Power Point</dc:title>
  <dc:creator>Jürgen Ragaller</dc:creator>
  <cp:lastModifiedBy>Angela Gastl</cp:lastModifiedBy>
  <cp:revision>212</cp:revision>
  <dcterms:created xsi:type="dcterms:W3CDTF">2009-03-13T07:09:57Z</dcterms:created>
  <dcterms:modified xsi:type="dcterms:W3CDTF">2010-04-15T06:12:23Z</dcterms:modified>
  <cp:contentType>Dokument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0x0101005E7C3E909A94D04CAF53EF8BBE87ED17</vt:lpwstr>
  </property>
</Properties>
</file>