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24"/>
  </p:notesMasterIdLst>
  <p:handoutMasterIdLst>
    <p:handoutMasterId r:id="rId25"/>
  </p:handoutMasterIdLst>
  <p:sldIdLst>
    <p:sldId id="458" r:id="rId3"/>
    <p:sldId id="396" r:id="rId4"/>
    <p:sldId id="437" r:id="rId5"/>
    <p:sldId id="435" r:id="rId6"/>
    <p:sldId id="397" r:id="rId7"/>
    <p:sldId id="398" r:id="rId8"/>
    <p:sldId id="455" r:id="rId9"/>
    <p:sldId id="347" r:id="rId10"/>
    <p:sldId id="456" r:id="rId11"/>
    <p:sldId id="457" r:id="rId12"/>
    <p:sldId id="438" r:id="rId13"/>
    <p:sldId id="441" r:id="rId14"/>
    <p:sldId id="442" r:id="rId15"/>
    <p:sldId id="443" r:id="rId16"/>
    <p:sldId id="446" r:id="rId17"/>
    <p:sldId id="447" r:id="rId18"/>
    <p:sldId id="451" r:id="rId19"/>
    <p:sldId id="405" r:id="rId20"/>
    <p:sldId id="385" r:id="rId21"/>
    <p:sldId id="454" r:id="rId22"/>
    <p:sldId id="332" r:id="rId23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rice Tuerck" initials="bt" lastIdx="8" clrIdx="0"/>
  <p:cmAuthor id="1" name="Ursula Arning" initials="UA" lastIdx="3" clrIdx="1">
    <p:extLst>
      <p:ext uri="{19B8F6BF-5375-455C-9EA6-DF929625EA0E}">
        <p15:presenceInfo xmlns:p15="http://schemas.microsoft.com/office/powerpoint/2012/main" userId="S-1-5-21-1283301658-4147363640-4130330181-1687" providerId="AD"/>
      </p:ext>
    </p:extLst>
  </p:cmAuthor>
  <p:cmAuthor id="2" name="Jasmin Schmitz" initials="JS" lastIdx="16" clrIdx="2">
    <p:extLst>
      <p:ext uri="{19B8F6BF-5375-455C-9EA6-DF929625EA0E}">
        <p15:presenceInfo xmlns:p15="http://schemas.microsoft.com/office/powerpoint/2012/main" userId="Jasmin Schmi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162" autoAdjust="0"/>
  </p:normalViewPr>
  <p:slideViewPr>
    <p:cSldViewPr snapToGrid="0">
      <p:cViewPr varScale="1">
        <p:scale>
          <a:sx n="66" d="100"/>
          <a:sy n="66" d="100"/>
        </p:scale>
        <p:origin x="111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7"/>
    </p:cViewPr>
  </p:sorterViewPr>
  <p:notesViewPr>
    <p:cSldViewPr snapToGrid="0">
      <p:cViewPr varScale="1">
        <p:scale>
          <a:sx n="47" d="100"/>
          <a:sy n="47" d="100"/>
        </p:scale>
        <p:origin x="2982" y="6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713"/>
          </a:xfrm>
          <a:prstGeom prst="rect">
            <a:avLst/>
          </a:prstGeom>
        </p:spPr>
        <p:txBody>
          <a:bodyPr vert="horz" lIns="91004" tIns="45503" rIns="91004" bIns="4550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3713"/>
          </a:xfrm>
          <a:prstGeom prst="rect">
            <a:avLst/>
          </a:prstGeom>
        </p:spPr>
        <p:txBody>
          <a:bodyPr vert="horz" lIns="91004" tIns="45503" rIns="91004" bIns="45503" rtlCol="0"/>
          <a:lstStyle>
            <a:lvl1pPr algn="r">
              <a:defRPr sz="1200"/>
            </a:lvl1pPr>
          </a:lstStyle>
          <a:p>
            <a:fld id="{C1F63E37-8624-4920-B97B-0D744A0D8F6F}" type="datetimeFigureOut">
              <a:rPr lang="de-DE" smtClean="0"/>
              <a:pPr/>
              <a:t>10.02.2016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1004" tIns="45503" rIns="91004" bIns="4550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004" tIns="45503" rIns="91004" bIns="45503" rtlCol="0" anchor="b"/>
          <a:lstStyle>
            <a:lvl1pPr algn="r">
              <a:defRPr sz="1200"/>
            </a:lvl1pPr>
          </a:lstStyle>
          <a:p>
            <a:fld id="{3073B0D4-81F1-4AB8-94F2-6E527BEC178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1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713"/>
          </a:xfrm>
          <a:prstGeom prst="rect">
            <a:avLst/>
          </a:prstGeom>
        </p:spPr>
        <p:txBody>
          <a:bodyPr vert="horz" lIns="91004" tIns="45503" rIns="91004" bIns="4550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3713"/>
          </a:xfrm>
          <a:prstGeom prst="rect">
            <a:avLst/>
          </a:prstGeom>
        </p:spPr>
        <p:txBody>
          <a:bodyPr vert="horz" lIns="91004" tIns="45503" rIns="91004" bIns="45503" rtlCol="0"/>
          <a:lstStyle>
            <a:lvl1pPr algn="r">
              <a:defRPr sz="1200"/>
            </a:lvl1pPr>
          </a:lstStyle>
          <a:p>
            <a:fld id="{15241920-ADF2-4157-AE2C-F99079BC47A9}" type="datetimeFigureOut">
              <a:rPr lang="de-DE" smtClean="0"/>
              <a:pPr/>
              <a:t>10.02.2016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4" tIns="45503" rIns="91004" bIns="45503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004" tIns="45503" rIns="91004" bIns="455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1004" tIns="45503" rIns="91004" bIns="4550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004" tIns="45503" rIns="91004" bIns="45503" rtlCol="0" anchor="b"/>
          <a:lstStyle>
            <a:lvl1pPr algn="r">
              <a:defRPr sz="1200"/>
            </a:lvl1pPr>
          </a:lstStyle>
          <a:p>
            <a:fld id="{51EFAFDA-4422-45E3-A399-FD5C754DD6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84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FDA-4422-45E3-A399-FD5C754DD62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70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E1761-573F-488E-B2E3-AAFEF09634C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58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FDA-4422-45E3-A399-FD5C754DD62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887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FDA-4422-45E3-A399-FD5C754DD62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401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69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indent="-280988" defTabSz="869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7125" indent="-225425" defTabSz="869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7975" indent="-225425" defTabSz="869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0413" indent="-225425" defTabSz="869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7613" indent="-225425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813" indent="-225425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2013" indent="-225425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9213" indent="-225425" defTabSz="869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D06873-8750-4C1B-8283-2E8584D06688}" type="slidenum">
              <a:rPr lang="de-DE" altLang="de-DE" sz="1200" smtClean="0"/>
              <a:pPr/>
              <a:t>14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64311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FDA-4422-45E3-A399-FD5C754DD62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404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FDA-4422-45E3-A399-FD5C754DD621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70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FDA-4422-45E3-A399-FD5C754DD62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0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FDA-4422-45E3-A399-FD5C754DD62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85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FDA-4422-45E3-A399-FD5C754DD62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4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FDA-4422-45E3-A399-FD5C754DD62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47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FDA-4422-45E3-A399-FD5C754DD62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89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AFDA-4422-45E3-A399-FD5C754DD62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911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8AED8-8718-4BC8-8A52-02279170BCA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21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baseline="0" dirty="0" smtClean="0"/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CD41C-A7B9-4B1A-9042-326E2CC0C253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59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"/>
            <a:ext cx="9144000" cy="51562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8161020" y="6640830"/>
            <a:ext cx="0" cy="2019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548640" y="2712720"/>
            <a:ext cx="7620000" cy="192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682" y="3188811"/>
            <a:ext cx="7092000" cy="492443"/>
          </a:xfrm>
        </p:spPr>
        <p:txBody>
          <a:bodyPr anchor="ctr" anchorCtr="0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61682" y="3825200"/>
            <a:ext cx="7092000" cy="492443"/>
          </a:xfrm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3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147485"/>
            <a:ext cx="9144000" cy="1157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"/>
          <a:stretch/>
        </p:blipFill>
        <p:spPr>
          <a:xfrm>
            <a:off x="5887945" y="5403598"/>
            <a:ext cx="3097793" cy="11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3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3538"/>
            <a:ext cx="9144000" cy="234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Ursula Arning – ZB MED, treibender Motor für Open Access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InetBib-Tagung 10. Februar 2016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9DCB-AFD2-41C8-A6C6-E7FE93A28917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000" y="1807200"/>
            <a:ext cx="3779418" cy="1261884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24833" y="1807200"/>
            <a:ext cx="3783600" cy="1261884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7618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623538"/>
            <a:ext cx="9144000" cy="234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4812323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981483" y="6656070"/>
            <a:ext cx="1137139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3768" y="6656070"/>
            <a:ext cx="360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5C89DCB-AFD2-41C8-A6C6-E7FE93A289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224520" y="6656070"/>
            <a:ext cx="41656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Tablet Gothic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  <a:latin typeface="Arial Narrow"/>
                <a:cs typeface="Arial Narrow"/>
              </a:rPr>
              <a:t>Seite</a:t>
            </a:r>
            <a:endParaRPr lang="de-DE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161020" y="6583680"/>
            <a:ext cx="0" cy="259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84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10000" cy="430887"/>
          </a:xfrm>
        </p:spPr>
        <p:txBody>
          <a:bodyPr>
            <a:spAutoFit/>
          </a:bodyPr>
          <a:lstStyle>
            <a:lvl1pPr>
              <a:defRPr b="1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07200"/>
            <a:ext cx="8010000" cy="1261884"/>
          </a:xfrm>
        </p:spPr>
        <p:txBody>
          <a:bodyPr lIns="0" tIns="0" rIns="0" bIns="0">
            <a:spAutoFit/>
          </a:bodyPr>
          <a:lstStyle>
            <a:lvl1pPr marL="450000" indent="-450000">
              <a:defRPr>
                <a:latin typeface="Arial Narrow" panose="020B0606020202030204" pitchFamily="34" charset="0"/>
              </a:defRPr>
            </a:lvl1pPr>
            <a:lvl2pPr marL="796925" indent="-339725"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0" y="6623538"/>
            <a:ext cx="9144000" cy="234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4812323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81483" y="6656070"/>
            <a:ext cx="1137139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120" y="6656070"/>
            <a:ext cx="360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5C89DCB-AFD2-41C8-A6C6-E7FE93A289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4520" y="6656070"/>
            <a:ext cx="41656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Tablet Gothic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  <a:latin typeface="Arial Narrow"/>
                <a:cs typeface="Arial Narrow"/>
              </a:rPr>
              <a:t>Seite</a:t>
            </a:r>
            <a:endParaRPr lang="de-DE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161020" y="6583680"/>
            <a:ext cx="0" cy="259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3538"/>
            <a:ext cx="9144000" cy="234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000" y="1807200"/>
            <a:ext cx="3779418" cy="1261884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24833" y="1807200"/>
            <a:ext cx="3783600" cy="1261884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864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66814" y="2037049"/>
            <a:ext cx="3462337" cy="2831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2037049"/>
            <a:ext cx="3462338" cy="2831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573106" y="6563737"/>
            <a:ext cx="360000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S.</a:t>
            </a:r>
            <a:fld id="{E8421AFC-5356-4E63-9BF9-A76AC9A6E0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5655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41230" r="-104" b="21253"/>
          <a:stretch/>
        </p:blipFill>
        <p:spPr>
          <a:xfrm>
            <a:off x="-1" y="0"/>
            <a:ext cx="9146947" cy="514748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8161020" y="6640830"/>
            <a:ext cx="0" cy="2019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548640" y="2712720"/>
            <a:ext cx="7620000" cy="192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682" y="3188811"/>
            <a:ext cx="7092000" cy="492443"/>
          </a:xfrm>
        </p:spPr>
        <p:txBody>
          <a:bodyPr anchor="ctr" anchorCtr="0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61682" y="3825200"/>
            <a:ext cx="7092000" cy="492443"/>
          </a:xfrm>
        </p:spPr>
        <p:txBody>
          <a:bodyPr wrap="square" lIns="0" tIns="0" rIns="0" bIns="0" anchor="ctr" anchorCtr="0">
            <a:spAutoFit/>
          </a:bodyPr>
          <a:lstStyle>
            <a:lvl1pPr marL="0" indent="0">
              <a:buNone/>
              <a:defRPr sz="3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147485"/>
            <a:ext cx="9144000" cy="1157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5"/>
          <a:stretch/>
        </p:blipFill>
        <p:spPr>
          <a:xfrm>
            <a:off x="5887945" y="5403598"/>
            <a:ext cx="3097793" cy="11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5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623538"/>
            <a:ext cx="9144000" cy="234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4812323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Ursula Arning – ZB MED, treibender Motor für Open Access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981483" y="6656070"/>
            <a:ext cx="1137139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InetBib-Tagung 10. Februar 2016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3768" y="6656070"/>
            <a:ext cx="360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5C89DCB-AFD2-41C8-A6C6-E7FE93A28917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224520" y="6656070"/>
            <a:ext cx="41656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Tablet Gothic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FFFFFF"/>
                </a:solidFill>
                <a:latin typeface="Arial Narrow"/>
                <a:cs typeface="Arial Narrow"/>
              </a:rPr>
              <a:t>Seite</a:t>
            </a:r>
            <a:endParaRPr lang="de-DE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161020" y="6583680"/>
            <a:ext cx="0" cy="259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41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623538"/>
            <a:ext cx="9144000" cy="234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4812323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Ursula Arning – ZB MED, treibender Motor für Open Access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981483" y="6656070"/>
            <a:ext cx="1137139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InetBib-Tagung 10. Februar 2016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3768" y="6656070"/>
            <a:ext cx="360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5C89DCB-AFD2-41C8-A6C6-E7FE93A28917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224520" y="6656070"/>
            <a:ext cx="41656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Tablet Gothic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FFFFFF"/>
                </a:solidFill>
                <a:latin typeface="Arial Narrow"/>
                <a:cs typeface="Arial Narrow"/>
              </a:rPr>
              <a:t>Seite</a:t>
            </a:r>
            <a:endParaRPr lang="de-DE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161020" y="6583680"/>
            <a:ext cx="0" cy="259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8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10000" cy="430887"/>
          </a:xfrm>
        </p:spPr>
        <p:txBody>
          <a:bodyPr>
            <a:spAutoFit/>
          </a:bodyPr>
          <a:lstStyle>
            <a:lvl1pPr>
              <a:defRPr b="1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07200"/>
            <a:ext cx="8010000" cy="1261884"/>
          </a:xfrm>
        </p:spPr>
        <p:txBody>
          <a:bodyPr lIns="0" tIns="0" rIns="0" bIns="0">
            <a:spAutoFit/>
          </a:bodyPr>
          <a:lstStyle>
            <a:lvl1pPr marL="450000" indent="-450000">
              <a:defRPr>
                <a:latin typeface="Arial Narrow" panose="020B0606020202030204" pitchFamily="34" charset="0"/>
              </a:defRPr>
            </a:lvl1pPr>
            <a:lvl2pPr marL="796925" indent="-339725"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0" y="6623538"/>
            <a:ext cx="9144000" cy="234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4812323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Ursula Arning – ZB MED, treibender Motor für Open Access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981483" y="6656070"/>
            <a:ext cx="1137139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InetBib-Tagung 10. Februar 2016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120" y="6656070"/>
            <a:ext cx="360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5C89DCB-AFD2-41C8-A6C6-E7FE93A28917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4520" y="6656070"/>
            <a:ext cx="41656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Tablet Gothic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FFFFFF"/>
                </a:solidFill>
                <a:latin typeface="Arial Narrow"/>
                <a:cs typeface="Arial Narrow"/>
              </a:rPr>
              <a:t>Seite</a:t>
            </a:r>
            <a:endParaRPr lang="de-DE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161020" y="6583680"/>
            <a:ext cx="0" cy="259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9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100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805354"/>
            <a:ext cx="8010000" cy="126188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4812323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981483" y="6656070"/>
            <a:ext cx="1137139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3106" y="6656070"/>
            <a:ext cx="360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fld id="{95C89DCB-AFD2-41C8-A6C6-E7FE93A28917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161020" y="6583680"/>
            <a:ext cx="0" cy="259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498294"/>
            <a:ext cx="914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224520" y="6656070"/>
            <a:ext cx="41656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Tablet Gothic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bg1"/>
                </a:solidFill>
                <a:latin typeface="Arial Narrow"/>
                <a:cs typeface="Arial Narrow"/>
              </a:rPr>
              <a:t>Seite</a:t>
            </a:r>
            <a:endParaRPr lang="de-DE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034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accent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spcBef>
          <a:spcPts val="600"/>
        </a:spcBef>
        <a:buClr>
          <a:schemeClr val="bg2"/>
        </a:buClr>
        <a:buFont typeface="Wingdings 3" panose="05040102010807070707" pitchFamily="18" charset="2"/>
        <a:buChar char=""/>
        <a:defRPr sz="2400" kern="1200">
          <a:solidFill>
            <a:schemeClr val="accent2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 Narrow" panose="020B0606020202030204" pitchFamily="34" charset="0"/>
          <a:ea typeface="+mn-ea"/>
          <a:cs typeface="+mn-cs"/>
        </a:defRPr>
      </a:lvl2pPr>
      <a:lvl3pPr marL="1055688" indent="-29368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485775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»"/>
        <a:defRPr sz="2400" kern="1200">
          <a:solidFill>
            <a:schemeClr val="accent2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100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805354"/>
            <a:ext cx="8010000" cy="126188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4812323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Ursula Arning – ZB MED, treibender Motor für Open Access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981483" y="6656070"/>
            <a:ext cx="1137139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InetBib-Tagung 10. Februar 2016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3106" y="6656070"/>
            <a:ext cx="360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fld id="{95C89DCB-AFD2-41C8-A6C6-E7FE93A28917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161020" y="6583680"/>
            <a:ext cx="0" cy="259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498294"/>
            <a:ext cx="914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224520" y="6656070"/>
            <a:ext cx="41656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Tablet Gothic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rgbClr val="FFFFFF"/>
                </a:solidFill>
                <a:latin typeface="Arial Narrow"/>
                <a:cs typeface="Arial Narrow"/>
              </a:rPr>
              <a:t>Seite</a:t>
            </a:r>
            <a:endParaRPr lang="de-DE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9505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1" r:id="rId3"/>
    <p:sldLayoutId id="2147483669" r:id="rId4"/>
    <p:sldLayoutId id="2147483670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accent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spcBef>
          <a:spcPts val="600"/>
        </a:spcBef>
        <a:buClr>
          <a:schemeClr val="bg2"/>
        </a:buClr>
        <a:buFont typeface="Wingdings 3" panose="05040102010807070707" pitchFamily="18" charset="2"/>
        <a:buChar char=""/>
        <a:defRPr sz="2400" kern="1200">
          <a:solidFill>
            <a:schemeClr val="accent2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 Narrow" panose="020B0606020202030204" pitchFamily="34" charset="0"/>
          <a:ea typeface="+mn-ea"/>
          <a:cs typeface="+mn-cs"/>
        </a:defRPr>
      </a:lvl2pPr>
      <a:lvl3pPr marL="1055688" indent="-29368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485775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»"/>
        <a:defRPr sz="2400" kern="1200">
          <a:solidFill>
            <a:schemeClr val="accent2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ms.de/static/en/journals/zma/2014-31/zma000920.s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elke.roesner@zbmed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ms.de/static/en/journals/zma/2011-28/zma000743.s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3293" y="3085416"/>
            <a:ext cx="7092000" cy="1354217"/>
          </a:xfrm>
        </p:spPr>
        <p:txBody>
          <a:bodyPr/>
          <a:lstStyle/>
          <a:p>
            <a:r>
              <a:rPr lang="de-DE" sz="2800" i="1" dirty="0"/>
              <a:t>ZB MED: Eine Zentralbibliothek als treibender Motor für Open Access in den </a:t>
            </a:r>
            <a:r>
              <a:rPr lang="de-DE" sz="2800" i="1" dirty="0" smtClean="0"/>
              <a:t>Lebenswissenschaften </a:t>
            </a:r>
            <a:r>
              <a:rPr lang="de-DE" i="1" dirty="0" smtClean="0"/>
              <a:t>			</a:t>
            </a:r>
            <a:r>
              <a:rPr lang="de-DE" sz="2400" b="0" dirty="0" smtClean="0"/>
              <a:t>Ursula Arning</a:t>
            </a:r>
            <a:endParaRPr 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8037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8008937" cy="43021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>
                <a:hlinkClick r:id="rId3"/>
              </a:rPr>
              <a:t>Dryad:</a:t>
            </a:r>
            <a:r>
              <a:rPr lang="de-DE" dirty="0" smtClean="0"/>
              <a:t> Forschungsdatenveröffentlichung</a:t>
            </a:r>
            <a:endParaRPr lang="de-DE" dirty="0"/>
          </a:p>
        </p:txBody>
      </p:sp>
      <p:pic>
        <p:nvPicPr>
          <p:cNvPr id="6" name="Picture 4" descr="Dryad_Z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314" y="1531938"/>
            <a:ext cx="4524352" cy="5058048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8200" y="1699203"/>
            <a:ext cx="1504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092793" y="6656070"/>
            <a:ext cx="2025830" cy="184666"/>
          </a:xfrm>
        </p:spPr>
        <p:txBody>
          <a:bodyPr/>
          <a:lstStyle/>
          <a:p>
            <a:r>
              <a:rPr lang="de-DE" dirty="0" err="1" smtClean="0"/>
              <a:t>InetBib</a:t>
            </a:r>
            <a:r>
              <a:rPr lang="de-DE" dirty="0" smtClean="0"/>
              <a:t>-Tagung 10. Februar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662353" y="6589986"/>
            <a:ext cx="6319130" cy="250750"/>
          </a:xfrm>
        </p:spPr>
        <p:txBody>
          <a:bodyPr/>
          <a:lstStyle/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10</a:t>
            </a:fld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5517484" y="4904733"/>
            <a:ext cx="855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10000" cy="861774"/>
          </a:xfrm>
        </p:spPr>
        <p:txBody>
          <a:bodyPr/>
          <a:lstStyle/>
          <a:p>
            <a:r>
              <a:rPr lang="de-DE" dirty="0"/>
              <a:t>PUBLISSO-Publizieren: </a:t>
            </a:r>
            <a:r>
              <a:rPr lang="de-DE" dirty="0" smtClean="0"/>
              <a:t>Publikationsplattformen </a:t>
            </a:r>
            <a:r>
              <a:rPr lang="de-DE" dirty="0"/>
              <a:t>für die Lebenswissenschaften</a:t>
            </a:r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3568" y="1807200"/>
            <a:ext cx="8010000" cy="3416320"/>
          </a:xfrm>
        </p:spPr>
        <p:txBody>
          <a:bodyPr/>
          <a:lstStyle/>
          <a:p>
            <a:r>
              <a:rPr lang="de-DE" altLang="de-DE" b="1" dirty="0" smtClean="0">
                <a:latin typeface="Arial Narrow" panose="020B0606020202030204" pitchFamily="34" charset="0"/>
              </a:rPr>
              <a:t>Open-Access-Plattform</a:t>
            </a:r>
            <a:r>
              <a:rPr lang="de-DE" altLang="de-DE" dirty="0" smtClean="0">
                <a:latin typeface="Arial Narrow" panose="020B0606020202030204" pitchFamily="34" charset="0"/>
              </a:rPr>
              <a:t> </a:t>
            </a:r>
            <a:r>
              <a:rPr lang="de-DE" altLang="de-DE" dirty="0">
                <a:latin typeface="Arial Narrow" panose="020B0606020202030204" pitchFamily="34" charset="0"/>
              </a:rPr>
              <a:t/>
            </a:r>
            <a:br>
              <a:rPr lang="de-DE" altLang="de-DE" dirty="0">
                <a:latin typeface="Arial Narrow" panose="020B0606020202030204" pitchFamily="34" charset="0"/>
              </a:rPr>
            </a:br>
            <a:r>
              <a:rPr lang="de-DE" altLang="de-DE" dirty="0">
                <a:latin typeface="Arial Narrow" panose="020B0606020202030204" pitchFamily="34" charset="0"/>
              </a:rPr>
              <a:t>German Medical Science </a:t>
            </a:r>
            <a:r>
              <a:rPr lang="de-DE" altLang="de-DE" dirty="0" smtClean="0">
                <a:latin typeface="Arial Narrow" panose="020B0606020202030204" pitchFamily="34" charset="0"/>
              </a:rPr>
              <a:t>(GMS)</a:t>
            </a:r>
          </a:p>
          <a:p>
            <a:endParaRPr lang="de-DE" altLang="de-DE" dirty="0" smtClean="0">
              <a:latin typeface="Arial Narrow" panose="020B0606020202030204" pitchFamily="34" charset="0"/>
            </a:endParaRPr>
          </a:p>
          <a:p>
            <a:endParaRPr lang="de-DE" altLang="de-DE" dirty="0"/>
          </a:p>
          <a:p>
            <a:endParaRPr lang="de-DE" altLang="de-DE" dirty="0" smtClean="0">
              <a:latin typeface="Arial Narrow" panose="020B0606020202030204" pitchFamily="34" charset="0"/>
            </a:endParaRPr>
          </a:p>
          <a:p>
            <a:endParaRPr lang="de-DE" altLang="de-DE" dirty="0" smtClean="0">
              <a:latin typeface="Arial Narrow" panose="020B0606020202030204" pitchFamily="34" charset="0"/>
            </a:endParaRPr>
          </a:p>
          <a:p>
            <a:r>
              <a:rPr lang="de-DE" altLang="de-DE" b="1" dirty="0" smtClean="0">
                <a:latin typeface="Arial Narrow" panose="020B0606020202030204" pitchFamily="34" charset="0"/>
              </a:rPr>
              <a:t>Living </a:t>
            </a:r>
            <a:r>
              <a:rPr lang="de-DE" altLang="de-DE" b="1" dirty="0" err="1" smtClean="0">
                <a:latin typeface="Arial Narrow" panose="020B0606020202030204" pitchFamily="34" charset="0"/>
              </a:rPr>
              <a:t>Handbooks</a:t>
            </a:r>
            <a:endParaRPr lang="de-DE" altLang="de-DE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altLang="de-DE" sz="1800" b="1" dirty="0" smtClean="0"/>
              <a:t>(neu: auch für Lebenswissenschaften</a:t>
            </a:r>
            <a:r>
              <a:rPr lang="de-DE" altLang="de-DE" b="1" dirty="0" smtClean="0"/>
              <a:t>)</a:t>
            </a:r>
            <a:endParaRPr lang="de-DE" altLang="de-DE" b="1" dirty="0" smtClean="0">
              <a:latin typeface="Arial Narrow" panose="020B0606020202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9492" y="6629693"/>
            <a:ext cx="1964007" cy="184666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62044" y="6656070"/>
            <a:ext cx="360000" cy="184666"/>
          </a:xfrm>
        </p:spPr>
        <p:txBody>
          <a:bodyPr/>
          <a:lstStyle/>
          <a:p>
            <a:fld id="{95C89DCB-AFD2-41C8-A6C6-E7FE93A28917}" type="slidenum">
              <a:rPr lang="de-DE" smtClean="0"/>
              <a:pPr/>
              <a:t>11</a:t>
            </a:fld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554786" y="4580158"/>
            <a:ext cx="1062681" cy="17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46348" b="4123"/>
          <a:stretch/>
        </p:blipFill>
        <p:spPr>
          <a:xfrm>
            <a:off x="4738511" y="2268415"/>
            <a:ext cx="4183533" cy="42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" y="1009300"/>
            <a:ext cx="6747930" cy="555636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2353" y="180908"/>
            <a:ext cx="8010000" cy="1292662"/>
          </a:xfrm>
        </p:spPr>
        <p:txBody>
          <a:bodyPr/>
          <a:lstStyle/>
          <a:p>
            <a:r>
              <a:rPr lang="de-DE" dirty="0" smtClean="0"/>
              <a:t>Das Pilotprojekt: </a:t>
            </a:r>
            <a:r>
              <a:rPr lang="de-DE" dirty="0"/>
              <a:t>Living </a:t>
            </a:r>
            <a:r>
              <a:rPr lang="de-DE" dirty="0" err="1"/>
              <a:t>Textbook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Hand </a:t>
            </a:r>
            <a:r>
              <a:rPr lang="de-DE" dirty="0" err="1" smtClean="0"/>
              <a:t>Surgery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www.gms-books.de</a:t>
            </a:r>
            <a:br>
              <a:rPr lang="de-DE" dirty="0"/>
            </a:br>
            <a:endParaRPr lang="de-DE" b="1" dirty="0">
              <a:latin typeface="Arial Narrow" panose="020B0606020202030204" pitchFamily="34" charset="0"/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7285586" y="3481938"/>
            <a:ext cx="444592" cy="466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26" idx="1"/>
          </p:cNvCxnSpPr>
          <p:nvPr/>
        </p:nvCxnSpPr>
        <p:spPr>
          <a:xfrm flipH="1">
            <a:off x="7219561" y="4372970"/>
            <a:ext cx="510617" cy="164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7263988" y="5333834"/>
            <a:ext cx="541632" cy="171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7294135" y="6301473"/>
            <a:ext cx="481339" cy="136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7534804" y="2005786"/>
            <a:ext cx="531077" cy="109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730178" y="1704571"/>
            <a:ext cx="137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Logo des </a:t>
            </a:r>
            <a:r>
              <a:rPr lang="de-DE" sz="1400" dirty="0" err="1" smtClean="0"/>
              <a:t>Hrsgs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7730178" y="3296175"/>
            <a:ext cx="1405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Jedes Kapitel bekommt 1 DOI</a:t>
            </a:r>
            <a:endParaRPr lang="de-DE" sz="1400" dirty="0"/>
          </a:p>
        </p:txBody>
      </p:sp>
      <p:sp>
        <p:nvSpPr>
          <p:cNvPr id="26" name="Textfeld 25"/>
          <p:cNvSpPr txBox="1"/>
          <p:nvPr/>
        </p:nvSpPr>
        <p:spPr>
          <a:xfrm>
            <a:off x="7730178" y="4111360"/>
            <a:ext cx="136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Exportmöglich-</a:t>
            </a:r>
          </a:p>
          <a:p>
            <a:r>
              <a:rPr lang="de-DE" sz="1400" dirty="0" err="1" smtClean="0"/>
              <a:t>keiten</a:t>
            </a:r>
            <a:endParaRPr lang="de-DE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7735008" y="4942813"/>
            <a:ext cx="1367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Suche in fachspezifischen Datenbanken</a:t>
            </a:r>
            <a:endParaRPr lang="de-DE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7735008" y="5971692"/>
            <a:ext cx="119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Sponsoren Logos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5730810" y="6613566"/>
            <a:ext cx="2122269" cy="252577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62353" y="6588159"/>
            <a:ext cx="5952624" cy="252577"/>
          </a:xfrm>
        </p:spPr>
        <p:txBody>
          <a:bodyPr/>
          <a:lstStyle/>
          <a:p>
            <a:r>
              <a:rPr lang="sv-S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12</a:t>
            </a:fld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05405" y="2116531"/>
            <a:ext cx="1162948" cy="26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0" y="1794675"/>
            <a:ext cx="81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Video-Index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7730178" y="2716016"/>
            <a:ext cx="137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Versionierung</a:t>
            </a:r>
            <a:endParaRPr lang="de-DE" sz="1400" dirty="0"/>
          </a:p>
        </p:txBody>
      </p:sp>
      <p:cxnSp>
        <p:nvCxnSpPr>
          <p:cNvPr id="30" name="Gerade Verbindung mit Pfeil 29"/>
          <p:cNvCxnSpPr/>
          <p:nvPr/>
        </p:nvCxnSpPr>
        <p:spPr>
          <a:xfrm flipH="1">
            <a:off x="7381749" y="3046283"/>
            <a:ext cx="519081" cy="43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6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Living </a:t>
            </a:r>
            <a:r>
              <a:rPr lang="de-DE" dirty="0" smtClean="0"/>
              <a:t>Handbooks – Multimediale Inhalte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661988" y="6656388"/>
            <a:ext cx="4813300" cy="1841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601075" y="6656388"/>
            <a:ext cx="360363" cy="1841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DBF144-1AE4-430B-A075-1D9D923ED830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594643"/>
            <a:ext cx="6961841" cy="4892723"/>
          </a:xfrm>
          <a:prstGeom prst="rect">
            <a:avLst/>
          </a:prstGeom>
        </p:spPr>
      </p:pic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5644661" y="6656070"/>
            <a:ext cx="2136531" cy="184666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48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PUBLIZIEREN mit </a:t>
            </a:r>
            <a:r>
              <a:rPr lang="de-DE" dirty="0" err="1" smtClean="0"/>
              <a:t>Drupal</a:t>
            </a:r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60375" y="908050"/>
            <a:ext cx="8458200" cy="6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de-DE" altLang="de-DE" sz="3200" b="1" kern="0" dirty="0" smtClean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3851275" y="3867150"/>
            <a:ext cx="336550" cy="439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feld 1"/>
          <p:cNvSpPr txBox="1">
            <a:spLocks noChangeArrowheads="1"/>
          </p:cNvSpPr>
          <p:nvPr/>
        </p:nvSpPr>
        <p:spPr bwMode="auto">
          <a:xfrm>
            <a:off x="3640138" y="4337050"/>
            <a:ext cx="2843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dirty="0">
                <a:solidFill>
                  <a:schemeClr val="accent2"/>
                </a:solidFill>
                <a:latin typeface="Arial Narrow" panose="020B0606020202030204" pitchFamily="34" charset="0"/>
              </a:rPr>
              <a:t>Rollenzuweisung für automatisierten Review-Prozess</a:t>
            </a:r>
          </a:p>
        </p:txBody>
      </p:sp>
      <p:pic>
        <p:nvPicPr>
          <p:cNvPr id="2560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11037" r="17764" b="60352"/>
          <a:stretch>
            <a:fillRect/>
          </a:stretch>
        </p:blipFill>
        <p:spPr bwMode="auto">
          <a:xfrm>
            <a:off x="869950" y="1831975"/>
            <a:ext cx="7835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5600699" y="6656070"/>
            <a:ext cx="2254154" cy="184666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4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Ansicht Redaktion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5635870" y="6656070"/>
            <a:ext cx="2104684" cy="201930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75" b="47107"/>
          <a:stretch/>
        </p:blipFill>
        <p:spPr>
          <a:xfrm>
            <a:off x="1206563" y="1623121"/>
            <a:ext cx="6699737" cy="4967807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1795245" y="2617365"/>
            <a:ext cx="352337" cy="104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499062" y="4591250"/>
            <a:ext cx="793806" cy="48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2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" y="1137788"/>
            <a:ext cx="7543861" cy="54683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Ansicht Autorinnen und Autoren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5671039" y="6630334"/>
            <a:ext cx="2104684" cy="201930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830510" y="2575420"/>
            <a:ext cx="729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9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Layout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07200"/>
            <a:ext cx="8010000" cy="1261884"/>
          </a:xfrm>
        </p:spPr>
        <p:txBody>
          <a:bodyPr/>
          <a:lstStyle/>
          <a:p>
            <a:r>
              <a:rPr lang="de-DE" dirty="0"/>
              <a:t>Wie ist das Layout zu gestalten?</a:t>
            </a:r>
          </a:p>
          <a:p>
            <a:pPr lvl="1"/>
            <a:r>
              <a:rPr lang="de-DE" dirty="0"/>
              <a:t>Farbe, </a:t>
            </a:r>
            <a:r>
              <a:rPr lang="de-DE" dirty="0" smtClean="0"/>
              <a:t>Logos, </a:t>
            </a:r>
            <a:r>
              <a:rPr lang="de-DE" dirty="0"/>
              <a:t>Schrift durch Redaktion </a:t>
            </a:r>
            <a:r>
              <a:rPr lang="de-DE" dirty="0" smtClean="0"/>
              <a:t>anpassbar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5697416" y="6647438"/>
            <a:ext cx="2104684" cy="201930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50711" t="10273" r="8935" b="9426"/>
          <a:stretch/>
        </p:blipFill>
        <p:spPr>
          <a:xfrm>
            <a:off x="1128827" y="2746456"/>
            <a:ext cx="6379657" cy="38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77866"/>
            <a:ext cx="8010000" cy="430887"/>
          </a:xfrm>
        </p:spPr>
        <p:txBody>
          <a:bodyPr/>
          <a:lstStyle/>
          <a:p>
            <a:r>
              <a:rPr lang="de-DE" dirty="0"/>
              <a:t>Vorteile </a:t>
            </a:r>
            <a:r>
              <a:rPr lang="de-DE" dirty="0" smtClean="0"/>
              <a:t>des Publizierens </a:t>
            </a:r>
            <a:r>
              <a:rPr lang="de-DE" dirty="0"/>
              <a:t>mit dem CMS </a:t>
            </a:r>
            <a:r>
              <a:rPr lang="de-DE" dirty="0" err="1" smtClean="0"/>
              <a:t>Drupal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44640"/>
            <a:ext cx="8010000" cy="4924425"/>
          </a:xfrm>
        </p:spPr>
        <p:txBody>
          <a:bodyPr/>
          <a:lstStyle/>
          <a:p>
            <a:pPr lvl="0"/>
            <a:r>
              <a:rPr lang="de-DE" dirty="0" smtClean="0"/>
              <a:t>Für Leserinnen und Leser</a:t>
            </a:r>
            <a:endParaRPr lang="de-DE" dirty="0"/>
          </a:p>
          <a:p>
            <a:pPr lvl="1"/>
            <a:r>
              <a:rPr lang="de-DE" sz="2200" dirty="0"/>
              <a:t>kostenlos und frei verfügbar – Open Access</a:t>
            </a:r>
          </a:p>
          <a:p>
            <a:pPr lvl="0"/>
            <a:r>
              <a:rPr lang="de-DE" dirty="0" smtClean="0"/>
              <a:t>Für Autorinnen und Autoren </a:t>
            </a:r>
            <a:endParaRPr lang="de-DE" dirty="0"/>
          </a:p>
          <a:p>
            <a:pPr lvl="1"/>
            <a:r>
              <a:rPr lang="de-DE" sz="2200" dirty="0"/>
              <a:t>können Texte selbst einstellen und bearbeiten</a:t>
            </a:r>
          </a:p>
          <a:p>
            <a:pPr lvl="1"/>
            <a:r>
              <a:rPr lang="de-DE" sz="2200" dirty="0"/>
              <a:t>behalten alle Rechte an ihrer Publikation</a:t>
            </a:r>
          </a:p>
          <a:p>
            <a:pPr lvl="0"/>
            <a:r>
              <a:rPr lang="de-DE" dirty="0" smtClean="0"/>
              <a:t>Für Herausgeberinnen und Herausgeber</a:t>
            </a:r>
            <a:endParaRPr lang="de-DE" dirty="0"/>
          </a:p>
          <a:p>
            <a:pPr lvl="1"/>
            <a:r>
              <a:rPr lang="de-DE" sz="2200" dirty="0" smtClean="0"/>
              <a:t>Gewährleistung redaktioneller Bearbeitung, </a:t>
            </a:r>
            <a:r>
              <a:rPr lang="de-DE" sz="2200" dirty="0"/>
              <a:t>auf Wunsch auch Sprachlektorat</a:t>
            </a:r>
          </a:p>
          <a:p>
            <a:pPr lvl="1"/>
            <a:r>
              <a:rPr lang="de-DE" sz="2200" dirty="0" smtClean="0"/>
              <a:t>ZB </a:t>
            </a:r>
            <a:r>
              <a:rPr lang="de-DE" sz="2200" dirty="0"/>
              <a:t>MED </a:t>
            </a:r>
            <a:r>
              <a:rPr lang="de-DE" sz="2200" dirty="0" smtClean="0"/>
              <a:t>unterstützt beim Marketing</a:t>
            </a:r>
          </a:p>
          <a:p>
            <a:r>
              <a:rPr lang="de-DE" dirty="0" smtClean="0"/>
              <a:t>Für Bibliotheken, </a:t>
            </a:r>
            <a:r>
              <a:rPr lang="de-DE" dirty="0" err="1" smtClean="0"/>
              <a:t>MultiplikatorInnen</a:t>
            </a:r>
            <a:endParaRPr lang="de-DE" dirty="0" smtClean="0"/>
          </a:p>
          <a:p>
            <a:pPr lvl="1"/>
            <a:r>
              <a:rPr lang="de-DE" sz="2200" dirty="0" smtClean="0"/>
              <a:t>Nachnutzung der Plattform</a:t>
            </a:r>
          </a:p>
          <a:p>
            <a:pPr lvl="1"/>
            <a:r>
              <a:rPr lang="de-DE" sz="2200" dirty="0" err="1" smtClean="0"/>
              <a:t>Drupal</a:t>
            </a:r>
            <a:r>
              <a:rPr lang="de-DE" sz="2200" dirty="0" smtClean="0"/>
              <a:t>, Open Source, CMS</a:t>
            </a:r>
            <a:endParaRPr lang="de-DE" sz="220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5948413" y="6656070"/>
            <a:ext cx="2170209" cy="184666"/>
          </a:xfrm>
        </p:spPr>
        <p:txBody>
          <a:bodyPr/>
          <a:lstStyle/>
          <a:p>
            <a:r>
              <a:rPr lang="de-DE" dirty="0" err="1" smtClean="0"/>
              <a:t>InetBib</a:t>
            </a:r>
            <a:r>
              <a:rPr lang="de-DE" dirty="0" smtClean="0"/>
              <a:t>-Tagung 10. Februar 2016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83568" y="6559845"/>
            <a:ext cx="6319130" cy="305465"/>
          </a:xfrm>
        </p:spPr>
        <p:txBody>
          <a:bodyPr/>
          <a:lstStyle/>
          <a:p>
            <a:r>
              <a:rPr lang="de-DE" dirty="0" smtClean="0"/>
              <a:t>Ursula Arning – ZB MED, treibender Motor für Open Access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/>
          <a:srcRect l="8705" t="31354" r="8270"/>
          <a:stretch/>
        </p:blipFill>
        <p:spPr>
          <a:xfrm>
            <a:off x="5314950" y="4839821"/>
            <a:ext cx="3762375" cy="1695450"/>
          </a:xfrm>
          <a:prstGeom prst="rect">
            <a:avLst/>
          </a:prstGeom>
        </p:spPr>
      </p:pic>
      <p:sp>
        <p:nvSpPr>
          <p:cNvPr id="9" name="Pfeil nach unten 8"/>
          <p:cNvSpPr/>
          <p:nvPr/>
        </p:nvSpPr>
        <p:spPr>
          <a:xfrm rot="3963827">
            <a:off x="6455991" y="5718726"/>
            <a:ext cx="45719" cy="6365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0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PUBLISSO-Vernetzen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1330" y="1729946"/>
            <a:ext cx="8431306" cy="4001095"/>
          </a:xfrm>
        </p:spPr>
        <p:txBody>
          <a:bodyPr/>
          <a:lstStyle/>
          <a:p>
            <a:r>
              <a:rPr lang="de-DE" dirty="0" smtClean="0"/>
              <a:t>Open-Access-Ansprechpartner für Forschende in den Lebenswissenschaften</a:t>
            </a:r>
          </a:p>
          <a:p>
            <a:r>
              <a:rPr lang="de-DE" dirty="0" err="1" smtClean="0"/>
              <a:t>SpringerOpen</a:t>
            </a:r>
            <a:r>
              <a:rPr lang="de-DE" dirty="0" smtClean="0"/>
              <a:t> (Neu-Verhandlung mit weiteren Verlagen)</a:t>
            </a:r>
          </a:p>
          <a:p>
            <a:r>
              <a:rPr lang="de-DE" dirty="0" smtClean="0"/>
              <a:t>Verwaltung des Leibniz-Publikationsfonds gemeinsam mit TIB, ZBW</a:t>
            </a:r>
          </a:p>
          <a:p>
            <a:r>
              <a:rPr lang="de-DE" dirty="0" smtClean="0"/>
              <a:t>Forschungsdaten-, Open Access-AK </a:t>
            </a:r>
            <a:r>
              <a:rPr lang="de-DE" dirty="0"/>
              <a:t>und -AG (</a:t>
            </a:r>
            <a:r>
              <a:rPr lang="de-DE" dirty="0" smtClean="0"/>
              <a:t>Leibniz-Gemeinschaft </a:t>
            </a:r>
            <a:r>
              <a:rPr lang="de-DE" dirty="0"/>
              <a:t>und andere Wissenschaftsinstitute)</a:t>
            </a:r>
          </a:p>
          <a:p>
            <a:r>
              <a:rPr lang="de-DE" dirty="0" smtClean="0"/>
              <a:t>Kooperationspartner: z.B. Arbeitsgemeinschaft der Wissenschaftlichen Medizinischen Fachgesellschaften (AWMF) </a:t>
            </a:r>
            <a:r>
              <a:rPr lang="de-DE" dirty="0"/>
              <a:t>und </a:t>
            </a:r>
            <a:r>
              <a:rPr lang="de-DE" dirty="0" smtClean="0"/>
              <a:t>Deutsches </a:t>
            </a:r>
            <a:r>
              <a:rPr lang="de-DE" dirty="0"/>
              <a:t>Institut für Medizinische Dokumentation und </a:t>
            </a:r>
            <a:r>
              <a:rPr lang="de-DE" dirty="0" smtClean="0"/>
              <a:t>Information (DIMDI), </a:t>
            </a:r>
            <a:r>
              <a:rPr lang="de-DE" dirty="0" err="1" smtClean="0"/>
              <a:t>Bonn.realis</a:t>
            </a:r>
            <a:r>
              <a:rPr lang="de-DE" dirty="0" smtClean="0"/>
              <a:t>, </a:t>
            </a:r>
            <a:r>
              <a:rPr lang="de-DE" dirty="0"/>
              <a:t>Deutsche </a:t>
            </a:r>
            <a:r>
              <a:rPr lang="de-DE" dirty="0" smtClean="0"/>
              <a:t>Agrarforschungsallianz (DAFA)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6219825" y="6610350"/>
            <a:ext cx="1898797" cy="230386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6034282" cy="184666"/>
          </a:xfrm>
        </p:spPr>
        <p:txBody>
          <a:bodyPr/>
          <a:lstStyle/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83568" y="1807200"/>
            <a:ext cx="8460432" cy="3939540"/>
          </a:xfrm>
        </p:spPr>
        <p:txBody>
          <a:bodyPr/>
          <a:lstStyle/>
          <a:p>
            <a:r>
              <a:rPr lang="de-DE" dirty="0" smtClean="0"/>
              <a:t>Wer </a:t>
            </a:r>
            <a:r>
              <a:rPr lang="de-DE" dirty="0"/>
              <a:t>wir sind: </a:t>
            </a:r>
            <a:endParaRPr lang="de-DE" dirty="0" smtClean="0"/>
          </a:p>
          <a:p>
            <a:pPr lvl="1"/>
            <a:r>
              <a:rPr lang="de-DE" dirty="0" smtClean="0"/>
              <a:t>ZB MED, das Informationszentrum Lebenswissenschaften</a:t>
            </a:r>
          </a:p>
          <a:p>
            <a:pPr lvl="1"/>
            <a:r>
              <a:rPr lang="de-DE" dirty="0"/>
              <a:t>PUBLISSO, das Open-Access-Publikationsportal </a:t>
            </a:r>
          </a:p>
          <a:p>
            <a:pPr marL="450000" lvl="1" indent="-450000">
              <a:buClr>
                <a:schemeClr val="bg2"/>
              </a:buClr>
              <a:buFont typeface="Wingdings 3" panose="05040102010807070707" pitchFamily="18" charset="2"/>
              <a:buChar char=""/>
            </a:pPr>
            <a:r>
              <a:rPr lang="de-DE" dirty="0"/>
              <a:t>Beraten: </a:t>
            </a:r>
            <a:r>
              <a:rPr lang="de-DE" dirty="0" smtClean="0"/>
              <a:t>Informationen rund um Open Access</a:t>
            </a:r>
            <a:r>
              <a:rPr lang="de-DE" dirty="0"/>
              <a:t> </a:t>
            </a:r>
            <a:r>
              <a:rPr lang="de-DE" dirty="0" smtClean="0"/>
              <a:t> </a:t>
            </a:r>
          </a:p>
          <a:p>
            <a:pPr marL="450000" lvl="1" indent="-450000">
              <a:buClr>
                <a:schemeClr val="bg2"/>
              </a:buClr>
              <a:buFont typeface="Wingdings 3" panose="05040102010807070707" pitchFamily="18" charset="2"/>
              <a:buChar char=""/>
            </a:pPr>
            <a:r>
              <a:rPr lang="de-DE" dirty="0" smtClean="0"/>
              <a:t>Publizieren: Publikationsplattformen für die Lebenswissenschaften</a:t>
            </a:r>
          </a:p>
          <a:p>
            <a:pPr marL="450000" lvl="1" indent="-450000">
              <a:buClr>
                <a:schemeClr val="bg2"/>
              </a:buClr>
              <a:buFont typeface="Wingdings 3" panose="05040102010807070707" pitchFamily="18" charset="2"/>
              <a:buChar char=""/>
            </a:pPr>
            <a:r>
              <a:rPr lang="de-DE" dirty="0" smtClean="0"/>
              <a:t>Vernetzen: Sie und Wir für Open Access</a:t>
            </a:r>
            <a:endParaRPr lang="de-DE" dirty="0"/>
          </a:p>
          <a:p>
            <a:r>
              <a:rPr lang="de-DE" dirty="0" smtClean="0"/>
              <a:t>Fragen?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6056852" y="6656070"/>
            <a:ext cx="2061772" cy="184666"/>
          </a:xfrm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InetBib-Tagung 10. Februar 2016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5738447" cy="184666"/>
          </a:xfrm>
        </p:spPr>
        <p:txBody>
          <a:bodyPr/>
          <a:lstStyle/>
          <a:p>
            <a:r>
              <a:rPr lang="de-DE" dirty="0" smtClean="0">
                <a:solidFill>
                  <a:srgbClr val="FFFFFF"/>
                </a:solidFill>
              </a:rPr>
              <a:t>Ursula Arning – ZB MED, </a:t>
            </a:r>
            <a:r>
              <a:rPr lang="de-DE" dirty="0">
                <a:solidFill>
                  <a:srgbClr val="FFFFFF"/>
                </a:solidFill>
              </a:rPr>
              <a:t>treibender Motor für Open Access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>
                <a:solidFill>
                  <a:srgbClr val="FFFFFF"/>
                </a:solidFill>
              </a:rPr>
              <a:pPr/>
              <a:t>2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10000" cy="430887"/>
          </a:xfrm>
        </p:spPr>
        <p:txBody>
          <a:bodyPr/>
          <a:lstStyle/>
          <a:p>
            <a:r>
              <a:rPr lang="de-DE" dirty="0" smtClean="0"/>
              <a:t>Kooperationen: Sie </a:t>
            </a:r>
            <a:r>
              <a:rPr lang="de-DE" dirty="0"/>
              <a:t>und Wir für Open Access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07200"/>
            <a:ext cx="8010000" cy="787908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Im Bereich Beraten:</a:t>
            </a:r>
          </a:p>
          <a:p>
            <a:r>
              <a:rPr lang="de-DE" dirty="0"/>
              <a:t>Gemeinsame Workshops/Veranstaltungen zu Open Access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Im Bereich Publizieren:</a:t>
            </a:r>
          </a:p>
          <a:p>
            <a:r>
              <a:rPr lang="de-DE" dirty="0" smtClean="0"/>
              <a:t>Bereitstellung der Publikationssoftware</a:t>
            </a:r>
          </a:p>
          <a:p>
            <a:r>
              <a:rPr lang="de-DE" dirty="0"/>
              <a:t>R</a:t>
            </a:r>
            <a:r>
              <a:rPr lang="de-DE" dirty="0" smtClean="0"/>
              <a:t>edaktionelle Verwaltung des Systems, redaktionelle Bearbeitung der Texte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Im Bereich Vernetzen:</a:t>
            </a:r>
          </a:p>
          <a:p>
            <a:r>
              <a:rPr lang="de-DE" dirty="0" smtClean="0"/>
              <a:t>Austausch von Ideen</a:t>
            </a:r>
          </a:p>
          <a:p>
            <a:r>
              <a:rPr lang="de-DE" dirty="0" smtClean="0"/>
              <a:t>Entwicklung </a:t>
            </a:r>
            <a:r>
              <a:rPr lang="de-DE" dirty="0"/>
              <a:t>neuer Projekte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495891" y="6656070"/>
            <a:ext cx="2271737" cy="184666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4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130975"/>
            <a:ext cx="9029700" cy="1138773"/>
          </a:xfrm>
        </p:spPr>
        <p:txBody>
          <a:bodyPr/>
          <a:lstStyle/>
          <a:p>
            <a:r>
              <a:rPr lang="de-DE" sz="3200" dirty="0" smtClean="0"/>
              <a:t>Danke für Ihre Aufmerksamkeit!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dirty="0"/>
              <a:t/>
            </a:r>
            <a:br>
              <a:rPr lang="de-DE" sz="1000" dirty="0"/>
            </a:br>
            <a:r>
              <a:rPr lang="de-DE" sz="3200" dirty="0" smtClean="0"/>
              <a:t>Fragen?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0" y="-104172"/>
            <a:ext cx="9144000" cy="6713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1539433"/>
            <a:ext cx="9144000" cy="531856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16371" y="2001221"/>
            <a:ext cx="6765112" cy="340093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i="0" kern="1200">
                <a:solidFill>
                  <a:schemeClr val="accent2"/>
                </a:solidFill>
                <a:latin typeface="Tablet Gothic" pitchFamily="50" charset="0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de-DE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Dipl. Bibl. Ursula Arning, M.A.</a:t>
            </a:r>
            <a:endParaRPr lang="de-DE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Leiterin </a:t>
            </a:r>
            <a:br>
              <a:rPr lang="de-DE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Open-Access-Publizieren und -Beraten</a:t>
            </a:r>
            <a:endParaRPr lang="de-DE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dirty="0">
                <a:solidFill>
                  <a:schemeClr val="bg1"/>
                </a:solidFill>
                <a:latin typeface="Arial Narrow" panose="020B0606020202030204" pitchFamily="34" charset="0"/>
              </a:rPr>
              <a:t>Gleueler Straße </a:t>
            </a:r>
            <a:r>
              <a:rPr lang="de-D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60</a:t>
            </a:r>
            <a:br>
              <a:rPr lang="de-DE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de-D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50931 Köln</a:t>
            </a:r>
            <a:endParaRPr lang="de-DE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chemeClr val="bg1"/>
                </a:solidFill>
                <a:latin typeface="Arial Narrow" panose="020B0606020202030204" pitchFamily="34" charset="0"/>
                <a:hlinkClick r:id="rId2"/>
              </a:rPr>
              <a:t>arning@zbmed.de</a:t>
            </a:r>
            <a:r>
              <a:rPr lang="de-DE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de-DE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de-DE" dirty="0" smtClean="0">
                <a:latin typeface="Arial Narrow" panose="020B0606020202030204" pitchFamily="34" charset="0"/>
              </a:rPr>
              <a:t>+</a:t>
            </a:r>
            <a:r>
              <a:rPr lang="de-DE" dirty="0">
                <a:latin typeface="Arial Narrow" panose="020B0606020202030204" pitchFamily="34" charset="0"/>
              </a:rPr>
              <a:t>49 (0) 221 </a:t>
            </a:r>
            <a:r>
              <a:rPr lang="de-DE" dirty="0" smtClean="0">
                <a:latin typeface="Arial Narrow" panose="020B0606020202030204" pitchFamily="34" charset="0"/>
              </a:rPr>
              <a:t>478-5603</a:t>
            </a:r>
            <a:endParaRPr lang="de-DE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61" y="1612663"/>
            <a:ext cx="3448071" cy="5172107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9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10000" cy="861774"/>
          </a:xfrm>
        </p:spPr>
        <p:txBody>
          <a:bodyPr/>
          <a:lstStyle/>
          <a:p>
            <a:r>
              <a:rPr lang="de-DE" altLang="de-DE" b="1" dirty="0" smtClean="0">
                <a:latin typeface="Arial Narrow" panose="020B0606020202030204" pitchFamily="34" charset="0"/>
              </a:rPr>
              <a:t>Wer wir sind: ZB </a:t>
            </a:r>
            <a:r>
              <a:rPr lang="de-DE" altLang="de-DE" b="1" dirty="0">
                <a:latin typeface="Arial Narrow" panose="020B0606020202030204" pitchFamily="34" charset="0"/>
              </a:rPr>
              <a:t>MED </a:t>
            </a:r>
            <a:r>
              <a:rPr lang="de-DE" altLang="de-DE" dirty="0"/>
              <a:t>–</a:t>
            </a:r>
            <a:r>
              <a:rPr lang="de-DE" altLang="de-DE" b="1" dirty="0" smtClean="0">
                <a:latin typeface="Arial Narrow" panose="020B0606020202030204" pitchFamily="34" charset="0"/>
              </a:rPr>
              <a:t> </a:t>
            </a:r>
            <a:r>
              <a:rPr lang="de-DE" altLang="de-DE" b="1" dirty="0">
                <a:latin typeface="Arial Narrow" panose="020B0606020202030204" pitchFamily="34" charset="0"/>
              </a:rPr>
              <a:t>Leibniz-Informationszentrum Lebenswissenschaften</a:t>
            </a:r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3568" y="2006493"/>
            <a:ext cx="8010000" cy="2816156"/>
          </a:xfrm>
        </p:spPr>
        <p:txBody>
          <a:bodyPr/>
          <a:lstStyle/>
          <a:p>
            <a:r>
              <a:rPr lang="de-DE" altLang="de-DE" dirty="0"/>
              <a:t>Mitglied der Leibniz-Gemeinschaft</a:t>
            </a:r>
          </a:p>
          <a:p>
            <a:r>
              <a:rPr lang="de-DE" altLang="de-DE" dirty="0" smtClean="0"/>
              <a:t>Z</a:t>
            </a:r>
            <a:r>
              <a:rPr lang="de-DE" altLang="de-DE" dirty="0" smtClean="0">
                <a:latin typeface="Arial Narrow" panose="020B0606020202030204" pitchFamily="34" charset="0"/>
              </a:rPr>
              <a:t>entrales </a:t>
            </a:r>
            <a:r>
              <a:rPr lang="de-DE" altLang="de-DE" dirty="0">
                <a:latin typeface="Arial Narrow" panose="020B0606020202030204" pitchFamily="34" charset="0"/>
              </a:rPr>
              <a:t>Servicezentrum für Fachinformationen und Forschungsunterstützung in den </a:t>
            </a:r>
            <a:r>
              <a:rPr lang="de-DE" altLang="de-DE" dirty="0" smtClean="0">
                <a:latin typeface="Arial Narrow" panose="020B0606020202030204" pitchFamily="34" charset="0"/>
              </a:rPr>
              <a:t>Lebenswissenschaften</a:t>
            </a:r>
          </a:p>
          <a:p>
            <a:r>
              <a:rPr lang="de-DE" altLang="de-DE" dirty="0" smtClean="0"/>
              <a:t>Weltweit </a:t>
            </a:r>
            <a:r>
              <a:rPr lang="de-DE" altLang="de-DE" dirty="0"/>
              <a:t>größte Bibliothek der Fächerkombination Medizin, Gesundheit, Ernährungs-, Umwelt- </a:t>
            </a:r>
            <a:br>
              <a:rPr lang="de-DE" altLang="de-DE" dirty="0"/>
            </a:br>
            <a:r>
              <a:rPr lang="de-DE" altLang="de-DE" dirty="0"/>
              <a:t>und Agrarwissenschaften</a:t>
            </a:r>
          </a:p>
          <a:p>
            <a:pPr marL="0" indent="0">
              <a:buNone/>
            </a:pPr>
            <a:endParaRPr lang="de-DE" altLang="de-DE" dirty="0">
              <a:latin typeface="Arial Narrow" panose="020B0606020202030204" pitchFamily="34" charset="0"/>
            </a:endParaRPr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64" y="4691150"/>
            <a:ext cx="2600756" cy="176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6319130" cy="184666"/>
          </a:xfrm>
        </p:spPr>
        <p:txBody>
          <a:bodyPr/>
          <a:lstStyle/>
          <a:p>
            <a:r>
              <a:rPr lang="sv-S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5644661" y="6656070"/>
            <a:ext cx="2136531" cy="184666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4" y="4822649"/>
            <a:ext cx="3490777" cy="145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0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10000" cy="430887"/>
          </a:xfrm>
        </p:spPr>
        <p:txBody>
          <a:bodyPr/>
          <a:lstStyle/>
          <a:p>
            <a:r>
              <a:rPr lang="de-DE" dirty="0"/>
              <a:t>PUBLISSO, das Open-Access-Publikationsportal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l="6211" t="14606" r="56775"/>
          <a:stretch/>
        </p:blipFill>
        <p:spPr>
          <a:xfrm>
            <a:off x="307601" y="1610687"/>
            <a:ext cx="8761934" cy="6074772"/>
          </a:xfrm>
          <a:prstGeom prst="rect">
            <a:avLst/>
          </a:prstGeom>
        </p:spPr>
      </p:pic>
      <p:cxnSp>
        <p:nvCxnSpPr>
          <p:cNvPr id="17" name="Gerade Verbindung mit Pfeil 16"/>
          <p:cNvCxnSpPr/>
          <p:nvPr/>
        </p:nvCxnSpPr>
        <p:spPr>
          <a:xfrm>
            <a:off x="6115574" y="2030136"/>
            <a:ext cx="369116" cy="453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7415868" y="1887523"/>
            <a:ext cx="58723" cy="570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8601120" y="1963024"/>
            <a:ext cx="468415" cy="520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3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77552" cy="861774"/>
          </a:xfrm>
        </p:spPr>
        <p:txBody>
          <a:bodyPr/>
          <a:lstStyle/>
          <a:p>
            <a:r>
              <a:rPr lang="de-DE" dirty="0" smtClean="0"/>
              <a:t>PUBLISSO-Beraten</a:t>
            </a:r>
            <a:r>
              <a:rPr lang="de-DE" dirty="0"/>
              <a:t>: Informationen rund um Open </a:t>
            </a:r>
            <a:r>
              <a:rPr lang="de-DE" dirty="0" smtClean="0"/>
              <a:t>Access </a:t>
            </a:r>
            <a:r>
              <a:rPr lang="de-DE" dirty="0"/>
              <a:t>– </a:t>
            </a:r>
            <a:br>
              <a:rPr lang="de-DE" dirty="0"/>
            </a:br>
            <a:r>
              <a:rPr lang="de-DE" dirty="0" smtClean="0"/>
              <a:t>			Generell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63437"/>
            <a:ext cx="7705646" cy="4339650"/>
          </a:xfrm>
        </p:spPr>
        <p:txBody>
          <a:bodyPr/>
          <a:lstStyle/>
          <a:p>
            <a:r>
              <a:rPr lang="de-DE" sz="2800" dirty="0" smtClean="0"/>
              <a:t>Für </a:t>
            </a:r>
            <a:r>
              <a:rPr lang="de-DE" sz="2800" dirty="0"/>
              <a:t>alle </a:t>
            </a:r>
            <a:r>
              <a:rPr lang="de-DE" sz="2800" dirty="0" smtClean="0"/>
              <a:t>kostenlos zugänglich </a:t>
            </a:r>
          </a:p>
          <a:p>
            <a:pPr lvl="1"/>
            <a:r>
              <a:rPr lang="de-DE" sz="2800" dirty="0" smtClean="0"/>
              <a:t>Bereicherung des Bestandsaufbaus </a:t>
            </a:r>
          </a:p>
          <a:p>
            <a:r>
              <a:rPr lang="de-DE" sz="2800" b="1" dirty="0" smtClean="0"/>
              <a:t>Urheberrecht liegt bei den Autorinnen und Autoren</a:t>
            </a:r>
            <a:endParaRPr lang="de-DE" sz="2800" b="1" dirty="0"/>
          </a:p>
          <a:p>
            <a:r>
              <a:rPr lang="de-DE" sz="2800" dirty="0" smtClean="0"/>
              <a:t>Multimedia, Verlinkungen, Farbabbildungen</a:t>
            </a:r>
          </a:p>
          <a:p>
            <a:r>
              <a:rPr lang="de-DE" sz="2800" b="1" dirty="0" smtClean="0"/>
              <a:t>Sichtbarkeit</a:t>
            </a:r>
            <a:r>
              <a:rPr lang="de-DE" sz="2800" dirty="0" smtClean="0"/>
              <a:t>/ </a:t>
            </a:r>
            <a:r>
              <a:rPr lang="de-DE" sz="2800" dirty="0"/>
              <a:t>Wissen wird </a:t>
            </a:r>
            <a:r>
              <a:rPr lang="de-DE" sz="2800" b="1" dirty="0"/>
              <a:t>geteilt </a:t>
            </a:r>
            <a:r>
              <a:rPr lang="de-DE" sz="2800" dirty="0"/>
              <a:t>und z</a:t>
            </a:r>
            <a:r>
              <a:rPr lang="de-DE" sz="2800" dirty="0" smtClean="0"/>
              <a:t>eitnah weiterverwertet</a:t>
            </a:r>
            <a:endParaRPr lang="de-DE" sz="2800" dirty="0"/>
          </a:p>
          <a:p>
            <a:r>
              <a:rPr lang="de-DE" sz="2800" dirty="0" smtClean="0"/>
              <a:t>Zitierbar und langfristig auffindbar (Persistente </a:t>
            </a:r>
            <a:r>
              <a:rPr lang="de-DE" sz="2800" dirty="0" err="1" smtClean="0"/>
              <a:t>Identifikatoren</a:t>
            </a:r>
            <a:r>
              <a:rPr lang="de-DE" sz="2800" dirty="0" smtClean="0"/>
              <a:t>)</a:t>
            </a:r>
          </a:p>
          <a:p>
            <a:r>
              <a:rPr lang="de-DE" sz="2800" dirty="0" smtClean="0"/>
              <a:t>Qualitätsgeprüft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5972961" y="6656070"/>
            <a:ext cx="2145662" cy="184666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5836632" cy="184666"/>
          </a:xfrm>
        </p:spPr>
        <p:txBody>
          <a:bodyPr/>
          <a:lstStyle/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6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PUBLISSO-Beraten: spezielle Angebote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84213" y="1662876"/>
            <a:ext cx="8010000" cy="4728594"/>
          </a:xfrm>
          <a:prstGeom prst="rect">
            <a:avLst/>
          </a:prstGeom>
        </p:spPr>
        <p:txBody>
          <a:bodyPr/>
          <a:lstStyle>
            <a:lvl1pPr marL="450850" indent="-450850" algn="l" rtl="0" fontAlgn="base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"/>
              <a:defRPr sz="2400" kern="120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055688" indent="-293688" algn="l" rtl="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485775" algn="l" rtl="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Urheberrecht/Zweitveröffentlichungsrecht</a:t>
            </a:r>
          </a:p>
          <a:p>
            <a:r>
              <a:rPr lang="de-DE" dirty="0" smtClean="0"/>
              <a:t>Unterschied Goldener/ Grüner Weg</a:t>
            </a:r>
          </a:p>
          <a:p>
            <a:r>
              <a:rPr lang="de-DE" dirty="0"/>
              <a:t>Gründung eines </a:t>
            </a:r>
            <a:r>
              <a:rPr lang="de-DE" dirty="0" smtClean="0"/>
              <a:t>Open-Access-Journals </a:t>
            </a:r>
            <a:r>
              <a:rPr lang="de-DE" dirty="0"/>
              <a:t>oder Transformation eines </a:t>
            </a:r>
            <a:r>
              <a:rPr lang="de-DE" dirty="0" smtClean="0"/>
              <a:t>Journals zu Open Access</a:t>
            </a:r>
            <a:endParaRPr lang="de-DE" dirty="0"/>
          </a:p>
          <a:p>
            <a:r>
              <a:rPr lang="de-DE" dirty="0" smtClean="0"/>
              <a:t>Finanzierung, Fördermöglichkeiten</a:t>
            </a:r>
          </a:p>
          <a:p>
            <a:r>
              <a:rPr lang="de-DE" dirty="0"/>
              <a:t>Wissenschaftliche Reputationsbildung, </a:t>
            </a:r>
            <a:r>
              <a:rPr lang="de-DE" dirty="0" err="1"/>
              <a:t>Bibliometrie</a:t>
            </a:r>
            <a:r>
              <a:rPr lang="de-DE" dirty="0"/>
              <a:t>, </a:t>
            </a:r>
            <a:r>
              <a:rPr lang="de-DE" dirty="0" err="1" smtClean="0"/>
              <a:t>Altmetrics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b="1" dirty="0" smtClean="0"/>
              <a:t>Formen</a:t>
            </a:r>
            <a:r>
              <a:rPr lang="de-DE" dirty="0" smtClean="0"/>
              <a:t>: FAQs, </a:t>
            </a:r>
            <a:r>
              <a:rPr lang="de-DE" dirty="0" err="1" smtClean="0"/>
              <a:t>Social</a:t>
            </a:r>
            <a:r>
              <a:rPr lang="de-DE" dirty="0" smtClean="0"/>
              <a:t> Media, </a:t>
            </a:r>
            <a:r>
              <a:rPr lang="de-DE" dirty="0" err="1" smtClean="0"/>
              <a:t>Videotutorials</a:t>
            </a:r>
            <a:r>
              <a:rPr lang="de-DE" dirty="0" smtClean="0"/>
              <a:t>, Webinare, Informationsveranstaltungen, Workshops, Vorträge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Font typeface="Wingdings 3" pitchFamily="18" charset="2"/>
              <a:buNone/>
            </a:pPr>
            <a:endParaRPr lang="de-DE" sz="2000" dirty="0" smtClean="0"/>
          </a:p>
          <a:p>
            <a:pPr marL="0" indent="0">
              <a:buFont typeface="Wingdings 3" pitchFamily="18" charset="2"/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Font typeface="Wingdings 3" pitchFamily="18" charset="2"/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6115574" y="6656070"/>
            <a:ext cx="2003049" cy="184666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5873984" cy="184666"/>
          </a:xfrm>
        </p:spPr>
        <p:txBody>
          <a:bodyPr/>
          <a:lstStyle/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4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PUBLISSO-Publizieren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100354" y="6656070"/>
            <a:ext cx="2018269" cy="184666"/>
          </a:xfrm>
        </p:spPr>
        <p:txBody>
          <a:bodyPr/>
          <a:lstStyle/>
          <a:p>
            <a:r>
              <a:rPr lang="de-DE" dirty="0" err="1" smtClean="0"/>
              <a:t>InetBib</a:t>
            </a:r>
            <a:r>
              <a:rPr lang="de-DE" dirty="0" smtClean="0"/>
              <a:t>-Tagung 10. Februar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5285" t="21977" r="66160" b="5258"/>
          <a:stretch/>
        </p:blipFill>
        <p:spPr>
          <a:xfrm>
            <a:off x="418558" y="1601432"/>
            <a:ext cx="6374091" cy="4881283"/>
          </a:xfrm>
          <a:prstGeom prst="rect">
            <a:avLst/>
          </a:prstGeom>
        </p:spPr>
      </p:pic>
      <p:cxnSp>
        <p:nvCxnSpPr>
          <p:cNvPr id="9" name="Gerade Verbindung mit Pfeil 8"/>
          <p:cNvCxnSpPr>
            <a:stCxn id="7" idx="1"/>
          </p:cNvCxnSpPr>
          <p:nvPr/>
        </p:nvCxnSpPr>
        <p:spPr>
          <a:xfrm>
            <a:off x="418558" y="4042074"/>
            <a:ext cx="220633" cy="17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7106704" y="3361035"/>
            <a:ext cx="625678" cy="58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104503" y="6113417"/>
            <a:ext cx="431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7506043" y="6113417"/>
            <a:ext cx="627018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b="3281"/>
          <a:stretch>
            <a:fillRect/>
          </a:stretch>
        </p:blipFill>
        <p:spPr bwMode="auto">
          <a:xfrm>
            <a:off x="4831080" y="2758537"/>
            <a:ext cx="4312920" cy="26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Publizieren: German Medical Science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508226"/>
            <a:ext cx="8010000" cy="4419671"/>
          </a:xfrm>
        </p:spPr>
        <p:txBody>
          <a:bodyPr/>
          <a:lstStyle/>
          <a:p>
            <a:pPr marL="0" indent="0" fontAlgn="base">
              <a:spcAft>
                <a:spcPct val="0"/>
              </a:spcAft>
              <a:buSzPct val="10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/>
              <a:t>Publikationsportal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Zeitschriften</a:t>
            </a:r>
            <a:r>
              <a:rPr lang="en-GB" dirty="0"/>
              <a:t>, </a:t>
            </a:r>
            <a:r>
              <a:rPr lang="en-GB" dirty="0" err="1"/>
              <a:t>Kongresse</a:t>
            </a:r>
            <a:r>
              <a:rPr lang="en-GB" dirty="0"/>
              <a:t> und </a:t>
            </a:r>
            <a:r>
              <a:rPr lang="en-GB" dirty="0" err="1"/>
              <a:t>Forschungsberichte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der</a:t>
            </a:r>
            <a:r>
              <a:rPr lang="en-GB" dirty="0"/>
              <a:t> </a:t>
            </a:r>
            <a:r>
              <a:rPr lang="en-GB" dirty="0" err="1"/>
              <a:t>Medizin</a:t>
            </a:r>
            <a:endParaRPr lang="en-GB" dirty="0"/>
          </a:p>
          <a:p>
            <a:pPr marL="450850" indent="-450850" fontAlgn="base">
              <a:lnSpc>
                <a:spcPct val="110000"/>
              </a:lnSpc>
              <a:spcAft>
                <a:spcPct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/>
              <a:t>Gemeinsam</a:t>
            </a:r>
            <a:r>
              <a:rPr lang="en-GB" dirty="0"/>
              <a:t> </a:t>
            </a:r>
            <a:r>
              <a:rPr lang="en-GB" dirty="0" err="1" smtClean="0"/>
              <a:t>getragen</a:t>
            </a:r>
            <a:r>
              <a:rPr lang="en-GB" dirty="0" smtClean="0"/>
              <a:t> </a:t>
            </a:r>
            <a:r>
              <a:rPr lang="en-GB" dirty="0"/>
              <a:t>von AWMF, DIMDI und ZB </a:t>
            </a:r>
            <a:r>
              <a:rPr lang="en-GB" dirty="0" smtClean="0"/>
              <a:t>MED</a:t>
            </a:r>
          </a:p>
          <a:p>
            <a:pPr marL="0" indent="0" fontAlgn="base">
              <a:lnSpc>
                <a:spcPct val="110000"/>
              </a:lnSpc>
              <a:spcAft>
                <a:spcPct val="0"/>
              </a:spcAft>
              <a:buSzPct val="10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 marL="450850" indent="-450850" fontAlgn="base">
              <a:lnSpc>
                <a:spcPct val="110000"/>
              </a:lnSpc>
              <a:spcAft>
                <a:spcPct val="0"/>
              </a:spcAft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err="1"/>
              <a:t>Seit</a:t>
            </a:r>
            <a:r>
              <a:rPr lang="en-GB" dirty="0"/>
              <a:t> </a:t>
            </a:r>
            <a:r>
              <a:rPr lang="en-GB" dirty="0" err="1"/>
              <a:t>Juli</a:t>
            </a:r>
            <a:r>
              <a:rPr lang="en-GB" dirty="0"/>
              <a:t> 2003 </a:t>
            </a:r>
            <a:r>
              <a:rPr lang="en-GB" dirty="0" smtClean="0"/>
              <a:t>online</a:t>
            </a:r>
          </a:p>
          <a:p>
            <a:r>
              <a:rPr lang="de-DE" dirty="0" smtClean="0"/>
              <a:t>Ausgewählter </a:t>
            </a:r>
            <a:r>
              <a:rPr lang="de-DE" dirty="0"/>
              <a:t>Ort im Land der Ideen 2011</a:t>
            </a:r>
          </a:p>
          <a:p>
            <a:r>
              <a:rPr lang="de-DE" dirty="0" smtClean="0"/>
              <a:t>2012</a:t>
            </a:r>
            <a:r>
              <a:rPr lang="de-DE" dirty="0"/>
              <a:t>: DINI-Zertifikat 2010 </a:t>
            </a:r>
            <a:r>
              <a:rPr lang="de-DE" dirty="0" smtClean="0"/>
              <a:t>für </a:t>
            </a:r>
            <a:r>
              <a:rPr lang="de-DE" dirty="0"/>
              <a:t>Dokumenten-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und Publikationsservices</a:t>
            </a:r>
            <a:endParaRPr lang="de-DE" dirty="0"/>
          </a:p>
          <a:p>
            <a:r>
              <a:rPr lang="de-DE" dirty="0" smtClean="0"/>
              <a:t>2016: 16 Zeitschriften, </a:t>
            </a:r>
          </a:p>
          <a:p>
            <a:pPr marL="457200" lvl="1" indent="0">
              <a:buNone/>
            </a:pPr>
            <a:r>
              <a:rPr lang="de-DE" dirty="0" smtClean="0"/>
              <a:t>mehr </a:t>
            </a:r>
            <a:r>
              <a:rPr lang="de-DE" dirty="0"/>
              <a:t>als </a:t>
            </a:r>
            <a:r>
              <a:rPr lang="de-DE" dirty="0" smtClean="0"/>
              <a:t>63.000 </a:t>
            </a:r>
            <a:r>
              <a:rPr lang="de-DE" dirty="0"/>
              <a:t>Kongressabstracts und Journalartikel </a:t>
            </a:r>
            <a:r>
              <a:rPr lang="de-DE" dirty="0" smtClean="0"/>
              <a:t>veröffentlicht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48105" y="6599638"/>
            <a:ext cx="2057456" cy="312229"/>
          </a:xfrm>
        </p:spPr>
        <p:txBody>
          <a:bodyPr/>
          <a:lstStyle/>
          <a:p>
            <a:r>
              <a:rPr lang="de-DE" smtClean="0"/>
              <a:t>InetBib-Tagung 10. Februar 2016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6101518" cy="184666"/>
          </a:xfrm>
        </p:spPr>
        <p:txBody>
          <a:bodyPr/>
          <a:lstStyle/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8867" y="263887"/>
            <a:ext cx="1508453" cy="118790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8105" y="276869"/>
            <a:ext cx="1116514" cy="11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5"/>
          <p:cNvSpPr>
            <a:spLocks noGrp="1"/>
          </p:cNvSpPr>
          <p:nvPr>
            <p:ph type="title"/>
          </p:nvPr>
        </p:nvSpPr>
        <p:spPr>
          <a:xfrm>
            <a:off x="684213" y="549275"/>
            <a:ext cx="8008937" cy="430213"/>
          </a:xfrm>
        </p:spPr>
        <p:txBody>
          <a:bodyPr/>
          <a:lstStyle/>
          <a:p>
            <a:r>
              <a:rPr lang="de-DE" dirty="0" smtClean="0"/>
              <a:t>GMS: </a:t>
            </a:r>
            <a:r>
              <a:rPr lang="de-DE" dirty="0" smtClean="0">
                <a:hlinkClick r:id="rId3"/>
              </a:rPr>
              <a:t>Einbindung </a:t>
            </a:r>
            <a:r>
              <a:rPr lang="de-DE" dirty="0" smtClean="0"/>
              <a:t>der Kongresse in Zeitschrift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5573027" y="6656070"/>
            <a:ext cx="2545596" cy="184666"/>
          </a:xfrm>
        </p:spPr>
        <p:txBody>
          <a:bodyPr/>
          <a:lstStyle/>
          <a:p>
            <a:r>
              <a:rPr lang="de-DE" dirty="0" err="1" smtClean="0"/>
              <a:t>InetBib</a:t>
            </a:r>
            <a:r>
              <a:rPr lang="de-DE" dirty="0" smtClean="0"/>
              <a:t>-Tagung 10. Februar 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62353" y="6656070"/>
            <a:ext cx="5836632" cy="184666"/>
          </a:xfrm>
        </p:spPr>
        <p:txBody>
          <a:bodyPr/>
          <a:lstStyle/>
          <a:p>
            <a:r>
              <a:rPr lang="de-DE" smtClean="0"/>
              <a:t>Ursula Arning – ZB MED, treibender Motor für Open Access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89DCB-AFD2-41C8-A6C6-E7FE93A28917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/>
          <a:srcRect t="13022" r="44200" b="6409"/>
          <a:stretch/>
        </p:blipFill>
        <p:spPr>
          <a:xfrm>
            <a:off x="3068555" y="1483453"/>
            <a:ext cx="6075445" cy="493434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/>
          <a:srcRect l="10284" t="38258" r="47140" b="7844"/>
          <a:stretch/>
        </p:blipFill>
        <p:spPr>
          <a:xfrm>
            <a:off x="80700" y="3509454"/>
            <a:ext cx="4227690" cy="301051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2117558" y="2454442"/>
            <a:ext cx="827773" cy="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8626131" y="1483453"/>
            <a:ext cx="396173" cy="51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9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8">
  <a:themeElements>
    <a:clrScheme name="Corporate Colors">
      <a:dk1>
        <a:sysClr val="windowText" lastClr="000000"/>
      </a:dk1>
      <a:lt1>
        <a:srgbClr val="FFFFFF"/>
      </a:lt1>
      <a:dk2>
        <a:srgbClr val="000000"/>
      </a:dk2>
      <a:lt2>
        <a:srgbClr val="EF7D00"/>
      </a:lt2>
      <a:accent1>
        <a:srgbClr val="CD1720"/>
      </a:accent1>
      <a:accent2>
        <a:srgbClr val="4A4A49"/>
      </a:accent2>
      <a:accent3>
        <a:srgbClr val="69BA7C"/>
      </a:accent3>
      <a:accent4>
        <a:srgbClr val="AAC811"/>
      </a:accent4>
      <a:accent5>
        <a:srgbClr val="7AC9DC"/>
      </a:accent5>
      <a:accent6>
        <a:srgbClr val="006FEA"/>
      </a:accent6>
      <a:hlink>
        <a:srgbClr val="4A4A49"/>
      </a:hlink>
      <a:folHlink>
        <a:srgbClr val="4A4A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B MED PPT_Template_Forschende_extern.potx" id="{D4E48CCB-11D5-4EE3-A450-86660414F3A4}" vid="{A36BC1CC-7E56-4A28-BDD5-64EE8092B2E4}"/>
    </a:ext>
  </a:extLst>
</a:theme>
</file>

<file path=ppt/theme/theme2.xml><?xml version="1.0" encoding="utf-8"?>
<a:theme xmlns:a="http://schemas.openxmlformats.org/drawingml/2006/main" name="1_Presentation8">
  <a:themeElements>
    <a:clrScheme name="Corporate Colors">
      <a:dk1>
        <a:sysClr val="windowText" lastClr="000000"/>
      </a:dk1>
      <a:lt1>
        <a:srgbClr val="FFFFFF"/>
      </a:lt1>
      <a:dk2>
        <a:srgbClr val="000000"/>
      </a:dk2>
      <a:lt2>
        <a:srgbClr val="EF7D00"/>
      </a:lt2>
      <a:accent1>
        <a:srgbClr val="CD1720"/>
      </a:accent1>
      <a:accent2>
        <a:srgbClr val="4A4A49"/>
      </a:accent2>
      <a:accent3>
        <a:srgbClr val="69BA7C"/>
      </a:accent3>
      <a:accent4>
        <a:srgbClr val="AAC811"/>
      </a:accent4>
      <a:accent5>
        <a:srgbClr val="7AC9DC"/>
      </a:accent5>
      <a:accent6>
        <a:srgbClr val="006FEA"/>
      </a:accent6>
      <a:hlink>
        <a:srgbClr val="4A4A49"/>
      </a:hlink>
      <a:folHlink>
        <a:srgbClr val="4A4A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2580873B-539E-4FFB-A3B8-563D9202BE0F}" vid="{3B1A755A-93F0-41E5-A594-C0202BED18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ZB MED PPT_Template_Forschende_extern</Template>
  <TotalTime>0</TotalTime>
  <Words>849</Words>
  <Application>Microsoft Office PowerPoint</Application>
  <PresentationFormat>Bildschirmpräsentation (4:3)</PresentationFormat>
  <Paragraphs>187</Paragraphs>
  <Slides>21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Wingdings 3</vt:lpstr>
      <vt:lpstr>Presentation8</vt:lpstr>
      <vt:lpstr>1_Presentation8</vt:lpstr>
      <vt:lpstr>ZB MED: Eine Zentralbibliothek als treibender Motor für Open Access in den Lebenswissenschaften    Ursula Arning</vt:lpstr>
      <vt:lpstr>Gliederung</vt:lpstr>
      <vt:lpstr>Wer wir sind: ZB MED – Leibniz-Informationszentrum Lebenswissenschaften</vt:lpstr>
      <vt:lpstr>PUBLISSO, das Open-Access-Publikationsportal </vt:lpstr>
      <vt:lpstr>PUBLISSO-Beraten: Informationen rund um Open Access –     Generell</vt:lpstr>
      <vt:lpstr>PUBLISSO-Beraten: spezielle Angebote</vt:lpstr>
      <vt:lpstr>PUBLISSO-Publizieren</vt:lpstr>
      <vt:lpstr>Publizieren: German Medical Science</vt:lpstr>
      <vt:lpstr>GMS: Einbindung der Kongresse in Zeitschrift</vt:lpstr>
      <vt:lpstr>Dryad: Forschungsdatenveröffentlichung</vt:lpstr>
      <vt:lpstr>PUBLISSO-Publizieren: Publikationsplattformen für die Lebenswissenschaften</vt:lpstr>
      <vt:lpstr>Das Pilotprojekt: Living Textbook of Hand Surgery www.gms-books.de </vt:lpstr>
      <vt:lpstr>Living Handbooks – Multimediale Inhalte</vt:lpstr>
      <vt:lpstr>PUBLIZIEREN mit Drupal</vt:lpstr>
      <vt:lpstr>Ansicht Redaktion</vt:lpstr>
      <vt:lpstr>Ansicht Autorinnen und Autoren</vt:lpstr>
      <vt:lpstr>Layout</vt:lpstr>
      <vt:lpstr>Vorteile des Publizierens mit dem CMS Drupal</vt:lpstr>
      <vt:lpstr>PUBLISSO-Vernetzen</vt:lpstr>
      <vt:lpstr>Kooperationen: Sie und Wir für Open Access</vt:lpstr>
      <vt:lpstr>Danke für Ihre Aufmerksamkeit!  Fragen?</vt:lpstr>
    </vt:vector>
  </TitlesOfParts>
  <Company>ZB MED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 MED – Leibniz-Informationszentrum Lebenswissenschaften</dc:title>
  <dc:creator>Ursula Arning</dc:creator>
  <cp:lastModifiedBy>Arning</cp:lastModifiedBy>
  <cp:revision>111</cp:revision>
  <cp:lastPrinted>2016-02-09T10:23:12Z</cp:lastPrinted>
  <dcterms:created xsi:type="dcterms:W3CDTF">2015-02-19T11:13:51Z</dcterms:created>
  <dcterms:modified xsi:type="dcterms:W3CDTF">2016-02-10T13:22:13Z</dcterms:modified>
</cp:coreProperties>
</file>