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61" r:id="rId2"/>
  </p:sldMasterIdLst>
  <p:notesMasterIdLst>
    <p:notesMasterId r:id="rId115"/>
  </p:notesMasterIdLst>
  <p:handoutMasterIdLst>
    <p:handoutMasterId r:id="rId116"/>
  </p:handoutMasterIdLst>
  <p:sldIdLst>
    <p:sldId id="578" r:id="rId3"/>
    <p:sldId id="749" r:id="rId4"/>
    <p:sldId id="1139" r:id="rId5"/>
    <p:sldId id="1031" r:id="rId6"/>
    <p:sldId id="1164" r:id="rId7"/>
    <p:sldId id="1165" r:id="rId8"/>
    <p:sldId id="1033" r:id="rId9"/>
    <p:sldId id="1040" r:id="rId10"/>
    <p:sldId id="1039" r:id="rId11"/>
    <p:sldId id="1082" r:id="rId12"/>
    <p:sldId id="1083" r:id="rId13"/>
    <p:sldId id="1084" r:id="rId14"/>
    <p:sldId id="1032" r:id="rId15"/>
    <p:sldId id="1140" r:id="rId16"/>
    <p:sldId id="1041" r:id="rId17"/>
    <p:sldId id="1166" r:id="rId18"/>
    <p:sldId id="1054" r:id="rId19"/>
    <p:sldId id="1055" r:id="rId20"/>
    <p:sldId id="1167" r:id="rId21"/>
    <p:sldId id="1169" r:id="rId22"/>
    <p:sldId id="1168" r:id="rId23"/>
    <p:sldId id="1170" r:id="rId24"/>
    <p:sldId id="1171" r:id="rId25"/>
    <p:sldId id="1172" r:id="rId26"/>
    <p:sldId id="1174" r:id="rId27"/>
    <p:sldId id="1175" r:id="rId28"/>
    <p:sldId id="1173" r:id="rId29"/>
    <p:sldId id="1178" r:id="rId30"/>
    <p:sldId id="1177" r:id="rId31"/>
    <p:sldId id="1053" r:id="rId32"/>
    <p:sldId id="1051" r:id="rId33"/>
    <p:sldId id="1180" r:id="rId34"/>
    <p:sldId id="1179" r:id="rId35"/>
    <p:sldId id="1181" r:id="rId36"/>
    <p:sldId id="1176" r:id="rId37"/>
    <p:sldId id="1182" r:id="rId38"/>
    <p:sldId id="1141" r:id="rId39"/>
    <p:sldId id="947" r:id="rId40"/>
    <p:sldId id="1183" r:id="rId41"/>
    <p:sldId id="899" r:id="rId42"/>
    <p:sldId id="1091" r:id="rId43"/>
    <p:sldId id="1184" r:id="rId44"/>
    <p:sldId id="1089" r:id="rId45"/>
    <p:sldId id="1185" r:id="rId46"/>
    <p:sldId id="1186" r:id="rId47"/>
    <p:sldId id="1092" r:id="rId48"/>
    <p:sldId id="1093" r:id="rId49"/>
    <p:sldId id="1097" r:id="rId50"/>
    <p:sldId id="1187" r:id="rId51"/>
    <p:sldId id="1188" r:id="rId52"/>
    <p:sldId id="1189" r:id="rId53"/>
    <p:sldId id="1094" r:id="rId54"/>
    <p:sldId id="1090" r:id="rId55"/>
    <p:sldId id="1099" r:id="rId56"/>
    <p:sldId id="1096" r:id="rId57"/>
    <p:sldId id="1109" r:id="rId58"/>
    <p:sldId id="1110" r:id="rId59"/>
    <p:sldId id="1190" r:id="rId60"/>
    <p:sldId id="1142" r:id="rId61"/>
    <p:sldId id="1191" r:id="rId62"/>
    <p:sldId id="1095" r:id="rId63"/>
    <p:sldId id="1106" r:id="rId64"/>
    <p:sldId id="1107" r:id="rId65"/>
    <p:sldId id="1108" r:id="rId66"/>
    <p:sldId id="1112" r:id="rId67"/>
    <p:sldId id="1111" r:id="rId68"/>
    <p:sldId id="1114" r:id="rId69"/>
    <p:sldId id="1113" r:id="rId70"/>
    <p:sldId id="1115" r:id="rId71"/>
    <p:sldId id="1116" r:id="rId72"/>
    <p:sldId id="1104" r:id="rId73"/>
    <p:sldId id="1118" r:id="rId74"/>
    <p:sldId id="1124" r:id="rId75"/>
    <p:sldId id="1117" r:id="rId76"/>
    <p:sldId id="1123" r:id="rId77"/>
    <p:sldId id="1119" r:id="rId78"/>
    <p:sldId id="1121" r:id="rId79"/>
    <p:sldId id="1122" r:id="rId80"/>
    <p:sldId id="1120" r:id="rId81"/>
    <p:sldId id="1126" r:id="rId82"/>
    <p:sldId id="1193" r:id="rId83"/>
    <p:sldId id="1143" r:id="rId84"/>
    <p:sldId id="1194" r:id="rId85"/>
    <p:sldId id="1195" r:id="rId86"/>
    <p:sldId id="1196" r:id="rId87"/>
    <p:sldId id="1069" r:id="rId88"/>
    <p:sldId id="1197" r:id="rId89"/>
    <p:sldId id="1136" r:id="rId90"/>
    <p:sldId id="1137" r:id="rId91"/>
    <p:sldId id="1138" r:id="rId92"/>
    <p:sldId id="1198" r:id="rId93"/>
    <p:sldId id="1144" r:id="rId94"/>
    <p:sldId id="1199" r:id="rId95"/>
    <p:sldId id="1200" r:id="rId96"/>
    <p:sldId id="1201" r:id="rId97"/>
    <p:sldId id="1202" r:id="rId98"/>
    <p:sldId id="1203" r:id="rId99"/>
    <p:sldId id="1204" r:id="rId100"/>
    <p:sldId id="1206" r:id="rId101"/>
    <p:sldId id="1207" r:id="rId102"/>
    <p:sldId id="1205" r:id="rId103"/>
    <p:sldId id="1210" r:id="rId104"/>
    <p:sldId id="1211" r:id="rId105"/>
    <p:sldId id="1209" r:id="rId106"/>
    <p:sldId id="1212" r:id="rId107"/>
    <p:sldId id="1208" r:id="rId108"/>
    <p:sldId id="1146" r:id="rId109"/>
    <p:sldId id="1101" r:id="rId110"/>
    <p:sldId id="1213" r:id="rId111"/>
    <p:sldId id="1102" r:id="rId112"/>
    <p:sldId id="1103" r:id="rId113"/>
    <p:sldId id="1029" r:id="rId114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117"/>
      <p:bold r:id="rId118"/>
      <p:italic r:id="rId119"/>
      <p:boldItalic r:id="rId120"/>
    </p:embeddedFont>
    <p:embeddedFont>
      <p:font typeface="Algerian" panose="04020705040A02060702" pitchFamily="82" charset="0"/>
      <p:regular r:id="rId121"/>
    </p:embeddedFont>
    <p:embeddedFont>
      <p:font typeface="Verdana" panose="020B0604030504040204" pitchFamily="34" charset="0"/>
      <p:regular r:id="rId122"/>
      <p:bold r:id="rId123"/>
      <p:italic r:id="rId124"/>
      <p:boldItalic r:id="rId1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lgerian" pitchFamily="8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99"/>
    <a:srgbClr val="339933"/>
    <a:srgbClr val="FFFFCC"/>
    <a:srgbClr val="333399"/>
    <a:srgbClr val="FF9999"/>
    <a:srgbClr val="00FF00"/>
    <a:srgbClr val="FF33CC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6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616" y="-96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1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7.fntdata"/><Relationship Id="rId128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font" Target="fonts/font2.fntdata"/><Relationship Id="rId12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handoutMaster" Target="handoutMasters/handoutMaster1.xml"/><Relationship Id="rId124" Type="http://schemas.openxmlformats.org/officeDocument/2006/relationships/font" Target="fonts/font8.fntdata"/><Relationship Id="rId12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font" Target="fonts/font3.fntdata"/><Relationship Id="rId12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4.fntdata"/><Relationship Id="rId125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8600" y="9753600"/>
            <a:ext cx="304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0C8337-93A5-4A3D-B87C-C76CAA58160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44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t" anchorCtr="0" compatLnSpc="1">
            <a:prstTxWarp prst="textNoShape">
              <a:avLst/>
            </a:prstTxWarp>
          </a:bodyPr>
          <a:lstStyle>
            <a:lvl1pPr algn="l" defTabSz="990542" eaLnBrk="0" hangingPunct="0">
              <a:defRPr sz="13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t" anchorCtr="0" compatLnSpc="1">
            <a:prstTxWarp prst="textNoShape">
              <a:avLst/>
            </a:prstTxWarp>
          </a:bodyPr>
          <a:lstStyle>
            <a:lvl1pPr algn="r" defTabSz="990542" eaLnBrk="0" hangingPunct="0">
              <a:defRPr sz="13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Klicken Sie, um die Formate des Vorlagentextes zu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b" anchorCtr="0" compatLnSpc="1">
            <a:prstTxWarp prst="textNoShape">
              <a:avLst/>
            </a:prstTxWarp>
          </a:bodyPr>
          <a:lstStyle>
            <a:lvl1pPr algn="l" defTabSz="990542" eaLnBrk="0" hangingPunct="0">
              <a:defRPr sz="13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0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b" anchorCtr="0" compatLnSpc="1">
            <a:prstTxWarp prst="textNoShape">
              <a:avLst/>
            </a:prstTxWarp>
          </a:bodyPr>
          <a:lstStyle>
            <a:lvl1pPr algn="r" defTabSz="990542" eaLnBrk="0" hangingPunct="0">
              <a:defRPr sz="13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FA32804D-A9AD-4F98-AAA9-B46A8FC646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68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1206D8FD-D724-4B3D-948E-35BE5C654691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D0417A5-390B-4531-AD88-EE05CB93F0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7C9DE86F-82B4-4B83-A8DE-B2793ACFABF2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D41BF9E1-4FDB-4B69-8996-4720992F95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EFDDC4B-E7C1-4A65-9B57-2CE66284EE14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D2BD2B87-F8F6-4548-A1FE-8894EBD941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279B735-8571-43E1-B927-60B06C0C9290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3AD116F0-7A6B-4BB1-BF35-7E10D2554C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E3D8E6E-DEF4-424F-B3C1-A1DA70C7B91E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0567FF1D-5829-48B9-8A02-43394F9FA7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92C8155-12E9-4B90-AD6B-D709A7C11485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688211D-C7D4-4659-ACEC-DB08E2DA29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AB81D04A-29F7-4DE7-ABEB-1F3DF87A0C25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D74AC45-274A-449B-87DA-63C7F01FDB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E1B0CE6E-16E8-480B-80CD-7213F2FB6910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EB62C75-8517-4270-A5D7-FD86F85529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D83A499B-3F77-48F4-AF0D-1BD301FE6269}" type="datetimeFigureOut">
              <a:rPr lang="de-DE"/>
              <a:pPr>
                <a:defRPr/>
              </a:pPr>
              <a:t>07.02.2016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85A353CE-4D0A-494A-A4A4-70BC4BDBB9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51"/>
          <p:cNvSpPr>
            <a:spLocks noChangeArrowheads="1"/>
          </p:cNvSpPr>
          <p:nvPr userDrawn="1"/>
        </p:nvSpPr>
        <p:spPr bwMode="auto">
          <a:xfrm>
            <a:off x="0" y="0"/>
            <a:ext cx="533400" cy="6858000"/>
          </a:xfrm>
          <a:prstGeom prst="rect">
            <a:avLst/>
          </a:prstGeom>
          <a:solidFill>
            <a:srgbClr val="FFFF66">
              <a:alpha val="8941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8" name="Rectangle 2050"/>
          <p:cNvSpPr>
            <a:spLocks noChangeArrowheads="1"/>
          </p:cNvSpPr>
          <p:nvPr userDrawn="1"/>
        </p:nvSpPr>
        <p:spPr bwMode="auto">
          <a:xfrm>
            <a:off x="533400" y="6553200"/>
            <a:ext cx="861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>
              <a:latin typeface="Times New Roman" charset="0"/>
              <a:cs typeface="+mn-cs"/>
            </a:endParaRPr>
          </a:p>
        </p:txBody>
      </p:sp>
      <p:sp>
        <p:nvSpPr>
          <p:cNvPr id="10" name="Text Box 2052"/>
          <p:cNvSpPr txBox="1">
            <a:spLocks noChangeArrowheads="1"/>
          </p:cNvSpPr>
          <p:nvPr userDrawn="1"/>
        </p:nvSpPr>
        <p:spPr bwMode="auto">
          <a:xfrm rot="16200000">
            <a:off x="-2804319" y="3172619"/>
            <a:ext cx="6143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latin typeface="Arial" charset="0"/>
                <a:cs typeface="+mn-cs"/>
              </a:rPr>
              <a:t>Prof. </a:t>
            </a:r>
            <a:r>
              <a:rPr lang="en-US" sz="1800" err="1">
                <a:latin typeface="Arial" charset="0"/>
                <a:cs typeface="+mn-cs"/>
              </a:rPr>
              <a:t>Heidrun</a:t>
            </a:r>
            <a:r>
              <a:rPr lang="en-US" sz="1800">
                <a:latin typeface="Arial" charset="0"/>
                <a:cs typeface="+mn-cs"/>
              </a:rPr>
              <a:t> </a:t>
            </a:r>
            <a:r>
              <a:rPr lang="en-US" sz="1800" err="1">
                <a:latin typeface="Arial" charset="0"/>
                <a:cs typeface="+mn-cs"/>
              </a:rPr>
              <a:t>Wiesenmüller</a:t>
            </a:r>
            <a:r>
              <a:rPr lang="en-US" sz="1800">
                <a:latin typeface="Arial" charset="0"/>
                <a:cs typeface="+mn-cs"/>
              </a:rPr>
              <a:t>          </a:t>
            </a:r>
            <a:r>
              <a:rPr lang="en-US" sz="1800" err="1">
                <a:latin typeface="Arial" charset="0"/>
                <a:cs typeface="+mn-cs"/>
              </a:rPr>
              <a:t>Hochschule</a:t>
            </a:r>
            <a:r>
              <a:rPr lang="en-US" sz="1800">
                <a:latin typeface="Arial" charset="0"/>
                <a:cs typeface="+mn-cs"/>
              </a:rPr>
              <a:t> </a:t>
            </a:r>
            <a:r>
              <a:rPr lang="en-US" sz="1800" err="1">
                <a:latin typeface="Arial" charset="0"/>
                <a:cs typeface="+mn-cs"/>
              </a:rPr>
              <a:t>der</a:t>
            </a:r>
            <a:r>
              <a:rPr lang="en-US" sz="1800">
                <a:latin typeface="Arial" charset="0"/>
                <a:cs typeface="+mn-cs"/>
              </a:rPr>
              <a:t> </a:t>
            </a:r>
            <a:r>
              <a:rPr lang="en-US" sz="1800" err="1">
                <a:latin typeface="Arial" charset="0"/>
                <a:cs typeface="+mn-cs"/>
              </a:rPr>
              <a:t>Medien</a:t>
            </a:r>
            <a:endParaRPr lang="en-US" sz="1800">
              <a:latin typeface="Arial" charset="0"/>
              <a:cs typeface="+mn-cs"/>
            </a:endParaRPr>
          </a:p>
        </p:txBody>
      </p:sp>
      <p:sp>
        <p:nvSpPr>
          <p:cNvPr id="7" name="Text Box 2053"/>
          <p:cNvSpPr txBox="1">
            <a:spLocks noChangeArrowheads="1"/>
          </p:cNvSpPr>
          <p:nvPr userDrawn="1"/>
        </p:nvSpPr>
        <p:spPr bwMode="auto">
          <a:xfrm>
            <a:off x="1066800" y="6551613"/>
            <a:ext cx="792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168400" algn="l"/>
                <a:tab pos="3411538" algn="l"/>
                <a:tab pos="6950075" algn="l"/>
              </a:tabLst>
              <a:defRPr/>
            </a:pPr>
            <a:r>
              <a:rPr lang="en-US" sz="1400" smtClean="0">
                <a:latin typeface="Arial" charset="0"/>
                <a:cs typeface="+mn-cs"/>
              </a:rPr>
              <a:t>Inetbib-Tagung Stuttgart	</a:t>
            </a:r>
            <a:r>
              <a:rPr lang="en-US" sz="1400" smtClean="0">
                <a:latin typeface="Arial" charset="0"/>
                <a:cs typeface="+mn-cs"/>
              </a:rPr>
              <a:t>10.02.2016</a:t>
            </a:r>
            <a:r>
              <a:rPr lang="en-US" sz="1400" dirty="0">
                <a:latin typeface="Arial" charset="0"/>
                <a:cs typeface="+mn-cs"/>
              </a:rPr>
              <a:t>	</a:t>
            </a:r>
            <a:r>
              <a:rPr lang="en-US" sz="1400" dirty="0" err="1">
                <a:latin typeface="Arial" charset="0"/>
                <a:cs typeface="+mn-cs"/>
              </a:rPr>
              <a:t>Folie</a:t>
            </a:r>
            <a:r>
              <a:rPr lang="en-US" sz="1400" dirty="0">
                <a:latin typeface="Arial" charset="0"/>
                <a:cs typeface="+mn-cs"/>
              </a:rPr>
              <a:t> </a:t>
            </a:r>
            <a:fld id="{35BBB4AD-871F-4BF0-B63F-74D8392C1159}" type="slidenum">
              <a:rPr lang="en-US" sz="1400">
                <a:latin typeface="Arial" charset="0"/>
                <a:cs typeface="+mn-cs"/>
              </a:rPr>
              <a:pPr eaLnBrk="0" hangingPunct="0">
                <a:tabLst>
                  <a:tab pos="1168400" algn="l"/>
                  <a:tab pos="3411538" algn="l"/>
                  <a:tab pos="6950075" algn="l"/>
                </a:tabLst>
                <a:defRPr/>
              </a:pPr>
              <a:t>‹Nr.›</a:t>
            </a:fld>
            <a:endParaRPr lang="en-US" dirty="0">
              <a:latin typeface="Times New Roman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0"/>
          <p:cNvSpPr>
            <a:spLocks noChangeArrowheads="1"/>
          </p:cNvSpPr>
          <p:nvPr userDrawn="1"/>
        </p:nvSpPr>
        <p:spPr bwMode="auto">
          <a:xfrm>
            <a:off x="1588" y="6553200"/>
            <a:ext cx="9144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>
              <a:latin typeface="Times New Roman" charset="0"/>
              <a:cs typeface="+mn-cs"/>
            </a:endParaRPr>
          </a:p>
        </p:txBody>
      </p:sp>
      <p:sp>
        <p:nvSpPr>
          <p:cNvPr id="4" name="Text Box 2053"/>
          <p:cNvSpPr txBox="1">
            <a:spLocks noChangeArrowheads="1"/>
          </p:cNvSpPr>
          <p:nvPr userDrawn="1"/>
        </p:nvSpPr>
        <p:spPr bwMode="auto">
          <a:xfrm>
            <a:off x="1066800" y="6551613"/>
            <a:ext cx="792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168400" algn="l"/>
                <a:tab pos="3411538" algn="l"/>
                <a:tab pos="6950075" algn="l"/>
              </a:tabLst>
              <a:defRPr/>
            </a:pPr>
            <a:r>
              <a:rPr lang="en-US" sz="1400" smtClean="0">
                <a:latin typeface="Arial" charset="0"/>
                <a:cs typeface="+mn-cs"/>
              </a:rPr>
              <a:t>Inetbib-Tagung Stuttgart	</a:t>
            </a:r>
            <a:r>
              <a:rPr lang="en-US" sz="1400" smtClean="0">
                <a:latin typeface="Arial" charset="0"/>
                <a:cs typeface="+mn-cs"/>
              </a:rPr>
              <a:t>10.02.2016</a:t>
            </a:r>
            <a:r>
              <a:rPr lang="en-US" sz="1400" dirty="0">
                <a:latin typeface="Arial" charset="0"/>
                <a:cs typeface="+mn-cs"/>
              </a:rPr>
              <a:t>	</a:t>
            </a:r>
            <a:r>
              <a:rPr lang="en-US" sz="1400" dirty="0" err="1">
                <a:latin typeface="Arial" charset="0"/>
                <a:cs typeface="+mn-cs"/>
              </a:rPr>
              <a:t>Folie</a:t>
            </a:r>
            <a:r>
              <a:rPr lang="en-US" sz="1400" dirty="0">
                <a:latin typeface="Arial" charset="0"/>
                <a:cs typeface="+mn-cs"/>
              </a:rPr>
              <a:t> </a:t>
            </a:r>
            <a:fld id="{35BBB4AD-871F-4BF0-B63F-74D8392C1159}" type="slidenum">
              <a:rPr lang="en-US" sz="1400">
                <a:latin typeface="Arial" charset="0"/>
                <a:cs typeface="+mn-cs"/>
              </a:rPr>
              <a:pPr eaLnBrk="0" hangingPunct="0">
                <a:tabLst>
                  <a:tab pos="1168400" algn="l"/>
                  <a:tab pos="3411538" algn="l"/>
                  <a:tab pos="6950075" algn="l"/>
                </a:tabLst>
                <a:defRPr/>
              </a:pPr>
              <a:t>‹Nr.›</a:t>
            </a:fld>
            <a:endParaRPr lang="en-US" dirty="0">
              <a:latin typeface="Times New Roman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datoolkit.or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5282/o-bib/2015H2S43-60" TargetMode="Externa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iki.dnb.de/display/RDAINFO/Schulungen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dnb.de/display/RDAINFO/Schulungstermine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www.basiswissen-rda.de/" TargetMode="Externa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iki.dnb.de/display/RDAINFO/Regelwerk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055"/>
          <p:cNvSpPr txBox="1">
            <a:spLocks noChangeArrowheads="1"/>
          </p:cNvSpPr>
          <p:nvPr/>
        </p:nvSpPr>
        <p:spPr bwMode="auto">
          <a:xfrm>
            <a:off x="900113" y="708836"/>
            <a:ext cx="7488237" cy="293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de-DE" sz="5400" b="1" smtClean="0">
                <a:solidFill>
                  <a:srgbClr val="333399"/>
                </a:solidFill>
                <a:latin typeface="Arial" charset="0"/>
              </a:rPr>
              <a:t>Schnupperworkshop</a:t>
            </a:r>
          </a:p>
          <a:p>
            <a:pPr algn="ctr" eaLnBrk="0" hangingPunct="0">
              <a:lnSpc>
                <a:spcPct val="110000"/>
              </a:lnSpc>
            </a:pPr>
            <a:r>
              <a:rPr lang="de-DE" sz="5400" b="1" smtClean="0">
                <a:solidFill>
                  <a:srgbClr val="333399"/>
                </a:solidFill>
                <a:latin typeface="Arial" charset="0"/>
              </a:rPr>
              <a:t>RDA</a:t>
            </a:r>
            <a:endParaRPr lang="de-DE" sz="5400" b="1" dirty="0">
              <a:solidFill>
                <a:srgbClr val="333399"/>
              </a:solidFill>
              <a:latin typeface="Arial" charset="0"/>
            </a:endParaRPr>
          </a:p>
          <a:p>
            <a:pPr algn="ctr" eaLnBrk="0" hangingPunct="0">
              <a:lnSpc>
                <a:spcPct val="110000"/>
              </a:lnSpc>
            </a:pPr>
            <a:endParaRPr lang="de-DE" sz="6000" b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2291" name="Text Box 2056"/>
          <p:cNvSpPr txBox="1">
            <a:spLocks noChangeArrowheads="1"/>
          </p:cNvSpPr>
          <p:nvPr/>
        </p:nvSpPr>
        <p:spPr bwMode="auto">
          <a:xfrm>
            <a:off x="1042988" y="2997200"/>
            <a:ext cx="7242175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de-DE" sz="3600" b="1" smtClean="0">
                <a:solidFill>
                  <a:srgbClr val="CC0000"/>
                </a:solidFill>
                <a:latin typeface="Arial" charset="0"/>
              </a:rPr>
              <a:t>Einblicke in den neuen </a:t>
            </a:r>
            <a:r>
              <a:rPr lang="de-DE" sz="3600" b="1">
                <a:solidFill>
                  <a:srgbClr val="CC0000"/>
                </a:solidFill>
                <a:latin typeface="Arial" charset="0"/>
              </a:rPr>
              <a:t>internationalen Katalogisierungsstandard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30"/>
            <a:ext cx="9144000" cy="64047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4211960" y="15007"/>
            <a:ext cx="4680520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r>
              <a:rPr lang="de-DE" altLang="de-DE" i="1" dirty="0" smtClean="0">
                <a:solidFill>
                  <a:srgbClr val="333399"/>
                </a:solidFill>
                <a:latin typeface="Arial" pitchFamily="34" charset="0"/>
              </a:rPr>
              <a:t>Toolkit mit deutscher Oberfläche </a:t>
            </a:r>
            <a:endParaRPr lang="de-DE" altLang="de-DE" i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79512" y="5550331"/>
            <a:ext cx="4536504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Hinweis, gültig für alle Screenshots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aus dem RDA Toolkit (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www.rdatoolkit.org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in dieser Präsentation: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Verwendet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mit Genehmigung der RDA-Verleger (American Library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Canadian Library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und CILIP)</a:t>
            </a:r>
          </a:p>
        </p:txBody>
      </p:sp>
    </p:spTree>
    <p:extLst>
      <p:ext uri="{BB962C8B-B14F-4D97-AF65-F5344CB8AC3E}">
        <p14:creationId xmlns:p14="http://schemas.microsoft.com/office/powerpoint/2010/main" val="38075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3568" y="116632"/>
            <a:ext cx="8280400" cy="251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Problem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Nicht nur Normdatensätze sind umzuarbeiten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es müssen auch die Titeldatensätze umgehängt werden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Wegen des Aufwands derzeit nicht zu leisten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stattdessen erweiterte Indexierung, sodass doch die Titel von allen Identitäten gefunden werden  </a:t>
            </a:r>
          </a:p>
        </p:txBody>
      </p:sp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683568" y="2708920"/>
            <a:ext cx="8215312" cy="461665"/>
            <a:chOff x="1028700" y="3317328"/>
            <a:chExt cx="8215313" cy="461176"/>
          </a:xfrm>
        </p:grpSpPr>
        <p:sp>
          <p:nvSpPr>
            <p:cNvPr id="4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46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	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nicht befriedigend (nur als Übergangslösung)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835968" y="4390072"/>
            <a:ext cx="82153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l">
              <a:tabLst>
                <a:tab pos="4659313" algn="l"/>
              </a:tabLst>
            </a:pPr>
            <a:r>
              <a:rPr lang="de-DE" altLang="de-DE" sz="2000" i="1" u="sng" smtClean="0">
                <a:solidFill>
                  <a:srgbClr val="333399"/>
                </a:solidFill>
                <a:latin typeface="Arial" charset="0"/>
              </a:rPr>
              <a:t>Literaturhinweis</a:t>
            </a:r>
            <a:r>
              <a:rPr lang="de-DE" altLang="de-DE" sz="2000" i="1" smtClean="0">
                <a:solidFill>
                  <a:srgbClr val="333399"/>
                </a:solidFill>
                <a:latin typeface="Arial" charset="0"/>
              </a:rPr>
              <a:t>:</a:t>
            </a:r>
            <a:br>
              <a:rPr lang="de-DE" altLang="de-DE" sz="2000" i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sz="2000" i="1" smtClean="0">
                <a:solidFill>
                  <a:srgbClr val="333399"/>
                </a:solidFill>
                <a:latin typeface="Arial" charset="0"/>
              </a:rPr>
              <a:t>Heidrun Wiesenmüller: Der RDA-Umstieg in Deutschland – Heraus-forderungen für das Metadatenmanagement</a:t>
            </a:r>
          </a:p>
          <a:p>
            <a:pPr marL="0" indent="0" algn="l">
              <a:tabLst>
                <a:tab pos="4659313" algn="l"/>
              </a:tabLst>
            </a:pPr>
            <a:r>
              <a:rPr lang="de-DE" altLang="de-DE" sz="2000" i="1" smtClean="0">
                <a:solidFill>
                  <a:srgbClr val="333399"/>
                </a:solidFill>
                <a:latin typeface="Arial" charset="0"/>
              </a:rPr>
              <a:t>In: o-bib 2 (2015) H. 2, S. 43-60</a:t>
            </a:r>
          </a:p>
          <a:p>
            <a:pPr marL="0" indent="0">
              <a:tabLst>
                <a:tab pos="4659313" algn="l"/>
              </a:tabLst>
            </a:pPr>
            <a:r>
              <a:rPr lang="de-DE" altLang="de-DE" sz="2000" i="1">
                <a:solidFill>
                  <a:srgbClr val="333399"/>
                </a:solidFill>
                <a:latin typeface="Arial" charset="0"/>
                <a:hlinkClick r:id="rId2"/>
              </a:rPr>
              <a:t>http://</a:t>
            </a:r>
            <a:r>
              <a:rPr lang="de-DE" altLang="de-DE" sz="2000" i="1" smtClean="0">
                <a:solidFill>
                  <a:srgbClr val="333399"/>
                </a:solidFill>
                <a:latin typeface="Arial" charset="0"/>
                <a:hlinkClick r:id="rId2"/>
              </a:rPr>
              <a:t>dx.doi.org/10.5282/o-bib/2015H2S43-60</a:t>
            </a:r>
            <a:r>
              <a:rPr lang="de-DE" altLang="de-DE" sz="2000" i="1" smtClean="0">
                <a:solidFill>
                  <a:srgbClr val="333399"/>
                </a:solidFill>
                <a:latin typeface="Arial" charset="0"/>
              </a:rPr>
              <a:t> </a:t>
            </a:r>
            <a:endParaRPr lang="de-DE" altLang="de-DE" sz="20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3" y="1196752"/>
            <a:ext cx="8321905" cy="18052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3212976"/>
            <a:ext cx="8280400" cy="29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l"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Zweistufiges Vorgehen: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Prüfen der Voraussetzung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Stammt das Werk von der Körperschaft, d.h. ist die Körperschaft für seine Existenz verantwortlich?</a:t>
            </a:r>
          </a:p>
          <a:p>
            <a:pPr marL="457200" indent="-457200" algn="l">
              <a:spcAft>
                <a:spcPts val="1200"/>
              </a:spcAft>
              <a:buFont typeface="+mj-lt"/>
              <a:buAutoNum type="arabicPeriod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Fällt das Werk unter 19.2.1.1.1?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Inhaltliche Prüfung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der dort genannten Fälle:</a:t>
            </a:r>
            <a:br>
              <a:rPr lang="de-DE" altLang="de-DE" i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Trifft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mindestens einer davon zu? 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716757" y="663079"/>
            <a:ext cx="8215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l">
              <a:spcAft>
                <a:spcPts val="600"/>
              </a:spcAft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Deutlich anders als nach RAK: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1560" y="-99392"/>
            <a:ext cx="8208912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1162050" algn="l"/>
                <a:tab pos="1611313" algn="l"/>
              </a:tabLst>
            </a:pPr>
            <a:r>
              <a:rPr lang="de-DE" sz="3600" b="1" smtClean="0">
                <a:solidFill>
                  <a:srgbClr val="333399"/>
                </a:solidFill>
                <a:latin typeface="Arial" charset="0"/>
              </a:rPr>
              <a:t>Haupteintragung unter Körperschaft</a:t>
            </a:r>
            <a:endParaRPr lang="en-US" sz="3600" b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5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44624"/>
            <a:ext cx="8280400" cy="47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l"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RDA 19.2.1.1.1: Die drei wichtigsten Typen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 marL="457200" indent="-457200" algn="l"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Administratives Werk über die Körperschaft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behandelt bestimmte Aspekte der Körperschaft:</a:t>
            </a:r>
          </a:p>
          <a:p>
            <a:pPr marL="800100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i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nterne Richtlinien und Verfahrensweisen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(z.B. Organisationshandbuch)</a:t>
            </a:r>
          </a:p>
          <a:p>
            <a:pPr marL="800100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Finanzen und Betrieb (z.B. Jahresbericht)</a:t>
            </a:r>
          </a:p>
          <a:p>
            <a:pPr marL="800100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Personal, Mitglieder (z.B. Mitgliederverzeichnis)</a:t>
            </a:r>
          </a:p>
          <a:p>
            <a:pPr marL="800100" lvl="1" indent="-342900" algn="l">
              <a:spcAft>
                <a:spcPts val="12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Mittel und Ressourcen (z.B. Inventare)</a:t>
            </a:r>
          </a:p>
          <a:p>
            <a:pPr marL="342900" indent="-342900" algn="l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F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ür den Gebrauch der Körperschaft selbst gedacht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aber z.T. auch für Öffentlichkeit von Interesse (z.B.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Be-standskatalog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eines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Museums)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3813810" cy="54116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08" y="692696"/>
            <a:ext cx="4057143" cy="57485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25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44624"/>
            <a:ext cx="82804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457200" indent="-457200" algn="l">
              <a:spcAft>
                <a:spcPts val="600"/>
              </a:spcAft>
              <a:buFont typeface="+mj-lt"/>
              <a:buAutoNum type="arabicPeriod" startAt="2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Kollektives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Gedankengut der Körperschaft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Fälle, in denen die Körperschaft nicht nur über ein Thema informieren, sondern etwas Konkretes erreichen will. Beispiele:</a:t>
            </a:r>
          </a:p>
          <a:p>
            <a:pPr marL="803275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offizielle Stellungnahme</a:t>
            </a:r>
          </a:p>
          <a:p>
            <a:pPr marL="803275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Positionspapier</a:t>
            </a:r>
          </a:p>
          <a:p>
            <a:pPr marL="803275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Parteiprogramm</a:t>
            </a:r>
          </a:p>
          <a:p>
            <a:pPr marL="803275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Leitlinien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, Standards, Empfehlungen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766112" y="3472839"/>
            <a:ext cx="828040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457200" indent="-457200" algn="l"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Kollektive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Aktivität einer Konferenz o.ä.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Publikation erscheint im Zusammenhang mit einer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Ver-anstaltung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, die als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Körperschaft gilt. Beispiele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:</a:t>
            </a:r>
          </a:p>
          <a:p>
            <a:pPr marL="803275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Tagungsband mit Beiträgen einer Konferenz</a:t>
            </a:r>
          </a:p>
          <a:p>
            <a:pPr marL="803275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Ausstellerverzeichnis einer Messe</a:t>
            </a:r>
          </a:p>
          <a:p>
            <a:pPr marL="803275" lvl="1" indent="-342900" algn="l"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Programmheft eines Festivals</a:t>
            </a:r>
          </a:p>
        </p:txBody>
      </p:sp>
    </p:spTree>
    <p:extLst>
      <p:ext uri="{BB962C8B-B14F-4D97-AF65-F5344CB8AC3E}">
        <p14:creationId xmlns:p14="http://schemas.microsoft.com/office/powerpoint/2010/main" val="72448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8426" y="260648"/>
            <a:ext cx="4046220" cy="5280660"/>
            <a:chOff x="192" y="288"/>
            <a:chExt cx="2832" cy="3696"/>
          </a:xfrm>
        </p:grpSpPr>
        <p:sp>
          <p:nvSpPr>
            <p:cNvPr id="3" name="Rectangle 8"/>
            <p:cNvSpPr>
              <a:spLocks noChangeArrowheads="1"/>
            </p:cNvSpPr>
            <p:nvPr/>
          </p:nvSpPr>
          <p:spPr bwMode="auto">
            <a:xfrm>
              <a:off x="192" y="288"/>
              <a:ext cx="2832" cy="369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/>
            </a:p>
          </p:txBody>
        </p:sp>
        <p:pic>
          <p:nvPicPr>
            <p:cNvPr id="4" name="Picture 4" descr="C:\Daten\HdM\Formalerschließung\RAK\RAK-Vertiefung\WS2008-09\ksn-05-1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" y="336"/>
              <a:ext cx="2668" cy="1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C:\Daten\HdM\Formalerschließung\RAK\RAK-Vertiefung\WS2008-09\ksn-05-1b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728"/>
              <a:ext cx="2271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C:\Daten\HdM\Formalerschließung\RAK\RAK-Vertiefung\WS2008-09\ksn-05-1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" y="2496"/>
              <a:ext cx="1018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C:\Daten\HdM\Formalerschließung\RAK\RAK-Vertiefung\WS2008-09\ksn-05-1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" y="3370"/>
              <a:ext cx="246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4925888" y="685800"/>
            <a:ext cx="4038600" cy="5486400"/>
            <a:chOff x="384" y="384"/>
            <a:chExt cx="2544" cy="3456"/>
          </a:xfrm>
        </p:grpSpPr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384" y="384"/>
              <a:ext cx="2544" cy="345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/>
            </a:p>
          </p:txBody>
        </p:sp>
        <p:pic>
          <p:nvPicPr>
            <p:cNvPr id="10" name="Picture 36" descr="C:\Daten\HdM\Formalerschließung\RAK\RAK-Vertiefung\Titelblätter\aktuell in Bearbeitung\fkh034-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" y="720"/>
              <a:ext cx="1862" cy="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663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251520" y="677595"/>
            <a:ext cx="8425061" cy="461665"/>
            <a:chOff x="539551" y="2806283"/>
            <a:chExt cx="8425061" cy="461665"/>
          </a:xfrm>
        </p:grpSpPr>
        <p:sp>
          <p:nvSpPr>
            <p:cNvPr id="3" name="AutoShape 19"/>
            <p:cNvSpPr>
              <a:spLocks noChangeArrowheads="1"/>
            </p:cNvSpPr>
            <p:nvPr/>
          </p:nvSpPr>
          <p:spPr bwMode="auto">
            <a:xfrm>
              <a:off x="1093160" y="2946288"/>
              <a:ext cx="685800" cy="228842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endParaRPr lang="de-DE" altLang="de-DE"/>
            </a:p>
          </p:txBody>
        </p:sp>
        <p:sp>
          <p:nvSpPr>
            <p:cNvPr id="4" name="Text Box 17"/>
            <p:cNvSpPr txBox="1">
              <a:spLocks noChangeArrowheads="1"/>
            </p:cNvSpPr>
            <p:nvPr/>
          </p:nvSpPr>
          <p:spPr bwMode="auto">
            <a:xfrm>
              <a:off x="539551" y="2806283"/>
              <a:ext cx="84250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>
                <a:tabLst>
                  <a:tab pos="1255713" algn="l"/>
                  <a:tab pos="4659313" algn="l"/>
                </a:tabLst>
              </a:pPr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	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falls ja: Körperschaft ist geistiger Schöpfer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251645" y="1211268"/>
            <a:ext cx="8425061" cy="1569660"/>
            <a:chOff x="539551" y="2806283"/>
            <a:chExt cx="8425061" cy="1569660"/>
          </a:xfrm>
        </p:grpSpPr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1093160" y="2946288"/>
              <a:ext cx="685800" cy="228842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endParaRPr lang="de-DE" altLang="de-DE"/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539551" y="2806283"/>
              <a:ext cx="842506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>
                <a:tabLst>
                  <a:tab pos="1255713" algn="l"/>
                  <a:tab pos="4659313" algn="l"/>
                </a:tabLst>
              </a:pPr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	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falls nein: Körperschaft 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ist „sonstige </a:t>
              </a:r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Person, 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	Familie </a:t>
              </a:r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oder Körperschaft, die mit einem 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Werk</a:t>
              </a:r>
              <a:b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</a:b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	in </a:t>
              </a:r>
              <a:r>
                <a:rPr lang="de-DE" altLang="de-DE" i="1">
                  <a:solidFill>
                    <a:srgbClr val="333399"/>
                  </a:solidFill>
                  <a:latin typeface="Arial" charset="0"/>
                </a:rPr>
                <a:t>Verbindung 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steht“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/>
              </a:r>
              <a:b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</a:b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	(insbes. „Herausgebendes Organ“)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55576" y="2996952"/>
            <a:ext cx="828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Wichtig: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Diese Überlegungen sind unabhängig davon,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ob auch menschliche Verfasser genannt sind oder nicht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84213" y="87015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l">
              <a:spcAft>
                <a:spcPts val="800"/>
              </a:spcAft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Trifft einer der Fälle zu? 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323528" y="3861048"/>
            <a:ext cx="8425061" cy="1200329"/>
            <a:chOff x="539551" y="2806283"/>
            <a:chExt cx="8425061" cy="1200329"/>
          </a:xfrm>
        </p:grpSpPr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1093160" y="2946288"/>
              <a:ext cx="685800" cy="228842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endParaRPr lang="de-DE" altLang="de-DE"/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539551" y="2806283"/>
              <a:ext cx="84250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>
                <a:tabLst>
                  <a:tab pos="1255713" algn="l"/>
                  <a:tab pos="4659313" algn="l"/>
                </a:tabLst>
              </a:pPr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bei Nebeneinander von Körperschaft und Mensch 	als geistigen Schöpfern geht die Körperschaft vor</a:t>
              </a:r>
              <a:b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</a:b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	(sie ist grundsätzlich erster geistiger Schöpfer)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4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1219200" y="457200"/>
            <a:ext cx="7391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tabLst>
                <a:tab pos="1525588" algn="l"/>
              </a:tabLst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Agenda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36663" y="1643063"/>
            <a:ext cx="7599362" cy="43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Entwicklung und Einführung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Grundprinzipien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FRBR und die „RDA-Landkarte“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Beispiel: Beschreibung einer Ressource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Das Prinzip „Übertragen“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333399"/>
                </a:solidFill>
                <a:latin typeface="Arial" charset="0"/>
                <a:cs typeface="+mn-cs"/>
              </a:rPr>
              <a:t>Ausgewählte Einzelaspekte</a:t>
            </a:r>
            <a:endParaRPr lang="de-DE" b="1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u="sng" smtClean="0">
                <a:solidFill>
                  <a:srgbClr val="333399"/>
                </a:solidFill>
                <a:latin typeface="Arial" charset="0"/>
                <a:cs typeface="+mn-cs"/>
              </a:rPr>
              <a:t>Wo erfahre ich mehr?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742950" indent="-742950" eaLnBrk="0" hangingPunct="0">
              <a:lnSpc>
                <a:spcPct val="115000"/>
              </a:lnSpc>
              <a:buFontTx/>
              <a:buAutoNum type="arabicPlain"/>
              <a:defRPr/>
            </a:pPr>
            <a:endParaRPr lang="de-DE" sz="4400" b="1" u="sng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5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84213" y="28743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smtClean="0">
                <a:solidFill>
                  <a:srgbClr val="333399"/>
                </a:solidFill>
                <a:latin typeface="Arial" charset="0"/>
              </a:rPr>
              <a:t>Offizielle Schulungsunterlagen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50781" y="786732"/>
            <a:ext cx="8587189" cy="5681412"/>
            <a:chOff x="650781" y="786732"/>
            <a:chExt cx="8587189" cy="5681412"/>
          </a:xfrm>
        </p:grpSpPr>
        <p:sp>
          <p:nvSpPr>
            <p:cNvPr id="5" name="Rechteck 4"/>
            <p:cNvSpPr/>
            <p:nvPr/>
          </p:nvSpPr>
          <p:spPr>
            <a:xfrm>
              <a:off x="4557450" y="6165304"/>
              <a:ext cx="4680520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ct val="105000"/>
                </a:lnSpc>
                <a:spcAft>
                  <a:spcPts val="0"/>
                </a:spcAft>
                <a:defRPr/>
              </a:pPr>
              <a:r>
                <a:rPr lang="de-DE" sz="1400" i="1" dirty="0">
                  <a:latin typeface="Arial" charset="0"/>
                  <a:hlinkClick r:id="rId2"/>
                </a:rPr>
                <a:t>https://</a:t>
              </a:r>
              <a:r>
                <a:rPr lang="de-DE" sz="1400" i="1" dirty="0" smtClean="0">
                  <a:latin typeface="Arial" charset="0"/>
                  <a:hlinkClick r:id="rId2"/>
                </a:rPr>
                <a:t>wiki.dnb.de/display/RDAINFO/Schulungen</a:t>
              </a:r>
              <a:endParaRPr lang="de-DE" sz="1400" i="1" dirty="0">
                <a:latin typeface="Arial" charset="0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81" y="786732"/>
              <a:ext cx="8385715" cy="53785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723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5605"/>
            <a:ext cx="8184001" cy="6156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4355976" y="619417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>
                <a:latin typeface="Arial" charset="0"/>
                <a:hlinkClick r:id="rId3"/>
              </a:rPr>
              <a:t>https://</a:t>
            </a:r>
            <a:r>
              <a:rPr lang="de-DE" sz="1400" i="1" smtClean="0">
                <a:latin typeface="Arial" charset="0"/>
                <a:hlinkClick r:id="rId3"/>
              </a:rPr>
              <a:t>wiki.dnb.de/display/RDAINFO/Schulungstermine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106196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26"/>
            <a:ext cx="9144000" cy="63829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7884369" y="1294110"/>
            <a:ext cx="504055" cy="288032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endParaRPr lang="de-DE" alt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3347864" y="260648"/>
            <a:ext cx="4536503" cy="1177478"/>
            <a:chOff x="6084168" y="-441734"/>
            <a:chExt cx="4536503" cy="1177478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6084168" y="-441734"/>
              <a:ext cx="3168352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de-DE" i="1" dirty="0" smtClean="0">
                  <a:solidFill>
                    <a:srgbClr val="C00000"/>
                  </a:solidFill>
                  <a:latin typeface="Arial" charset="0"/>
                </a:rPr>
                <a:t>Link zur zugehörigen Anwendungsrichtlinie</a:t>
              </a:r>
              <a:endParaRPr lang="de-DE" i="1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 flipH="1" flipV="1">
              <a:off x="9252519" y="-26236"/>
              <a:ext cx="1368152" cy="76198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166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363587" cy="58527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44624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Lehrbuch „Basiswissen RDA“:</a:t>
            </a:r>
          </a:p>
        </p:txBody>
      </p:sp>
    </p:spTree>
    <p:extLst>
      <p:ext uri="{BB962C8B-B14F-4D97-AF65-F5344CB8AC3E}">
        <p14:creationId xmlns:p14="http://schemas.microsoft.com/office/powerpoint/2010/main" val="40855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44624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Begleitwebsite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  <a:hlinkClick r:id="rId2"/>
              </a:rPr>
              <a:t>www.basiswissen-rda.de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5439"/>
            <a:ext cx="8476096" cy="5919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5940152" y="1412776"/>
            <a:ext cx="2880320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smtClean="0">
                <a:solidFill>
                  <a:srgbClr val="333399"/>
                </a:solidFill>
                <a:latin typeface="Arial" charset="0"/>
              </a:rPr>
              <a:t>Mit vielen weiteren Informationen und Links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8"/>
          <p:cNvSpPr txBox="1">
            <a:spLocks noChangeArrowheads="1"/>
          </p:cNvSpPr>
          <p:nvPr/>
        </p:nvSpPr>
        <p:spPr bwMode="auto">
          <a:xfrm>
            <a:off x="1476375" y="1484313"/>
            <a:ext cx="640715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4400" i="1">
                <a:solidFill>
                  <a:srgbClr val="333399"/>
                </a:solidFill>
                <a:latin typeface="Arial" charset="0"/>
              </a:rPr>
              <a:t>Vielen Dank für Ihre Aufmerksamkeit!</a:t>
            </a:r>
          </a:p>
          <a:p>
            <a:pPr algn="ctr">
              <a:lnSpc>
                <a:spcPct val="120000"/>
              </a:lnSpc>
            </a:pPr>
            <a:endParaRPr lang="de-DE" sz="2800" i="1">
              <a:solidFill>
                <a:srgbClr val="333399"/>
              </a:solidFill>
              <a:latin typeface="Arial" charset="0"/>
            </a:endParaRPr>
          </a:p>
          <a:p>
            <a:pPr algn="ctr">
              <a:lnSpc>
                <a:spcPct val="120000"/>
              </a:lnSpc>
            </a:pPr>
            <a:r>
              <a:rPr lang="de-DE" sz="3200" i="1">
                <a:solidFill>
                  <a:srgbClr val="333399"/>
                </a:solidFill>
                <a:latin typeface="Arial" charset="0"/>
              </a:rPr>
              <a:t>wiesenmueller@hdm-stuttgart.de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79"/>
            <a:ext cx="9144000" cy="6411386"/>
          </a:xfrm>
          <a:prstGeom prst="rect">
            <a:avLst/>
          </a:prstGeom>
        </p:spPr>
      </p:pic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5940152" y="15007"/>
            <a:ext cx="3096344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r>
              <a:rPr lang="de-DE" altLang="de-DE" i="1" dirty="0" smtClean="0">
                <a:solidFill>
                  <a:srgbClr val="333399"/>
                </a:solidFill>
                <a:latin typeface="Arial" pitchFamily="34" charset="0"/>
              </a:rPr>
              <a:t>Zugehöriges D-A-CH</a:t>
            </a:r>
            <a:endParaRPr lang="de-DE" altLang="de-DE" i="1" dirty="0">
              <a:solidFill>
                <a:srgbClr val="CC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3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755576" y="-27384"/>
            <a:ext cx="81343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de-DE" altLang="de-DE" sz="3600" b="1">
                <a:solidFill>
                  <a:srgbClr val="333399"/>
                </a:solidFill>
                <a:latin typeface="Arial" charset="0"/>
              </a:rPr>
              <a:t>Deutsche RDA-Übersetzung</a:t>
            </a:r>
            <a:endParaRPr lang="de-DE" altLang="de-DE" sz="3600" i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757238" y="692696"/>
            <a:ext cx="8351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spcAft>
                <a:spcPts val="900"/>
              </a:spcAft>
              <a:buFontTx/>
              <a:buChar char="•"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Sehr wörtlich, dadurch oft etwas „sperrig“, z.B.: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225756" y="1268760"/>
            <a:ext cx="7331097" cy="1217105"/>
            <a:chOff x="1225756" y="1772815"/>
            <a:chExt cx="7331097" cy="1217105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756" y="1772815"/>
              <a:ext cx="5888572" cy="113142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Rechteck 9"/>
            <p:cNvSpPr/>
            <p:nvPr/>
          </p:nvSpPr>
          <p:spPr>
            <a:xfrm>
              <a:off x="7452320" y="2682143"/>
              <a:ext cx="11045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i="1" smtClean="0">
                  <a:latin typeface="Arial" panose="020B0604020202020204" pitchFamily="34" charset="0"/>
                  <a:cs typeface="Arial" panose="020B0604020202020204" pitchFamily="34" charset="0"/>
                </a:rPr>
                <a:t>RDA 7.13.2</a:t>
              </a:r>
              <a:endParaRPr lang="de-DE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239652" y="2667909"/>
            <a:ext cx="7466281" cy="651429"/>
            <a:chOff x="1239652" y="3171964"/>
            <a:chExt cx="7466281" cy="651429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652" y="3171964"/>
              <a:ext cx="5348572" cy="65142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Rechteck 12"/>
            <p:cNvSpPr/>
            <p:nvPr/>
          </p:nvSpPr>
          <p:spPr>
            <a:xfrm>
              <a:off x="7452320" y="3501008"/>
              <a:ext cx="12536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i="1" smtClean="0">
                  <a:latin typeface="Arial" panose="020B0604020202020204" pitchFamily="34" charset="0"/>
                  <a:cs typeface="Arial" panose="020B0604020202020204" pitchFamily="34" charset="0"/>
                </a:rPr>
                <a:t>RDA 8.10.1.1</a:t>
              </a:r>
              <a:endParaRPr lang="de-DE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57238" y="3534831"/>
            <a:ext cx="83518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spcAft>
                <a:spcPts val="900"/>
              </a:spcAft>
              <a:buFontTx/>
              <a:buChar char="•"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Muss regelmäßig aktualisiert werden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derzeit vier Toolkit-Updates pro Jahr; dabei prinzipiell „Hinterherhinken“, bis die Änderungen in der deutschen Fassung nachvollzogen werden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18" name="Gruppieren 8"/>
          <p:cNvGrpSpPr>
            <a:grpSpLocks/>
          </p:cNvGrpSpPr>
          <p:nvPr/>
        </p:nvGrpSpPr>
        <p:grpSpPr bwMode="auto">
          <a:xfrm>
            <a:off x="758338" y="5229200"/>
            <a:ext cx="8215312" cy="830997"/>
            <a:chOff x="1028700" y="3317328"/>
            <a:chExt cx="8215313" cy="830117"/>
          </a:xfrm>
        </p:grpSpPr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83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für uns gültig ist immer der veröffentlichte</a:t>
              </a:r>
              <a:b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</a:b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	Stand der deutschen Fassung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07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1219200" y="457200"/>
            <a:ext cx="7391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tabLst>
                <a:tab pos="1525588" algn="l"/>
              </a:tabLst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Agenda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36663" y="1643063"/>
            <a:ext cx="7599362" cy="43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Entwicklung und Einführung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u="sng" dirty="0">
                <a:solidFill>
                  <a:srgbClr val="333399"/>
                </a:solidFill>
                <a:latin typeface="Arial" charset="0"/>
                <a:cs typeface="+mn-cs"/>
              </a:rPr>
              <a:t>Grundprinzipien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5F5F5F"/>
                </a:solidFill>
                <a:latin typeface="Arial" charset="0"/>
                <a:cs typeface="+mn-cs"/>
              </a:rPr>
              <a:t>FRBR und die „RDA-Landkarte“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5F5F5F"/>
                </a:solidFill>
                <a:latin typeface="Arial" charset="0"/>
                <a:cs typeface="+mn-cs"/>
              </a:rPr>
              <a:t>Beispiel: Beschreibung einer Ressource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5F5F5F"/>
                </a:solidFill>
                <a:latin typeface="Arial" charset="0"/>
                <a:cs typeface="+mn-cs"/>
              </a:rPr>
              <a:t>Informationquellen und Übertragen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5F5F5F"/>
                </a:solidFill>
                <a:latin typeface="Arial" charset="0"/>
              </a:rPr>
              <a:t>Ausgewählte Einzelaspekte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5F5F5F"/>
                </a:solidFill>
                <a:latin typeface="Arial" charset="0"/>
              </a:rPr>
              <a:t>Wo erfahre ich mehr?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742950" indent="-742950" eaLnBrk="0" hangingPunct="0">
              <a:lnSpc>
                <a:spcPct val="115000"/>
              </a:lnSpc>
              <a:buFontTx/>
              <a:buAutoNum type="arabicPlain"/>
              <a:defRPr/>
            </a:pPr>
            <a:endParaRPr lang="de-DE" sz="4400" b="1" u="sng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74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55576" y="-27384"/>
            <a:ext cx="83169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de-DE" altLang="de-DE" sz="3600" b="1">
                <a:solidFill>
                  <a:srgbClr val="333399"/>
                </a:solidFill>
                <a:latin typeface="Arial" charset="0"/>
              </a:rPr>
              <a:t>„Resource Description and Access“</a:t>
            </a:r>
            <a:endParaRPr lang="en-US" altLang="de-DE" sz="3600" b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12726" y="712391"/>
            <a:ext cx="8259762" cy="535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l">
              <a:spcAft>
                <a:spcPts val="1000"/>
              </a:spcAft>
              <a:buFontTx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es gibt keine offizielle deutsche Übersetzung</a:t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„Ressourcen beschreiben und zugänglich machen“ (HW)</a:t>
            </a:r>
          </a:p>
          <a:p>
            <a:pPr marL="282575" indent="-282575" algn="l">
              <a:lnSpc>
                <a:spcPct val="105000"/>
              </a:lnSpc>
              <a:buFontTx/>
              <a:buChar char="•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Aussagekraft eher negativ als positiv:</a:t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Vergleich mit „Anglo-American </a:t>
            </a:r>
            <a:r>
              <a:rPr lang="de-DE" i="1" dirty="0" err="1">
                <a:solidFill>
                  <a:srgbClr val="333399"/>
                </a:solidFill>
                <a:latin typeface="Arial" charset="0"/>
              </a:rPr>
              <a:t>Cataloguing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 Rules“:</a:t>
            </a:r>
            <a:r>
              <a:rPr lang="de-DE" b="1" i="1" dirty="0">
                <a:solidFill>
                  <a:srgbClr val="333399"/>
                </a:solidFill>
                <a:latin typeface="Arial" charset="0"/>
              </a:rPr>
              <a:t>	</a:t>
            </a:r>
          </a:p>
          <a:p>
            <a:pPr marL="282575" indent="-282575" algn="l">
              <a:lnSpc>
                <a:spcPct val="105000"/>
              </a:lnSpc>
              <a:spcAft>
                <a:spcPts val="1000"/>
              </a:spcAft>
              <a:defRPr/>
            </a:pPr>
            <a:r>
              <a:rPr lang="de-DE" i="1" dirty="0">
                <a:solidFill>
                  <a:srgbClr val="333399"/>
                </a:solidFill>
                <a:latin typeface="Arial" charset="0"/>
              </a:rPr>
              <a:t>	- nicht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geografisch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eingeschränkt (international)</a:t>
            </a:r>
            <a:r>
              <a:rPr lang="de-DE" sz="2000" i="1" dirty="0">
                <a:latin typeface="Arial" charset="0"/>
              </a:rPr>
              <a:t/>
            </a:r>
            <a:br>
              <a:rPr lang="de-DE" sz="2000" i="1" dirty="0"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- Verzicht auf „</a:t>
            </a:r>
            <a:r>
              <a:rPr lang="de-DE" i="1" dirty="0" err="1">
                <a:solidFill>
                  <a:srgbClr val="333399"/>
                </a:solidFill>
                <a:latin typeface="Arial" charset="0"/>
              </a:rPr>
              <a:t>Cataloguing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“ (nicht nur für Bibliotheken) </a:t>
            </a:r>
          </a:p>
          <a:p>
            <a:pPr marL="285750" indent="-285750" algn="l">
              <a:spcAft>
                <a:spcPts val="1000"/>
              </a:spcAft>
              <a:buFontTx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gültig für alle Arten von Materialien</a:t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„Ressource“ ist alles, was in Bibliotheken und anderen Gedächtnis-/Informationseinrichtungen gesammelt wird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  <a:p>
            <a:pPr marL="285750" indent="-285750" algn="l">
              <a:spcAft>
                <a:spcPts val="1000"/>
              </a:spcAft>
              <a:buFontTx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angesprochen werden zwei Ebenen</a:t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nichts revolutionär Neues: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-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bibliografische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Beschreibung</a:t>
            </a:r>
            <a:br>
              <a:rPr lang="de-DE" i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- Zugang (konventionell: Eintragungen/Ansetzungen) 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84213" y="44450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Ziele und Charakteristika von RDA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771525"/>
            <a:ext cx="8280400" cy="59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Internationales Regelwerk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Austausch und Nachnutzung von Daten erleichtern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Theoretische Fundierung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Beruht auf dem theoretischen Modell FRBR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(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Functional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Requirements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for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Bibliographic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Records)  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Eignung für alle Arten von Ressourcen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ältere Regelwerke stark auf Print-Bereich fixiert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Offenheit </a:t>
            </a: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und Flexibilität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z.B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. keine Festlegung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der 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Art der Darstellung,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Erschließungstiefe 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je nach </a:t>
            </a: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Bedürfnissen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möglich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>
                <a:solidFill>
                  <a:srgbClr val="333399"/>
                </a:solidFill>
                <a:latin typeface="Arial" charset="0"/>
              </a:rPr>
              <a:t>Eignung für moderne Nutzung (z.B. Semantic Web) </a:t>
            </a:r>
            <a:br>
              <a:rPr lang="de-DE" altLang="de-DE" b="1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ältere Regelwerke waren für die Nutzung in Zettel-katalogen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optimiert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9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8"/>
          <p:cNvSpPr txBox="1">
            <a:spLocks noChangeArrowheads="1"/>
          </p:cNvSpPr>
          <p:nvPr/>
        </p:nvSpPr>
        <p:spPr bwMode="auto">
          <a:xfrm>
            <a:off x="687388" y="39688"/>
            <a:ext cx="8170862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 eaLnBrk="0" hangingPunct="0">
              <a:lnSpc>
                <a:spcPct val="115000"/>
              </a:lnSpc>
            </a:pPr>
            <a:r>
              <a:rPr lang="de-DE" sz="3600" b="1" u="sng" dirty="0" smtClean="0">
                <a:solidFill>
                  <a:srgbClr val="333399"/>
                </a:solidFill>
                <a:latin typeface="Arial" charset="0"/>
              </a:rPr>
              <a:t>Ein</a:t>
            </a:r>
            <a:r>
              <a:rPr lang="de-DE" sz="3600" b="1" dirty="0" smtClean="0">
                <a:solidFill>
                  <a:srgbClr val="333399"/>
                </a:solidFill>
                <a:latin typeface="Arial" charset="0"/>
              </a:rPr>
              <a:t> Regelwerk für </a:t>
            </a:r>
            <a:r>
              <a:rPr lang="de-DE" sz="3600" b="1" u="sng" dirty="0" smtClean="0">
                <a:solidFill>
                  <a:srgbClr val="333399"/>
                </a:solidFill>
                <a:latin typeface="Arial" charset="0"/>
              </a:rPr>
              <a:t>alle</a:t>
            </a:r>
            <a:r>
              <a:rPr lang="de-DE" sz="3600" b="1" dirty="0" smtClean="0">
                <a:solidFill>
                  <a:srgbClr val="333399"/>
                </a:solidFill>
                <a:latin typeface="Arial" charset="0"/>
              </a:rPr>
              <a:t> Materialien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34" y="2527280"/>
            <a:ext cx="2826327" cy="294270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11112"/>
            <a:ext cx="2194560" cy="35661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84213" y="715963"/>
            <a:ext cx="84597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Regeln sind nicht abhängig vom Datenträger</a:t>
            </a:r>
            <a:br>
              <a:rPr 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keine Sonderregelwerke wie in der RAK-Welt, die zu unterschiedlicher Behandlung führten: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771800" y="2888404"/>
            <a:ext cx="1512168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RAK-WB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092280" y="2888404"/>
            <a:ext cx="1656184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RAK-NBM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47664" y="5006253"/>
            <a:ext cx="2160240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Verfasserwerk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444208" y="5192660"/>
            <a:ext cx="2101810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Sachtitelwerk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animBg="1" autoUpdateAnimBg="0"/>
      <p:bldP spid="10" grpId="0" animBg="1" autoUpdateAnimBg="0"/>
      <p:bldP spid="1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1560" y="116632"/>
            <a:ext cx="828092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RDA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eaLnBrk="0" hangingPunct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Man konsultiert dieselben Bereiche des Regelwerks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dort z.T. Untergliederung nach Ressourcenarten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0422"/>
            <a:ext cx="4030980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hteck 14"/>
          <p:cNvSpPr/>
          <p:nvPr/>
        </p:nvSpPr>
        <p:spPr>
          <a:xfrm>
            <a:off x="5220072" y="2084655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Umfang des Hörbuchs wird nach Grundregel behandelt, für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Textres-sourcen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 eigene Regel-werksstelle </a:t>
            </a:r>
          </a:p>
        </p:txBody>
      </p:sp>
      <p:sp>
        <p:nvSpPr>
          <p:cNvPr id="26" name="Rechteck 25"/>
          <p:cNvSpPr/>
          <p:nvPr/>
        </p:nvSpPr>
        <p:spPr>
          <a:xfrm>
            <a:off x="763960" y="4748951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Angaben zum Werk bei den Ressourcen identisch</a:t>
            </a:r>
            <a:br>
              <a:rPr 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Agatha Christie ist sowohl bei der gedruckten Ausgabe als auch beim Hörbuch die geistige Schöpferin des Werks (Haupteintragung)</a:t>
            </a:r>
          </a:p>
        </p:txBody>
      </p:sp>
    </p:spTree>
    <p:extLst>
      <p:ext uri="{BB962C8B-B14F-4D97-AF65-F5344CB8AC3E}">
        <p14:creationId xmlns:p14="http://schemas.microsoft.com/office/powerpoint/2010/main" val="9910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84213" y="44450"/>
            <a:ext cx="8675687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RDA bietet viele Spielräume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771525"/>
            <a:ext cx="8280400" cy="60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Erschließungstiefe: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Nur „Kernelemente“ sind verpflichtend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D-A-CH: Darüber hinaus wurden weitere Elemente festgelegt, die immer erfasst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werden sollen (s. später)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 marL="0" indent="0">
              <a:spcAft>
                <a:spcPts val="12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Alternativen und Optionen:</a:t>
            </a:r>
          </a:p>
          <a:p>
            <a:pPr>
              <a:lnSpc>
                <a:spcPct val="105000"/>
              </a:lnSpc>
              <a:buFontTx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Gibt es in drei Varianten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lvl="1">
              <a:lnSpc>
                <a:spcPct val="105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Alternative (anstatt der Grundregel)</a:t>
            </a:r>
          </a:p>
          <a:p>
            <a:pPr lvl="1">
              <a:lnSpc>
                <a:spcPct val="105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optionale Ergänzung (mehr als nach Grundregel)</a:t>
            </a:r>
          </a:p>
          <a:p>
            <a:pPr lvl="1">
              <a:lnSpc>
                <a:spcPct val="105000"/>
              </a:lnSpc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optionale Weglassung (weniger als nach Grundregel)</a:t>
            </a:r>
          </a:p>
          <a:p>
            <a:pPr>
              <a:lnSpc>
                <a:spcPct val="105000"/>
              </a:lnSpc>
              <a:buFontTx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Zu jeder gibt es ein D-A-CH, das aussagt, ob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lvl="1">
              <a:lnSpc>
                <a:spcPct val="105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die Alternative/Option angewendet werden muss</a:t>
            </a:r>
          </a:p>
          <a:p>
            <a:pPr lvl="1">
              <a:lnSpc>
                <a:spcPct val="105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die Alternative/Option nicht angewendet werden darf</a:t>
            </a:r>
          </a:p>
          <a:p>
            <a:pPr lvl="1">
              <a:lnSpc>
                <a:spcPct val="105000"/>
              </a:lnSpc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das Anwenden im eigenen Ermessen steht</a:t>
            </a:r>
          </a:p>
          <a:p>
            <a:pPr lvl="1">
              <a:lnSpc>
                <a:spcPct val="105000"/>
              </a:lnSpc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7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1219200" y="457200"/>
            <a:ext cx="7391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tabLst>
                <a:tab pos="1525588" algn="l"/>
              </a:tabLst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Agenda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36663" y="1643063"/>
            <a:ext cx="7599362" cy="43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Entwicklung und Einführung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Grundprinzipien von RDA</a:t>
            </a:r>
            <a:endParaRPr lang="de-DE" b="1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FRBR und die „RDA-Landkarte“</a:t>
            </a:r>
            <a:endParaRPr lang="de-DE" b="1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Beispiel: Beschreibung einer Ressource</a:t>
            </a:r>
            <a:endParaRPr lang="de-DE" b="1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333399"/>
                </a:solidFill>
                <a:latin typeface="Arial" charset="0"/>
                <a:cs typeface="+mn-cs"/>
              </a:rPr>
              <a:t>Informationsquellen und Übertragen</a:t>
            </a:r>
            <a:endParaRPr lang="de-DE" b="1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333399"/>
                </a:solidFill>
                <a:latin typeface="Arial" charset="0"/>
                <a:cs typeface="+mn-cs"/>
              </a:rPr>
              <a:t>Ausgewählte Einzelaspekte</a:t>
            </a:r>
            <a:endParaRPr lang="de-DE" b="1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333399"/>
                </a:solidFill>
                <a:latin typeface="Arial" charset="0"/>
                <a:cs typeface="+mn-cs"/>
              </a:rPr>
              <a:t>Wo erfahre ich mehr?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742950" indent="-742950" eaLnBrk="0" hangingPunct="0">
              <a:lnSpc>
                <a:spcPct val="115000"/>
              </a:lnSpc>
              <a:buFontTx/>
              <a:buAutoNum type="arabicPlain"/>
              <a:defRPr/>
            </a:pPr>
            <a:endParaRPr lang="de-DE" sz="4400" b="1" u="sng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" y="5149443"/>
            <a:ext cx="8100060" cy="1219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0" y="44622"/>
            <a:ext cx="6544191" cy="50453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876256" y="2276872"/>
            <a:ext cx="2088232" cy="1569660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RDA 2.4.1.5, optionale Weglassung, mit D-A-CH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85813" y="357188"/>
            <a:ext cx="4572000" cy="5943600"/>
            <a:chOff x="480" y="288"/>
            <a:chExt cx="2880" cy="3744"/>
          </a:xfrm>
        </p:grpSpPr>
        <p:sp>
          <p:nvSpPr>
            <p:cNvPr id="3" name="Rectangle 15"/>
            <p:cNvSpPr>
              <a:spLocks noChangeArrowheads="1"/>
            </p:cNvSpPr>
            <p:nvPr/>
          </p:nvSpPr>
          <p:spPr bwMode="auto">
            <a:xfrm>
              <a:off x="480" y="288"/>
              <a:ext cx="2880" cy="3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4" name="Picture 11" descr="C:\Daten\HdM\Formalerschließung\RAK\RAK-Grundkurs WS200809\Titelblatt\neu045-1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5" y="432"/>
              <a:ext cx="187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2" descr="C:\Daten\HdM\Formalerschließung\RAK\RAK-Grundkurs WS200809\Titelblatt\neu045-1b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0" y="1099"/>
              <a:ext cx="1834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3" descr="C:\Daten\HdM\Formalerschließung\RAK\RAK-Grundkurs WS200809\Titelblatt\neu045-1c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" y="2112"/>
              <a:ext cx="2631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4" descr="C:\Daten\HdM\Formalerschließung\RAK\RAK-Grundkurs WS200809\Titelblatt\neu045-1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4" y="3428"/>
              <a:ext cx="100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044575" y="3286125"/>
            <a:ext cx="4027488" cy="1785938"/>
          </a:xfrm>
          <a:prstGeom prst="rect">
            <a:avLst/>
          </a:prstGeom>
          <a:noFill/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3707684" y="1412877"/>
            <a:ext cx="5256214" cy="3786192"/>
            <a:chOff x="2812" y="1477"/>
            <a:chExt cx="3311" cy="2385"/>
          </a:xfrm>
        </p:grpSpPr>
        <p:sp>
          <p:nvSpPr>
            <p:cNvPr id="10" name="Line 19"/>
            <p:cNvSpPr>
              <a:spLocks noChangeShapeType="1"/>
            </p:cNvSpPr>
            <p:nvPr/>
          </p:nvSpPr>
          <p:spPr bwMode="auto">
            <a:xfrm flipH="1">
              <a:off x="2812" y="1750"/>
              <a:ext cx="1239" cy="907"/>
            </a:xfrm>
            <a:prstGeom prst="line">
              <a:avLst/>
            </a:prstGeom>
            <a:noFill/>
            <a:ln w="31750">
              <a:solidFill>
                <a:srgbClr val="262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4051" y="1477"/>
              <a:ext cx="2072" cy="238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262699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b="1" i="1" dirty="0" smtClean="0">
                  <a:solidFill>
                    <a:srgbClr val="262699"/>
                  </a:solidFill>
                  <a:latin typeface="Arial" charset="0"/>
                </a:rPr>
                <a:t>Man muss also nicht alle abschreiben!</a:t>
              </a:r>
            </a:p>
            <a:p>
              <a:r>
                <a:rPr lang="de-DE" i="1" dirty="0" smtClean="0">
                  <a:solidFill>
                    <a:srgbClr val="262699"/>
                  </a:solidFill>
                  <a:latin typeface="Arial" charset="0"/>
                </a:rPr>
                <a:t>Aber: Es wird keine genaue Zahl von Na-</a:t>
              </a:r>
              <a:r>
                <a:rPr lang="de-DE" i="1" dirty="0" err="1" smtClean="0">
                  <a:solidFill>
                    <a:srgbClr val="262699"/>
                  </a:solidFill>
                  <a:latin typeface="Arial" charset="0"/>
                </a:rPr>
                <a:t>men</a:t>
              </a:r>
              <a:r>
                <a:rPr lang="de-DE" i="1" dirty="0" smtClean="0">
                  <a:solidFill>
                    <a:srgbClr val="262699"/>
                  </a:solidFill>
                  <a:latin typeface="Arial" charset="0"/>
                </a:rPr>
                <a:t> angegeben, ab der man die optionale Weglassung </a:t>
              </a:r>
              <a:r>
                <a:rPr lang="de-DE" i="1" dirty="0" err="1" smtClean="0">
                  <a:solidFill>
                    <a:srgbClr val="262699"/>
                  </a:solidFill>
                  <a:latin typeface="Arial" charset="0"/>
                </a:rPr>
                <a:t>anwen</a:t>
              </a:r>
              <a:r>
                <a:rPr lang="de-DE" i="1" dirty="0" smtClean="0">
                  <a:solidFill>
                    <a:srgbClr val="262699"/>
                  </a:solidFill>
                  <a:latin typeface="Arial" charset="0"/>
                </a:rPr>
                <a:t>-den </a:t>
              </a:r>
              <a:r>
                <a:rPr lang="de-DE" i="1" smtClean="0">
                  <a:solidFill>
                    <a:srgbClr val="262699"/>
                  </a:solidFill>
                  <a:latin typeface="Arial" charset="0"/>
                </a:rPr>
                <a:t>darf (Katalogisie-rer müssen selbst ent-scheiden</a:t>
              </a:r>
              <a:r>
                <a:rPr lang="de-DE" i="1" dirty="0" smtClean="0">
                  <a:solidFill>
                    <a:srgbClr val="262699"/>
                  </a:solidFill>
                  <a:latin typeface="Arial" charset="0"/>
                </a:rPr>
                <a:t>!)</a:t>
              </a:r>
              <a:endParaRPr lang="de-DE" i="1" dirty="0">
                <a:solidFill>
                  <a:srgbClr val="26269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0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84213" y="44450"/>
            <a:ext cx="8675687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„</a:t>
            </a:r>
            <a:r>
              <a:rPr lang="de-DE" altLang="de-DE" sz="3600" b="1" err="1" smtClean="0">
                <a:solidFill>
                  <a:srgbClr val="333399"/>
                </a:solidFill>
                <a:latin typeface="Arial" charset="0"/>
              </a:rPr>
              <a:t>Cataloger’s</a:t>
            </a:r>
            <a:r>
              <a:rPr lang="de-DE" altLang="de-DE" sz="3600" b="1" smtClean="0">
                <a:solidFill>
                  <a:srgbClr val="333399"/>
                </a:solidFill>
                <a:latin typeface="Arial" charset="0"/>
              </a:rPr>
              <a:t> judgment</a:t>
            </a: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“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771525"/>
            <a:ext cx="8280400" cy="41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Urteilsvermögen der Katalogisierenden: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Grundprinzip der angloamerikanischen Tradition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es wird als positiv betrachtet, dass vieles ins Ermessen der Katalogisierenden gestellt wird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Dagegen deutsche Tradition: alles genau festlegen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Ideal der RAK: Immer dasselbe Ergebnis, auch wenn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ver-schiedene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Personen dieselbe Ressource katalogisieren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Abmilderung durch D-A-CH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d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ort werden Dinge vielfach genauer geregelt als in RDA, aber nicht so genau wie in RAK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043608" y="5157192"/>
            <a:ext cx="8001000" cy="830263"/>
            <a:chOff x="665" y="3552"/>
            <a:chExt cx="4903" cy="523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1117" y="3552"/>
              <a:ext cx="445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i="1" smtClean="0">
                  <a:solidFill>
                    <a:srgbClr val="333399"/>
                  </a:solidFill>
                  <a:latin typeface="Arial" charset="0"/>
                </a:rPr>
                <a:t>Katalogisierer müssen sich an </a:t>
              </a:r>
              <a:r>
                <a:rPr lang="de-DE" i="1" dirty="0" smtClean="0">
                  <a:solidFill>
                    <a:srgbClr val="333399"/>
                  </a:solidFill>
                  <a:latin typeface="Arial" charset="0"/>
                </a:rPr>
                <a:t>die neuen Freiheiten</a:t>
              </a:r>
              <a:br>
                <a:rPr lang="de-DE" i="1" dirty="0" smtClean="0">
                  <a:solidFill>
                    <a:srgbClr val="333399"/>
                  </a:solidFill>
                  <a:latin typeface="Arial" charset="0"/>
                </a:rPr>
              </a:br>
              <a:r>
                <a:rPr lang="de-DE" i="1" dirty="0" smtClean="0">
                  <a:solidFill>
                    <a:srgbClr val="333399"/>
                  </a:solidFill>
                  <a:latin typeface="Arial" charset="0"/>
                </a:rPr>
                <a:t>erst gewöhnen!</a:t>
              </a:r>
              <a:endParaRPr 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665" y="362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484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15007"/>
            <a:ext cx="8280400" cy="30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Beispiel: Abgrenzung Haupttitel/Titelzusatz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In RAK gab es ausführliche Regeln (§ 128)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z.B. Abtrennung von Jahres- und Datumsangeben 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In RDA kommt das Thema nicht explizit vor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Regelung wird offenbar nicht als nötig empfunden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D-A-CH zu 2.3.4.3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schließt die Lücke und gibt Hilfestellungen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899592" y="3183359"/>
            <a:ext cx="7920880" cy="3269977"/>
            <a:chOff x="899592" y="3140968"/>
            <a:chExt cx="7920880" cy="3269977"/>
          </a:xfrm>
        </p:grpSpPr>
        <p:grpSp>
          <p:nvGrpSpPr>
            <p:cNvPr id="4" name="Gruppieren 3"/>
            <p:cNvGrpSpPr/>
            <p:nvPr/>
          </p:nvGrpSpPr>
          <p:grpSpPr>
            <a:xfrm>
              <a:off x="899592" y="3140968"/>
              <a:ext cx="7534275" cy="2934841"/>
              <a:chOff x="899592" y="3389734"/>
              <a:chExt cx="7534275" cy="2934841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92" y="3389734"/>
                <a:ext cx="7534275" cy="169545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92" y="5229200"/>
                <a:ext cx="7458075" cy="109537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5652120" y="5949280"/>
              <a:ext cx="3168352" cy="46166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262699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de-DE" i="1" dirty="0" smtClean="0">
                  <a:solidFill>
                    <a:srgbClr val="333399"/>
                  </a:solidFill>
                  <a:latin typeface="Arial" charset="0"/>
                </a:rPr>
                <a:t>Auszüge aus D-A-CH</a:t>
              </a:r>
              <a:endParaRPr 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3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84213" y="44450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RDA und ISBD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771525"/>
            <a:ext cx="8280400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Verwendung der ISBD ist nicht vorgeschrieben</a:t>
            </a: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wenn man ISBD anwenden will, finden sich die Regeln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im Anhang D von RDA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RAK hatte einige Abweichungen von der ISBD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diese sind nicht mehr gültig</a:t>
            </a:r>
          </a:p>
          <a:p>
            <a:pPr marL="285750" indent="-285750">
              <a:spcAft>
                <a:spcPts val="0"/>
              </a:spcAft>
              <a:buFontTx/>
              <a:buChar char="•"/>
              <a:tabLst>
                <a:tab pos="1787525" algn="l"/>
                <a:tab pos="3594100" algn="l"/>
              </a:tabLst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Für uns neu: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mehrere Verantwortlichkeitsangaben werden durch „Leerzeichen Semikolon Leerzeichen“ getrennt</a:t>
            </a:r>
            <a:br>
              <a:rPr 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(bisher „Punkt Leerzeichen“)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100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auch der zweite und weitere Titelzusätze werden mit „Leerzeichen Doppelpunkt Leerzeichen“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angeschlos-sen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(bisher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„Leerzeichen Semikolon Leerzeichen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“)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81" y="236228"/>
            <a:ext cx="2628752" cy="261670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3906116" y="406043"/>
            <a:ext cx="4716524" cy="1582797"/>
            <a:chOff x="3906116" y="406043"/>
            <a:chExt cx="4716524" cy="1582797"/>
          </a:xfrm>
        </p:grpSpPr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3942120" y="880844"/>
              <a:ext cx="4680520" cy="11079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de-DE" sz="2200" dirty="0" smtClean="0">
                  <a:latin typeface="Verdana" pitchFamily="34" charset="0"/>
                </a:rPr>
                <a:t>Die Verdammten : Roman / </a:t>
              </a:r>
              <a:r>
                <a:rPr lang="de-DE" altLang="de-DE" sz="2200" smtClean="0">
                  <a:latin typeface="Verdana" pitchFamily="34" charset="0"/>
                </a:rPr>
                <a:t>Jim Thompson. Aus dem Amerikan. </a:t>
              </a:r>
              <a:r>
                <a:rPr lang="de-DE" altLang="de-DE" sz="2200" dirty="0" smtClean="0">
                  <a:latin typeface="Verdana" pitchFamily="34" charset="0"/>
                </a:rPr>
                <a:t>von Simone </a:t>
              </a:r>
              <a:r>
                <a:rPr lang="de-DE" altLang="de-DE" sz="2200" err="1" smtClean="0">
                  <a:latin typeface="Verdana" pitchFamily="34" charset="0"/>
                </a:rPr>
                <a:t>Salitter</a:t>
              </a:r>
              <a:r>
                <a:rPr lang="de-DE" altLang="de-DE" sz="2200" smtClean="0">
                  <a:latin typeface="Verdana" pitchFamily="34" charset="0"/>
                </a:rPr>
                <a:t> …</a:t>
              </a:r>
              <a:endParaRPr lang="de-DE" altLang="de-DE" sz="2200" dirty="0">
                <a:latin typeface="Verdana" pitchFamily="34" charset="0"/>
              </a:endParaRPr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3906116" y="406043"/>
              <a:ext cx="237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tabLst/>
              </a:pPr>
              <a:r>
                <a:rPr lang="de-DE" altLang="de-DE" b="1" smtClean="0">
                  <a:solidFill>
                    <a:srgbClr val="333399"/>
                  </a:solidFill>
                  <a:latin typeface="Arial" charset="0"/>
                </a:rPr>
                <a:t>RAK: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755576" y="2996952"/>
            <a:ext cx="7844408" cy="1584176"/>
            <a:chOff x="755576" y="2996952"/>
            <a:chExt cx="7844408" cy="1584176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827584" y="3473132"/>
              <a:ext cx="7772400" cy="11079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de-DE" sz="2200" dirty="0" smtClean="0">
                  <a:latin typeface="Verdana" pitchFamily="34" charset="0"/>
                </a:rPr>
                <a:t>Die Verdammten : Roman / Jim Thompson ; aus dem Amerikanischen von Simone </a:t>
              </a:r>
              <a:r>
                <a:rPr lang="de-DE" altLang="de-DE" sz="2200" dirty="0" err="1" smtClean="0">
                  <a:latin typeface="Verdana" pitchFamily="34" charset="0"/>
                </a:rPr>
                <a:t>Salitter</a:t>
              </a:r>
              <a:r>
                <a:rPr lang="de-DE" altLang="de-DE" sz="2200" dirty="0" smtClean="0">
                  <a:latin typeface="Verdana" pitchFamily="34" charset="0"/>
                </a:rPr>
                <a:t> und Gunter Blank ; mit einem Nachwort von Tobias </a:t>
              </a:r>
              <a:r>
                <a:rPr lang="de-DE" altLang="de-DE" sz="2200" dirty="0" err="1" smtClean="0">
                  <a:latin typeface="Verdana" pitchFamily="34" charset="0"/>
                </a:rPr>
                <a:t>Gohlis</a:t>
              </a:r>
              <a:endParaRPr lang="de-DE" altLang="de-DE" sz="2200" dirty="0">
                <a:latin typeface="Verdana" pitchFamily="34" charset="0"/>
              </a:endParaRP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755576" y="2996952"/>
              <a:ext cx="237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tabLst/>
              </a:pPr>
              <a:r>
                <a:rPr lang="de-DE" altLang="de-DE" b="1" smtClean="0">
                  <a:solidFill>
                    <a:srgbClr val="333399"/>
                  </a:solidFill>
                  <a:latin typeface="Arial" charset="0"/>
                </a:rPr>
                <a:t>RDA: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38840" y="4739660"/>
            <a:ext cx="80096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Hinweis: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Nach RDA sind Eintragungen und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Verantwort-lichkeitsangaben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voneinander unabhängig. Man kann die entsprechende Verantwortlichkeitsangabe auch dann erfassen, wenn man keine Eintragung macht.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3995936" y="1275149"/>
            <a:ext cx="2268000" cy="324000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5436096" y="3544797"/>
            <a:ext cx="2376000" cy="324000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1743182" y="4269881"/>
            <a:ext cx="216024" cy="288000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2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4" descr="neu210-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228"/>
            <a:ext cx="2479877" cy="216865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755576" y="2564904"/>
            <a:ext cx="7772400" cy="1582797"/>
            <a:chOff x="3906116" y="406043"/>
            <a:chExt cx="7772400" cy="1582797"/>
          </a:xfrm>
        </p:grpSpPr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3906116" y="880844"/>
              <a:ext cx="7772400" cy="11079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de-DE" sz="2200" smtClean="0">
                  <a:latin typeface="Verdana" pitchFamily="34" charset="0"/>
                </a:rPr>
                <a:t>Albert Südekum : (1871 - 1944) ; ein deutscher Sozialdemokrat ; eine politische Biographie / Max Bloch</a:t>
              </a:r>
              <a:endParaRPr lang="de-DE" altLang="de-DE" sz="2200" dirty="0">
                <a:latin typeface="Verdana" pitchFamily="34" charset="0"/>
              </a:endParaRPr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3906116" y="406043"/>
              <a:ext cx="237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tabLst/>
              </a:pPr>
              <a:r>
                <a:rPr lang="de-DE" altLang="de-DE" b="1" smtClean="0">
                  <a:solidFill>
                    <a:srgbClr val="333399"/>
                  </a:solidFill>
                  <a:latin typeface="Arial" charset="0"/>
                </a:rPr>
                <a:t>RAK: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740078" y="4407495"/>
            <a:ext cx="7844408" cy="1569661"/>
            <a:chOff x="755576" y="4407495"/>
            <a:chExt cx="7844408" cy="1569661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827584" y="4869160"/>
              <a:ext cx="7772400" cy="11079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de-DE" sz="2200" dirty="0" smtClean="0">
                  <a:latin typeface="Verdana" pitchFamily="34" charset="0"/>
                </a:rPr>
                <a:t>Albert </a:t>
              </a:r>
              <a:r>
                <a:rPr lang="de-DE" altLang="de-DE" sz="2200" dirty="0" err="1" smtClean="0">
                  <a:latin typeface="Verdana" pitchFamily="34" charset="0"/>
                </a:rPr>
                <a:t>Südekum</a:t>
              </a:r>
              <a:r>
                <a:rPr lang="de-DE" altLang="de-DE" sz="2200" dirty="0" smtClean="0">
                  <a:latin typeface="Verdana" pitchFamily="34" charset="0"/>
                </a:rPr>
                <a:t> (1871-1944) : ein deutscher Sozial-demokrat zwischen Kaiserreich und Diktatur : eine politische Biographie / Max Bloch</a:t>
              </a:r>
              <a:endParaRPr lang="de-DE" altLang="de-DE" sz="2200" dirty="0">
                <a:latin typeface="Verdana" pitchFamily="34" charset="0"/>
              </a:endParaRP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755576" y="4407495"/>
              <a:ext cx="237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tabLst/>
              </a:pPr>
              <a:r>
                <a:rPr lang="de-DE" altLang="de-DE" b="1" smtClean="0">
                  <a:solidFill>
                    <a:srgbClr val="333399"/>
                  </a:solidFill>
                  <a:latin typeface="Arial" charset="0"/>
                </a:rPr>
                <a:t>RDA: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3059832" y="3140968"/>
            <a:ext cx="2641049" cy="653319"/>
            <a:chOff x="3059832" y="3140968"/>
            <a:chExt cx="2641049" cy="653319"/>
          </a:xfrm>
        </p:grpSpPr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3157354" y="3140968"/>
              <a:ext cx="216024" cy="288000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5484857" y="3151016"/>
              <a:ext cx="216024" cy="306000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3059832" y="3488287"/>
              <a:ext cx="216024" cy="306000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5117068" y="4964415"/>
            <a:ext cx="2263244" cy="625990"/>
            <a:chOff x="5132566" y="4964415"/>
            <a:chExt cx="2263244" cy="625990"/>
          </a:xfrm>
        </p:grpSpPr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5132566" y="4964415"/>
              <a:ext cx="216024" cy="288000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7179786" y="5302405"/>
              <a:ext cx="216024" cy="288000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491880" y="409888"/>
            <a:ext cx="55446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Beachten Sie außerdem die subtilen Unterschiede beim bis-Strich und bei der Frage, wo der erste Titelzusatz be-ginnt!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82625" y="-27384"/>
            <a:ext cx="828198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>
              <a:lnSpc>
                <a:spcPct val="115000"/>
              </a:lnSpc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Anforderungen des Semantic Web</a:t>
            </a:r>
            <a:endParaRPr lang="de-DE" sz="3600" i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711200" y="692696"/>
            <a:ext cx="8351838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>
              <a:spcAft>
                <a:spcPts val="900"/>
              </a:spcAft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H</a:t>
            </a:r>
            <a:r>
              <a:rPr lang="de-DE" b="1" smtClean="0">
                <a:solidFill>
                  <a:srgbClr val="333399"/>
                </a:solidFill>
                <a:latin typeface="Arial" charset="0"/>
              </a:rPr>
              <a:t>erkömmliche </a:t>
            </a: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bibliografische 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>Informationen: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  <a:p>
            <a:pPr marL="282575" indent="-282575">
              <a:buFont typeface="Arial" charset="0"/>
              <a:buChar char="•"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H</a:t>
            </a:r>
            <a:r>
              <a:rPr lang="de-DE" b="1" smtClean="0">
                <a:solidFill>
                  <a:srgbClr val="333399"/>
                </a:solidFill>
                <a:latin typeface="Arial" charset="0"/>
              </a:rPr>
              <a:t>äufig 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>nur für Menschen interpretierbar</a:t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z.B. andere physische </a:t>
            </a:r>
            <a:r>
              <a:rPr lang="de-DE" i="1">
                <a:solidFill>
                  <a:srgbClr val="333399"/>
                </a:solidFill>
                <a:latin typeface="Arial" charset="0"/>
              </a:rPr>
              <a:t>Details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nach RAK und RAK-NBM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16013" y="2132856"/>
            <a:ext cx="3024187" cy="17287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180000" tIns="180000" rIns="180000" bIns="180000">
            <a:spAutoFit/>
          </a:bodyPr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de-DE">
                <a:latin typeface="Arial" charset="0"/>
              </a:rPr>
              <a:t>188 S. : Ill.</a:t>
            </a:r>
          </a:p>
          <a:p>
            <a:pPr>
              <a:spcAft>
                <a:spcPts val="1000"/>
              </a:spcAft>
            </a:pPr>
            <a:r>
              <a:rPr lang="de-DE">
                <a:latin typeface="Arial" charset="0"/>
              </a:rPr>
              <a:t>7 Mikrofiches : 24x</a:t>
            </a:r>
          </a:p>
          <a:p>
            <a:pPr>
              <a:spcAft>
                <a:spcPts val="1000"/>
              </a:spcAft>
            </a:pPr>
            <a:r>
              <a:rPr lang="de-DE">
                <a:latin typeface="Arial" charset="0"/>
              </a:rPr>
              <a:t>3 CDs : MP3</a:t>
            </a:r>
            <a:endParaRPr lang="de-DE" sz="2000" i="1">
              <a:latin typeface="Arial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352675" y="2299544"/>
            <a:ext cx="433388" cy="396875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3286125" y="2796431"/>
            <a:ext cx="576263" cy="395288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349500" y="3277444"/>
            <a:ext cx="720725" cy="396875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827088" y="4029050"/>
            <a:ext cx="83518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>
              <a:buFont typeface="Arial" charset="0"/>
              <a:buChar char="•"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G</a:t>
            </a:r>
            <a:r>
              <a:rPr lang="de-DE" b="1" smtClean="0">
                <a:solidFill>
                  <a:srgbClr val="333399"/>
                </a:solidFill>
                <a:latin typeface="Arial" charset="0"/>
              </a:rPr>
              <a:t>anz 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>unterschiedliche Arten von Informationen:</a:t>
            </a:r>
            <a:r>
              <a:rPr lang="de-DE" b="1" i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b="1" i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Vorhandensein von Abbildungen (bei Buch), </a:t>
            </a:r>
            <a:r>
              <a:rPr lang="de-DE" i="1" dirty="0" err="1">
                <a:solidFill>
                  <a:srgbClr val="333399"/>
                </a:solidFill>
                <a:latin typeface="Arial" charset="0"/>
              </a:rPr>
              <a:t>Verklei-nerungsrate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 (bei Mikrofiches), Audioformat (bei CDs) </a:t>
            </a:r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1250950" y="5445125"/>
            <a:ext cx="8001000" cy="830263"/>
            <a:chOff x="665" y="3552"/>
            <a:chExt cx="4903" cy="523"/>
          </a:xfrm>
        </p:grpSpPr>
        <p:sp>
          <p:nvSpPr>
            <p:cNvPr id="10" name="Rectangle 18"/>
            <p:cNvSpPr>
              <a:spLocks noChangeArrowheads="1"/>
            </p:cNvSpPr>
            <p:nvPr/>
          </p:nvSpPr>
          <p:spPr bwMode="auto">
            <a:xfrm>
              <a:off x="1117" y="3552"/>
              <a:ext cx="445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i="1" dirty="0">
                  <a:solidFill>
                    <a:srgbClr val="333399"/>
                  </a:solidFill>
                  <a:latin typeface="Arial" charset="0"/>
                </a:rPr>
                <a:t>für Menschen „logisch“, aber für Maschinen</a:t>
              </a:r>
              <a:br>
                <a:rPr lang="de-DE" i="1" dirty="0">
                  <a:solidFill>
                    <a:srgbClr val="333399"/>
                  </a:solidFill>
                  <a:latin typeface="Arial" charset="0"/>
                </a:rPr>
              </a:br>
              <a:r>
                <a:rPr lang="de-DE" i="1" dirty="0">
                  <a:solidFill>
                    <a:srgbClr val="333399"/>
                  </a:solidFill>
                  <a:latin typeface="Arial" charset="0"/>
                </a:rPr>
                <a:t>nicht unterscheidbar</a:t>
              </a: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665" y="362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9285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8" y="60122"/>
            <a:ext cx="4066667" cy="35333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44824"/>
            <a:ext cx="5295238" cy="45523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87135" y="725795"/>
            <a:ext cx="5184576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i="1" smtClean="0">
                <a:solidFill>
                  <a:srgbClr val="333399"/>
                </a:solidFill>
                <a:latin typeface="Arial" charset="0"/>
              </a:rPr>
              <a:t>Jede unterschiedliche Art von Infor-mation ist ein eigenes „Element“</a:t>
            </a:r>
            <a:endParaRPr lang="de-DE" i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83568" y="1429915"/>
            <a:ext cx="2232248" cy="270894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3603115" y="3212976"/>
            <a:ext cx="2232248" cy="270894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779912" y="5318346"/>
            <a:ext cx="2232248" cy="270894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19572" y="3933056"/>
            <a:ext cx="2412268" cy="1569660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RDA: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Feine Untergliederung und präzise Spezifikation</a:t>
            </a:r>
            <a:endParaRPr lang="de-DE" i="1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755576" y="44624"/>
            <a:ext cx="81343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de-DE" altLang="de-DE" sz="3600" b="1" smtClean="0">
                <a:solidFill>
                  <a:srgbClr val="333399"/>
                </a:solidFill>
                <a:latin typeface="Arial" charset="0"/>
              </a:rPr>
              <a:t>RDA als „formatfreier“ Standard</a:t>
            </a:r>
            <a:endParaRPr lang="de-DE" altLang="de-DE" sz="3600" i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792162" y="836712"/>
            <a:ext cx="83518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 eaLnBrk="0" hangingPunct="0">
              <a:spcAft>
                <a:spcPts val="900"/>
              </a:spcAft>
              <a:buFontTx/>
              <a:buChar char="•"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RDA schreibt kein bestimmtes Format vor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endParaRPr lang="de-DE" b="1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11" y="1306602"/>
            <a:ext cx="7765715" cy="11142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843082" y="2579420"/>
            <a:ext cx="8351838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Deutschsprachiger Raum:</a:t>
            </a:r>
          </a:p>
          <a:p>
            <a:pPr marL="282575" indent="-282575" eaLnBrk="0" hangingPunct="0">
              <a:spcAft>
                <a:spcPts val="900"/>
              </a:spcAft>
              <a:buFontTx/>
              <a:buChar char="•"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Verwendung der vorhandenen Erfassungsformate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>
                <a:solidFill>
                  <a:srgbClr val="333399"/>
                </a:solidFill>
                <a:latin typeface="Arial" charset="0"/>
              </a:rPr>
              <a:t>aber: mit gewissen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Erweiterungen </a:t>
            </a:r>
            <a:r>
              <a:rPr lang="de-DE" i="1">
                <a:solidFill>
                  <a:srgbClr val="333399"/>
                </a:solidFill>
                <a:latin typeface="Arial" charset="0"/>
              </a:rPr>
              <a:t>und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Anpassungen</a:t>
            </a:r>
          </a:p>
          <a:p>
            <a:pPr marL="282575" indent="-282575" eaLnBrk="0" hangingPunct="0">
              <a:spcAft>
                <a:spcPts val="1800"/>
              </a:spcAft>
              <a:buFontTx/>
              <a:buChar char="•"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Austauschformat: MARC 21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dadurch häufig erhebliche Einschränkungen</a:t>
            </a:r>
          </a:p>
          <a:p>
            <a:pPr eaLnBrk="0" hangingPunct="0">
              <a:spcAft>
                <a:spcPts val="900"/>
              </a:spcAft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Beispiel für Formaterweiterung:</a:t>
            </a:r>
          </a:p>
          <a:p>
            <a:pPr marL="282575" indent="-282575" eaLnBrk="0" hangingPunct="0">
              <a:spcAft>
                <a:spcPts val="900"/>
              </a:spcAft>
              <a:buFontTx/>
              <a:buChar char="•"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Neue RDA-Konzepte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„Inhaltstyp“, „Medientyp“, „Datenträgertyp“</a:t>
            </a:r>
          </a:p>
          <a:p>
            <a:pPr marL="282575" indent="-282575" eaLnBrk="0" hangingPunct="0">
              <a:buFontTx/>
              <a:buChar char="•"/>
            </a:pPr>
            <a:endParaRPr lang="de-DE" b="1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1219200" y="457200"/>
            <a:ext cx="7391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tabLst>
                <a:tab pos="1525588" algn="l"/>
              </a:tabLst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Agenda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36663" y="1643063"/>
            <a:ext cx="7599362" cy="43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u="sng" dirty="0" smtClean="0">
                <a:solidFill>
                  <a:srgbClr val="333399"/>
                </a:solidFill>
                <a:latin typeface="Arial" charset="0"/>
                <a:cs typeface="+mn-cs"/>
              </a:rPr>
              <a:t>Entwicklung und Einführung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5F5F5F"/>
                </a:solidFill>
                <a:latin typeface="Arial" charset="0"/>
                <a:cs typeface="+mn-cs"/>
              </a:rPr>
              <a:t>Grundprinzipien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5F5F5F"/>
                </a:solidFill>
                <a:latin typeface="Arial" charset="0"/>
                <a:cs typeface="+mn-cs"/>
              </a:rPr>
              <a:t>FRBR und die „RDA-Landkarte“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5F5F5F"/>
                </a:solidFill>
                <a:latin typeface="Arial" charset="0"/>
                <a:cs typeface="+mn-cs"/>
              </a:rPr>
              <a:t>Beispiel: Beschreibung einer Ressource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5F5F5F"/>
                </a:solidFill>
                <a:latin typeface="Arial" charset="0"/>
                <a:cs typeface="+mn-cs"/>
              </a:rPr>
              <a:t>Informationsquellen und Übertragen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5F5F5F"/>
                </a:solidFill>
                <a:latin typeface="Arial" charset="0"/>
                <a:cs typeface="+mn-cs"/>
              </a:rPr>
              <a:t>Ausgewählte Einzelaspekte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5F5F5F"/>
                </a:solidFill>
                <a:latin typeface="Arial" charset="0"/>
              </a:rPr>
              <a:t>Wo erfahre ich mehr?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742950" indent="-742950" eaLnBrk="0" hangingPunct="0">
              <a:lnSpc>
                <a:spcPct val="115000"/>
              </a:lnSpc>
              <a:buFontTx/>
              <a:buAutoNum type="arabicPlain"/>
              <a:defRPr/>
            </a:pPr>
            <a:endParaRPr lang="de-DE" sz="4400" b="1" u="sng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78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553522" cy="4901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19550"/>
            <a:ext cx="2194560" cy="35661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843808" y="188640"/>
            <a:ext cx="5688632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Inhaltstyp: Text</a:t>
            </a:r>
          </a:p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Medientyp: ohne Hilfsmittel zu benutzen</a:t>
            </a:r>
          </a:p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Datenträgertyp: Band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19572" y="4293160"/>
            <a:ext cx="4968552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Inhaltstyp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: Text</a:t>
            </a:r>
            <a:br>
              <a:rPr lang="de-DE" i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Medientyp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: Computermedien</a:t>
            </a:r>
          </a:p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Datenträgertyp: Online-Ressource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7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6" y="188645"/>
            <a:ext cx="3956858" cy="411978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283968" y="764704"/>
            <a:ext cx="4392488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Inhaltstyp: gesprochenes Wort</a:t>
            </a:r>
          </a:p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Medientyp: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audio</a:t>
            </a:r>
            <a:endParaRPr lang="de-DE" i="1" dirty="0" smtClean="0">
              <a:solidFill>
                <a:srgbClr val="333399"/>
              </a:solidFill>
              <a:latin typeface="Arial" charset="0"/>
            </a:endParaRPr>
          </a:p>
          <a:p>
            <a:pPr eaLnBrk="0" hangingPunct="0"/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Datenträgertyp: Audiodisk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3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755576" y="735087"/>
            <a:ext cx="6048672" cy="1613793"/>
            <a:chOff x="755576" y="2751311"/>
            <a:chExt cx="6048672" cy="1613793"/>
          </a:xfrm>
        </p:grpSpPr>
        <p:sp>
          <p:nvSpPr>
            <p:cNvPr id="3" name="Text Box 10"/>
            <p:cNvSpPr txBox="1">
              <a:spLocks noChangeArrowheads="1"/>
            </p:cNvSpPr>
            <p:nvPr/>
          </p:nvSpPr>
          <p:spPr bwMode="auto">
            <a:xfrm>
              <a:off x="827584" y="3257108"/>
              <a:ext cx="5976664" cy="11079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de-DE" sz="2200" smtClean="0">
                  <a:latin typeface="Arial" panose="020B0604020202020204" pitchFamily="34" charset="0"/>
                  <a:cs typeface="Arial" panose="020B0604020202020204" pitchFamily="34" charset="0"/>
                </a:rPr>
                <a:t>336 $aText$btxt</a:t>
              </a:r>
            </a:p>
            <a:p>
              <a:r>
                <a:rPr lang="de-DE" altLang="de-DE" sz="2200" smtClean="0">
                  <a:latin typeface="Arial" panose="020B0604020202020204" pitchFamily="34" charset="0"/>
                  <a:cs typeface="Arial" panose="020B0604020202020204" pitchFamily="34" charset="0"/>
                </a:rPr>
                <a:t>337 $aohne Hilfsmittel zu benutzen$bn</a:t>
              </a:r>
            </a:p>
            <a:p>
              <a:r>
                <a:rPr lang="de-DE" altLang="de-DE" sz="2200" smtClean="0">
                  <a:latin typeface="Arial" panose="020B0604020202020204" pitchFamily="34" charset="0"/>
                  <a:cs typeface="Arial" panose="020B0604020202020204" pitchFamily="34" charset="0"/>
                </a:rPr>
                <a:t>338 $aBand$bnc</a:t>
              </a:r>
              <a:endParaRPr lang="de-DE" altLang="de-DE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 Box 17"/>
            <p:cNvSpPr txBox="1">
              <a:spLocks noChangeArrowheads="1"/>
            </p:cNvSpPr>
            <p:nvPr/>
          </p:nvSpPr>
          <p:spPr bwMode="auto">
            <a:xfrm>
              <a:off x="755576" y="2751311"/>
              <a:ext cx="237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tabLst/>
              </a:pPr>
              <a:r>
                <a:rPr lang="de-DE" altLang="de-DE" b="1" smtClean="0">
                  <a:solidFill>
                    <a:srgbClr val="333399"/>
                  </a:solidFill>
                  <a:latin typeface="Arial" charset="0"/>
                </a:rPr>
                <a:t>MARC 21: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755576" y="2597405"/>
            <a:ext cx="4733914" cy="1551675"/>
            <a:chOff x="755576" y="2492896"/>
            <a:chExt cx="4733914" cy="155167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2996952"/>
              <a:ext cx="4661906" cy="10476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755576" y="2492896"/>
              <a:ext cx="237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tabLst/>
              </a:pPr>
              <a:r>
                <a:rPr lang="de-DE" altLang="de-DE" b="1" smtClean="0">
                  <a:solidFill>
                    <a:srgbClr val="333399"/>
                  </a:solidFill>
                  <a:latin typeface="Arial" charset="0"/>
                </a:rPr>
                <a:t>Pica: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55576" y="4365104"/>
            <a:ext cx="2376264" cy="1613793"/>
            <a:chOff x="755576" y="2751311"/>
            <a:chExt cx="2376264" cy="1613793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827584" y="3257108"/>
              <a:ext cx="1728192" cy="11079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de-DE" sz="2200" smtClean="0">
                  <a:latin typeface="Arial" panose="020B0604020202020204" pitchFamily="34" charset="0"/>
                  <a:cs typeface="Arial" panose="020B0604020202020204" pitchFamily="34" charset="0"/>
                </a:rPr>
                <a:t>060 $b txt</a:t>
              </a:r>
            </a:p>
            <a:p>
              <a:r>
                <a:rPr lang="de-DE" altLang="de-DE" sz="2200" smtClean="0">
                  <a:latin typeface="Arial" panose="020B0604020202020204" pitchFamily="34" charset="0"/>
                  <a:cs typeface="Arial" panose="020B0604020202020204" pitchFamily="34" charset="0"/>
                </a:rPr>
                <a:t>061 $b n</a:t>
              </a:r>
            </a:p>
            <a:p>
              <a:r>
                <a:rPr lang="de-DE" altLang="de-DE" sz="2200" smtClean="0">
                  <a:latin typeface="Arial" panose="020B0604020202020204" pitchFamily="34" charset="0"/>
                  <a:cs typeface="Arial" panose="020B0604020202020204" pitchFamily="34" charset="0"/>
                </a:rPr>
                <a:t>062 $b nc</a:t>
              </a:r>
              <a:endParaRPr lang="de-DE" altLang="de-DE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55576" y="2751311"/>
              <a:ext cx="237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tabLst/>
              </a:pPr>
              <a:r>
                <a:rPr lang="de-DE" altLang="de-DE" b="1" smtClean="0">
                  <a:solidFill>
                    <a:srgbClr val="333399"/>
                  </a:solidFill>
                  <a:latin typeface="Arial" charset="0"/>
                </a:rPr>
                <a:t>Aleph: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684213" y="-27384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smtClean="0">
                <a:solidFill>
                  <a:srgbClr val="333399"/>
                </a:solidFill>
                <a:latin typeface="Arial" charset="0"/>
              </a:rPr>
              <a:t>Umsetzung in den Formaten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6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771525"/>
            <a:ext cx="8280400" cy="47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spcAft>
                <a:spcPts val="800"/>
              </a:spcAft>
              <a:buFont typeface="Arial" pitchFamily="34" charset="0"/>
              <a:buChar char="•"/>
            </a:pPr>
            <a:r>
              <a:rPr lang="de-DE" altLang="de-DE" b="1" dirty="0" smtClean="0">
                <a:solidFill>
                  <a:srgbClr val="333399"/>
                </a:solidFill>
                <a:latin typeface="Arial" pitchFamily="34" charset="0"/>
              </a:rPr>
              <a:t>Kaum mehr ausbaufähig</a:t>
            </a:r>
            <a:br>
              <a:rPr lang="de-DE" altLang="de-DE" b="1" dirty="0" smtClean="0">
                <a:solidFill>
                  <a:srgbClr val="333399"/>
                </a:solidFill>
                <a:latin typeface="Arial" pitchFamily="34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pitchFamily="34" charset="0"/>
              </a:rPr>
              <a:t>wenig Platz für neue Felder vorhanden</a:t>
            </a:r>
          </a:p>
          <a:p>
            <a:pPr algn="l">
              <a:spcAft>
                <a:spcPts val="800"/>
              </a:spcAft>
              <a:buFont typeface="Arial" pitchFamily="34" charset="0"/>
              <a:buChar char="•"/>
            </a:pPr>
            <a:r>
              <a:rPr lang="de-DE" altLang="de-DE" b="1" dirty="0" smtClean="0">
                <a:solidFill>
                  <a:srgbClr val="333399"/>
                </a:solidFill>
                <a:latin typeface="Arial" pitchFamily="34" charset="0"/>
              </a:rPr>
              <a:t>Schlechte Unterstützung von Beziehungen</a:t>
            </a:r>
            <a:br>
              <a:rPr lang="de-DE" altLang="de-DE" b="1" dirty="0" smtClean="0">
                <a:solidFill>
                  <a:srgbClr val="333399"/>
                </a:solidFill>
                <a:latin typeface="Arial" pitchFamily="34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pitchFamily="34" charset="0"/>
              </a:rPr>
              <a:t>Verlinkungen von Datensätzen in MARC ursprünglich völlig unbekannt; ist seit einigen Jahren (auf Wunsch der deutschsprachigen Community) zwar möglich, wird aber in amerikanischen Systemen weiterhin </a:t>
            </a:r>
            <a:r>
              <a:rPr lang="de-DE" altLang="de-DE" i="1" smtClean="0">
                <a:solidFill>
                  <a:srgbClr val="333399"/>
                </a:solidFill>
                <a:latin typeface="Arial" pitchFamily="34" charset="0"/>
              </a:rPr>
              <a:t>nicht praktiziert; komplexere Beziehungen (z.B. Werk zu Werk) nur un-befriedigend umsetzbar</a:t>
            </a:r>
            <a:endParaRPr lang="de-DE" altLang="de-DE" i="1" dirty="0" smtClean="0">
              <a:solidFill>
                <a:srgbClr val="333399"/>
              </a:solidFill>
              <a:latin typeface="Arial" pitchFamily="34" charset="0"/>
            </a:endParaRPr>
          </a:p>
          <a:p>
            <a:pPr algn="l">
              <a:spcAft>
                <a:spcPts val="800"/>
              </a:spcAft>
              <a:buFont typeface="Arial" pitchFamily="34" charset="0"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pitchFamily="34" charset="0"/>
              </a:rPr>
              <a:t>Geringer Differenzierungsgrad</a:t>
            </a:r>
            <a:r>
              <a:rPr lang="de-DE" altLang="de-DE" b="1">
                <a:solidFill>
                  <a:srgbClr val="333399"/>
                </a:solidFill>
                <a:latin typeface="Arial" pitchFamily="34" charset="0"/>
              </a:rPr>
              <a:t/>
            </a:r>
            <a:br>
              <a:rPr lang="de-DE" altLang="de-DE" b="1">
                <a:solidFill>
                  <a:srgbClr val="333399"/>
                </a:solidFill>
                <a:latin typeface="Arial" pitchFamily="34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pitchFamily="34" charset="0"/>
              </a:rPr>
              <a:t>oft müssen mehrere </a:t>
            </a:r>
            <a:r>
              <a:rPr lang="de-DE" altLang="de-DE" i="1" dirty="0">
                <a:solidFill>
                  <a:srgbClr val="333399"/>
                </a:solidFill>
                <a:latin typeface="Arial" pitchFamily="34" charset="0"/>
              </a:rPr>
              <a:t>RDA-Elemente in dasselbe </a:t>
            </a:r>
            <a:r>
              <a:rPr lang="de-DE" altLang="de-DE" i="1">
                <a:solidFill>
                  <a:srgbClr val="333399"/>
                </a:solidFill>
                <a:latin typeface="Arial" pitchFamily="34" charset="0"/>
              </a:rPr>
              <a:t>MARC-Feld </a:t>
            </a:r>
            <a:r>
              <a:rPr lang="de-DE" altLang="de-DE" i="1" smtClean="0">
                <a:solidFill>
                  <a:srgbClr val="333399"/>
                </a:solidFill>
                <a:latin typeface="Arial" pitchFamily="34" charset="0"/>
              </a:rPr>
              <a:t>eingetragen werden</a:t>
            </a:r>
            <a:endParaRPr lang="de-DE" altLang="de-DE" b="1" dirty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684213" y="44450"/>
            <a:ext cx="8675687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de-DE" altLang="de-DE" sz="3600" b="1" smtClean="0">
                <a:solidFill>
                  <a:srgbClr val="333399"/>
                </a:solidFill>
                <a:latin typeface="Arial" pitchFamily="34" charset="0"/>
              </a:rPr>
              <a:t>Problembereiche </a:t>
            </a:r>
            <a:r>
              <a:rPr lang="de-DE" altLang="de-DE" sz="3600" b="1" dirty="0" smtClean="0">
                <a:solidFill>
                  <a:srgbClr val="333399"/>
                </a:solidFill>
                <a:latin typeface="Arial" pitchFamily="34" charset="0"/>
              </a:rPr>
              <a:t>von MARC</a:t>
            </a:r>
            <a:endParaRPr lang="de-DE" altLang="de-DE" i="1" dirty="0">
              <a:solidFill>
                <a:srgbClr val="33339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8" y="60122"/>
            <a:ext cx="4066667" cy="35333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44824"/>
            <a:ext cx="5295238" cy="45523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419872" y="725795"/>
            <a:ext cx="5544616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RDA: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Jede unterschiedliche Art von Information ist ein eigenes „Element“</a:t>
            </a:r>
            <a:endParaRPr lang="de-DE" i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83568" y="1429915"/>
            <a:ext cx="2232248" cy="270894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3603115" y="3212976"/>
            <a:ext cx="2232248" cy="270894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779912" y="5318346"/>
            <a:ext cx="2232248" cy="270894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606079" y="3933056"/>
            <a:ext cx="2997036" cy="1938992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MARC 21: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Alle drei Elemente (und diverse weitere) werden im selben Unterfeld erfasst</a:t>
            </a:r>
            <a:endParaRPr lang="de-DE" i="1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9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711200" y="116632"/>
            <a:ext cx="8351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Beispiel Beziehungen zu Personen:</a:t>
            </a:r>
            <a:endParaRPr 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8295239" cy="43714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1115616" y="2685673"/>
            <a:ext cx="2088232" cy="252000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endParaRPr lang="de-DE" altLang="de-DE"/>
          </a:p>
        </p:txBody>
      </p:sp>
      <p:grpSp>
        <p:nvGrpSpPr>
          <p:cNvPr id="5" name="Gruppieren 4"/>
          <p:cNvGrpSpPr/>
          <p:nvPr/>
        </p:nvGrpSpPr>
        <p:grpSpPr>
          <a:xfrm>
            <a:off x="3203848" y="1988840"/>
            <a:ext cx="3213273" cy="833100"/>
            <a:chOff x="4400897" y="-441734"/>
            <a:chExt cx="3213273" cy="833100"/>
          </a:xfrm>
        </p:grpSpPr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09009" y="-441734"/>
              <a:ext cx="2205161" cy="46166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de-DE" i="1" smtClean="0">
                  <a:solidFill>
                    <a:srgbClr val="C00000"/>
                  </a:solidFill>
                  <a:latin typeface="Arial" charset="0"/>
                </a:rPr>
                <a:t>z.B. Verfasser</a:t>
              </a:r>
              <a:endParaRPr lang="de-DE" i="1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 flipH="1">
              <a:off x="4400897" y="-210902"/>
              <a:ext cx="1008112" cy="602268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115616" y="2973705"/>
            <a:ext cx="7056784" cy="252000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endParaRPr lang="de-DE" alt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5076056" y="2219672"/>
            <a:ext cx="3853760" cy="754033"/>
            <a:chOff x="6273105" y="-529930"/>
            <a:chExt cx="3853760" cy="754033"/>
          </a:xfrm>
        </p:grpSpPr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7921704" y="-529930"/>
              <a:ext cx="2205161" cy="46166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de-DE" i="1" smtClean="0">
                  <a:solidFill>
                    <a:srgbClr val="C00000"/>
                  </a:solidFill>
                  <a:latin typeface="Arial" charset="0"/>
                </a:rPr>
                <a:t>z.B. Gefeierter</a:t>
              </a:r>
              <a:endParaRPr lang="de-DE" i="1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H="1">
              <a:off x="6273105" y="-278696"/>
              <a:ext cx="1648599" cy="502799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1107867" y="4249371"/>
            <a:ext cx="1663933" cy="252000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endParaRPr lang="de-DE" alt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2771799" y="4025378"/>
            <a:ext cx="4656928" cy="461665"/>
            <a:chOff x="3976597" y="15608"/>
            <a:chExt cx="4656928" cy="461665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961481" y="15608"/>
              <a:ext cx="2672044" cy="46166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de-DE" i="1" smtClean="0">
                  <a:solidFill>
                    <a:srgbClr val="C00000"/>
                  </a:solidFill>
                  <a:latin typeface="Arial" charset="0"/>
                </a:rPr>
                <a:t>z.B. Herausgeber</a:t>
              </a:r>
              <a:endParaRPr lang="de-DE" i="1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H="1">
              <a:off x="3976597" y="246440"/>
              <a:ext cx="1984883" cy="134659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907341" y="4537403"/>
            <a:ext cx="7337067" cy="252000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endParaRPr lang="de-DE" alt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3347863" y="4789404"/>
            <a:ext cx="3816425" cy="1159876"/>
            <a:chOff x="4400261" y="-682603"/>
            <a:chExt cx="3816425" cy="1159876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5961481" y="15608"/>
              <a:ext cx="2255205" cy="46166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de-DE" i="1" smtClean="0">
                  <a:solidFill>
                    <a:srgbClr val="C00000"/>
                  </a:solidFill>
                  <a:latin typeface="Arial" charset="0"/>
                </a:rPr>
                <a:t>z.B. Lithograph</a:t>
              </a:r>
              <a:endParaRPr lang="de-DE" i="1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 flipV="1">
              <a:off x="4400261" y="-682603"/>
              <a:ext cx="1561218" cy="929044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9306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711200" y="116632"/>
            <a:ext cx="8351838" cy="215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Aber es gibt nur zwei Personenfelder </a:t>
            </a:r>
            <a:r>
              <a:rPr lang="de-DE" b="1">
                <a:solidFill>
                  <a:srgbClr val="333399"/>
                </a:solidFill>
                <a:latin typeface="Arial" charset="0"/>
              </a:rPr>
              <a:t>in </a:t>
            </a:r>
            <a:r>
              <a:rPr lang="de-DE" b="1" smtClean="0">
                <a:solidFill>
                  <a:srgbClr val="333399"/>
                </a:solidFill>
                <a:latin typeface="Arial" charset="0"/>
              </a:rPr>
              <a:t>MARC: </a:t>
            </a:r>
          </a:p>
          <a:p>
            <a:pPr marL="282575" indent="-282575" eaLnBrk="0" hangingPunct="0">
              <a:spcAft>
                <a:spcPts val="800"/>
              </a:spcAft>
              <a:buFont typeface="Arial" charset="0"/>
              <a:buChar char="•"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MARC-Feld 100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>
                <a:solidFill>
                  <a:srgbClr val="333399"/>
                </a:solidFill>
                <a:latin typeface="Arial" charset="0"/>
              </a:rPr>
              <a:t>für den ersten geistigen Schöpfer (i.d.R. Verfasser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)</a:t>
            </a:r>
          </a:p>
          <a:p>
            <a:pPr marL="282575" indent="-282575" eaLnBrk="0" hangingPunct="0">
              <a:spcAft>
                <a:spcPts val="0"/>
              </a:spcAft>
              <a:buFont typeface="Arial" charset="0"/>
              <a:buChar char="•"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MARC-Feld 700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für alle anderen Arten von Personen</a:t>
            </a:r>
          </a:p>
        </p:txBody>
      </p:sp>
      <p:grpSp>
        <p:nvGrpSpPr>
          <p:cNvPr id="3" name="Gruppieren 8"/>
          <p:cNvGrpSpPr>
            <a:grpSpLocks/>
          </p:cNvGrpSpPr>
          <p:nvPr/>
        </p:nvGrpSpPr>
        <p:grpSpPr bwMode="auto">
          <a:xfrm>
            <a:off x="755576" y="2492896"/>
            <a:ext cx="8215312" cy="1569660"/>
            <a:chOff x="1028700" y="3317328"/>
            <a:chExt cx="8215313" cy="1567998"/>
          </a:xfrm>
        </p:grpSpPr>
        <p:sp>
          <p:nvSpPr>
            <p:cNvPr id="4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1567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man kann im Format nicht unterscheiden, ob in 	700 ein zweiter Verfasser oder z.B. ein 	Herausgeber, eine gefeierte Person oder ein 	Lithograf steht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6" name="Gruppieren 8"/>
          <p:cNvGrpSpPr>
            <a:grpSpLocks/>
          </p:cNvGrpSpPr>
          <p:nvPr/>
        </p:nvGrpSpPr>
        <p:grpSpPr bwMode="auto">
          <a:xfrm>
            <a:off x="755576" y="4307612"/>
            <a:ext cx="8215312" cy="1200329"/>
            <a:chOff x="1028700" y="3317328"/>
            <a:chExt cx="8215313" cy="1199058"/>
          </a:xfrm>
        </p:grpSpPr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1199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Festlegung auf MARC behindert eine adäquate 	Umsetzung von RDA (deshalb wird an einer Neu-</a:t>
              </a:r>
              <a:b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</a:b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	entwicklung gearbeitet: BIBFRAME)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3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1219200" y="457200"/>
            <a:ext cx="7391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tabLst>
                <a:tab pos="1525588" algn="l"/>
              </a:tabLst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Agenda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36663" y="1643063"/>
            <a:ext cx="7599362" cy="43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Entwicklung und Einführung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Grundprinzipien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u="sng" dirty="0">
                <a:solidFill>
                  <a:srgbClr val="333399"/>
                </a:solidFill>
                <a:latin typeface="Arial" charset="0"/>
                <a:cs typeface="+mn-cs"/>
              </a:rPr>
              <a:t>FRBR und die „RDA-Landkarte</a:t>
            </a:r>
            <a:r>
              <a:rPr lang="de-DE" b="1" dirty="0">
                <a:solidFill>
                  <a:srgbClr val="5F5F5F"/>
                </a:solidFill>
                <a:latin typeface="Arial" charset="0"/>
                <a:cs typeface="+mn-cs"/>
              </a:rPr>
              <a:t>“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5F5F5F"/>
                </a:solidFill>
                <a:latin typeface="Arial" charset="0"/>
                <a:cs typeface="+mn-cs"/>
              </a:rPr>
              <a:t>Beispiel: Beschreibung einer Ressource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5F5F5F"/>
                </a:solidFill>
                <a:latin typeface="Arial" charset="0"/>
                <a:cs typeface="+mn-cs"/>
              </a:rPr>
              <a:t>Informationsquellen und Übertragen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5F5F5F"/>
                </a:solidFill>
                <a:latin typeface="Arial" charset="0"/>
                <a:cs typeface="+mn-cs"/>
              </a:rPr>
              <a:t>Ausgewählte Einzelaspekte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5F5F5F"/>
                </a:solidFill>
                <a:latin typeface="Arial" charset="0"/>
              </a:rPr>
              <a:t>Wo erfahre ich mehr?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742950" indent="-742950" eaLnBrk="0" hangingPunct="0">
              <a:lnSpc>
                <a:spcPct val="115000"/>
              </a:lnSpc>
              <a:buFontTx/>
              <a:buAutoNum type="arabicPlain"/>
              <a:defRPr/>
            </a:pPr>
            <a:endParaRPr lang="de-DE" sz="4400" b="1" u="sng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9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8"/>
          <p:cNvSpPr txBox="1">
            <a:spLocks noChangeArrowheads="1"/>
          </p:cNvSpPr>
          <p:nvPr/>
        </p:nvSpPr>
        <p:spPr bwMode="auto">
          <a:xfrm>
            <a:off x="682625" y="44450"/>
            <a:ext cx="8281988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>
              <a:lnSpc>
                <a:spcPct val="115000"/>
              </a:lnSpc>
            </a:pPr>
            <a:r>
              <a:rPr lang="de-DE" sz="3600" b="1" dirty="0">
                <a:solidFill>
                  <a:srgbClr val="333399"/>
                </a:solidFill>
                <a:latin typeface="Arial" charset="0"/>
              </a:rPr>
              <a:t>Orientierung an </a:t>
            </a:r>
            <a:r>
              <a:rPr lang="de-DE" sz="3600" b="1" dirty="0" smtClean="0">
                <a:solidFill>
                  <a:srgbClr val="333399"/>
                </a:solidFill>
                <a:latin typeface="Arial" charset="0"/>
              </a:rPr>
              <a:t>FRBR</a:t>
            </a:r>
            <a:endParaRPr lang="de-DE" sz="18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711200" y="765175"/>
            <a:ext cx="8351838" cy="450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 eaLnBrk="0" hangingPunct="0">
              <a:buFontTx/>
              <a:buChar char="•"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theoretisches Referenzmodell</a:t>
            </a:r>
          </a:p>
          <a:p>
            <a:pPr marL="282575" indent="-282575" eaLnBrk="0" hangingPunct="0">
              <a:spcAft>
                <a:spcPts val="900"/>
              </a:spcAft>
            </a:pPr>
            <a:r>
              <a:rPr lang="de-DE" i="1" dirty="0">
                <a:solidFill>
                  <a:srgbClr val="333399"/>
                </a:solidFill>
                <a:latin typeface="Arial" charset="0"/>
              </a:rPr>
              <a:t>	zur Abbildung des ‘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bibliografischen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Universums’</a:t>
            </a:r>
          </a:p>
          <a:p>
            <a:pPr marL="282575" indent="-282575" eaLnBrk="0" hangingPunct="0">
              <a:spcAft>
                <a:spcPts val="900"/>
              </a:spcAft>
              <a:buFont typeface="Arial" charset="0"/>
              <a:buChar char="•"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Methode:</a:t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Definition von Entitäten (Objekten) mit bestimmten Merkmalen und ihren Beziehungen untereinander</a:t>
            </a:r>
          </a:p>
          <a:p>
            <a:pPr marL="282575" indent="-282575" eaLnBrk="0" hangingPunct="0">
              <a:spcAft>
                <a:spcPts val="900"/>
              </a:spcAft>
              <a:buFont typeface="Arial" charset="0"/>
              <a:buChar char="•"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d</a:t>
            </a: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rei 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>Gruppen von Entitäten</a:t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Gruppe 1: Werk - Expression - Manifestation - Exemplar</a:t>
            </a:r>
            <a:br>
              <a:rPr lang="de-DE" i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Gruppe 2: Körperschaften und Personen</a:t>
            </a:r>
            <a:br>
              <a:rPr lang="de-DE" i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Gruppe 3: Themen von Werken</a:t>
            </a:r>
          </a:p>
          <a:p>
            <a:pPr marL="282575" indent="-282575" eaLnBrk="0" hangingPunct="0">
              <a:spcAft>
                <a:spcPts val="900"/>
              </a:spcAft>
              <a:buFont typeface="Arial" charset="0"/>
              <a:buChar char="•"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ergänzt durch Schwestermodell für </a:t>
            </a: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Normdaten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>: </a:t>
            </a: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FRAD</a:t>
            </a:r>
            <a:br>
              <a:rPr 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(…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for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authority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data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): u.a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. Ergänzung der Entität „Familie“ 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106488" y="5373216"/>
            <a:ext cx="7929562" cy="830263"/>
            <a:chOff x="665" y="3552"/>
            <a:chExt cx="4995" cy="523"/>
          </a:xfrm>
        </p:grpSpPr>
        <p:sp>
          <p:nvSpPr>
            <p:cNvPr id="24581" name="Rectangle 18"/>
            <p:cNvSpPr>
              <a:spLocks noChangeArrowheads="1"/>
            </p:cNvSpPr>
            <p:nvPr/>
          </p:nvSpPr>
          <p:spPr bwMode="auto">
            <a:xfrm>
              <a:off x="1117" y="3552"/>
              <a:ext cx="454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i="1" dirty="0">
                  <a:solidFill>
                    <a:srgbClr val="333399"/>
                  </a:solidFill>
                  <a:latin typeface="Arial" charset="0"/>
                </a:rPr>
                <a:t>Struktur und Terminologie finden sich in RDA wieder</a:t>
              </a:r>
            </a:p>
          </p:txBody>
        </p:sp>
        <p:sp>
          <p:nvSpPr>
            <p:cNvPr id="24582" name="AutoShape 19"/>
            <p:cNvSpPr>
              <a:spLocks noChangeArrowheads="1"/>
            </p:cNvSpPr>
            <p:nvPr/>
          </p:nvSpPr>
          <p:spPr bwMode="auto">
            <a:xfrm>
              <a:off x="665" y="362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</p:grp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5824197" y="85999"/>
            <a:ext cx="32436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800" i="1" dirty="0" err="1" smtClean="0">
                <a:solidFill>
                  <a:srgbClr val="333399"/>
                </a:solidFill>
                <a:latin typeface="Arial" charset="0"/>
              </a:rPr>
              <a:t>Functional</a:t>
            </a:r>
            <a:r>
              <a:rPr lang="de-DE" sz="1800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sz="1800" i="1" dirty="0" err="1">
                <a:solidFill>
                  <a:srgbClr val="333399"/>
                </a:solidFill>
                <a:latin typeface="Arial" charset="0"/>
              </a:rPr>
              <a:t>r</a:t>
            </a:r>
            <a:r>
              <a:rPr lang="de-DE" sz="1800" i="1" dirty="0" err="1" smtClean="0">
                <a:solidFill>
                  <a:srgbClr val="333399"/>
                </a:solidFill>
                <a:latin typeface="Arial" charset="0"/>
              </a:rPr>
              <a:t>equirements</a:t>
            </a:r>
            <a:r>
              <a:rPr lang="de-DE" sz="1800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sz="1800" i="1" dirty="0" err="1" smtClean="0">
                <a:solidFill>
                  <a:srgbClr val="333399"/>
                </a:solidFill>
                <a:latin typeface="Arial" charset="0"/>
              </a:rPr>
              <a:t>for</a:t>
            </a:r>
            <a:endParaRPr lang="de-DE" sz="1800" i="1" dirty="0">
              <a:solidFill>
                <a:srgbClr val="333399"/>
              </a:solidFill>
              <a:latin typeface="Arial" charset="0"/>
            </a:endParaRPr>
          </a:p>
          <a:p>
            <a:pPr eaLnBrk="0" hangingPunct="0"/>
            <a:r>
              <a:rPr lang="de-DE" sz="1800" i="1" dirty="0" err="1" smtClean="0">
                <a:solidFill>
                  <a:srgbClr val="333399"/>
                </a:solidFill>
                <a:latin typeface="Arial" charset="0"/>
              </a:rPr>
              <a:t>bibliographic</a:t>
            </a:r>
            <a:r>
              <a:rPr lang="de-DE" sz="1800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sz="1800" i="1" dirty="0" err="1">
                <a:solidFill>
                  <a:srgbClr val="333399"/>
                </a:solidFill>
                <a:latin typeface="Arial" charset="0"/>
              </a:rPr>
              <a:t>r</a:t>
            </a:r>
            <a:r>
              <a:rPr lang="de-DE" sz="1800" i="1" dirty="0" err="1" smtClean="0">
                <a:solidFill>
                  <a:srgbClr val="333399"/>
                </a:solidFill>
                <a:latin typeface="Arial" charset="0"/>
              </a:rPr>
              <a:t>ecords</a:t>
            </a:r>
            <a:endParaRPr lang="de-DE" sz="1800" i="1" dirty="0">
              <a:solidFill>
                <a:srgbClr val="3333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683568" y="-27384"/>
            <a:ext cx="83820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 eaLnBrk="0" hangingPunct="0">
              <a:lnSpc>
                <a:spcPct val="115000"/>
              </a:lnSpc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Gruppe 1: unterschiedliche Ebenen</a:t>
            </a:r>
            <a:endParaRPr lang="de-DE" sz="3600" i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784225" y="692696"/>
            <a:ext cx="80772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 eaLnBrk="0" hangingPunct="0">
              <a:lnSpc>
                <a:spcPct val="105000"/>
              </a:lnSpc>
            </a:pPr>
            <a:r>
              <a:rPr lang="de-DE" i="1">
                <a:solidFill>
                  <a:srgbClr val="333399"/>
                </a:solidFill>
                <a:latin typeface="Arial" charset="0"/>
              </a:rPr>
              <a:t>„In meinem ‘Herrn der Ringe’ fehlen zwei Seiten.“</a:t>
            </a:r>
          </a:p>
        </p:txBody>
      </p:sp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785813" y="1727746"/>
            <a:ext cx="8358187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de-DE" i="1">
                <a:solidFill>
                  <a:srgbClr val="333399"/>
                </a:solidFill>
                <a:latin typeface="Arial" charset="0"/>
              </a:rPr>
              <a:t>„Erinnern Sie sich noch an die ‘Herr der Ringe’ -Taschen-buchausgabe von Klett-Cotta mit dem hell-grünen Einband? Die ist heute unter Sammlern viel Geld wert!“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928688" y="1124496"/>
            <a:ext cx="8110537" cy="827087"/>
            <a:chOff x="809" y="3264"/>
            <a:chExt cx="5109" cy="521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809" y="3264"/>
              <a:ext cx="4903" cy="285"/>
              <a:chOff x="665" y="3552"/>
              <a:chExt cx="4903" cy="285"/>
            </a:xfrm>
          </p:grpSpPr>
          <p:sp>
            <p:nvSpPr>
              <p:cNvPr id="8" name="Rectangle 16"/>
              <p:cNvSpPr>
                <a:spLocks noChangeArrowheads="1"/>
              </p:cNvSpPr>
              <p:nvPr/>
            </p:nvSpPr>
            <p:spPr bwMode="auto">
              <a:xfrm>
                <a:off x="1117" y="3552"/>
                <a:ext cx="4451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5000"/>
                  </a:lnSpc>
                </a:pPr>
                <a:r>
                  <a:rPr lang="de-DE" b="1" smtClean="0">
                    <a:solidFill>
                      <a:srgbClr val="333399"/>
                    </a:solidFill>
                    <a:latin typeface="Arial" charset="0"/>
                  </a:rPr>
                  <a:t>Exemplar </a:t>
                </a:r>
                <a:r>
                  <a:rPr lang="de-DE" i="1" smtClean="0">
                    <a:solidFill>
                      <a:srgbClr val="333399"/>
                    </a:solidFill>
                    <a:latin typeface="Arial" charset="0"/>
                  </a:rPr>
                  <a:t>(engl. item)</a:t>
                </a:r>
                <a:endParaRPr lang="de-DE" i="1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" name="AutoShape 17"/>
              <p:cNvSpPr>
                <a:spLocks noChangeArrowheads="1"/>
              </p:cNvSpPr>
              <p:nvPr/>
            </p:nvSpPr>
            <p:spPr bwMode="auto">
              <a:xfrm>
                <a:off x="665" y="362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</p:grp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262" y="3497"/>
              <a:ext cx="46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de-DE" i="1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928688" y="2937421"/>
            <a:ext cx="8110537" cy="827087"/>
            <a:chOff x="809" y="3264"/>
            <a:chExt cx="5109" cy="521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809" y="3264"/>
              <a:ext cx="4903" cy="285"/>
              <a:chOff x="665" y="3552"/>
              <a:chExt cx="4903" cy="285"/>
            </a:xfrm>
          </p:grpSpPr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1117" y="3552"/>
                <a:ext cx="4451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5000"/>
                  </a:lnSpc>
                </a:pPr>
                <a:r>
                  <a:rPr lang="de-DE" b="1">
                    <a:solidFill>
                      <a:srgbClr val="333399"/>
                    </a:solidFill>
                    <a:latin typeface="Arial" charset="0"/>
                  </a:rPr>
                  <a:t>Manifestation</a:t>
                </a:r>
              </a:p>
            </p:txBody>
          </p:sp>
          <p:sp>
            <p:nvSpPr>
              <p:cNvPr id="14" name="AutoShape 17"/>
              <p:cNvSpPr>
                <a:spLocks noChangeArrowheads="1"/>
              </p:cNvSpPr>
              <p:nvPr/>
            </p:nvSpPr>
            <p:spPr bwMode="auto">
              <a:xfrm>
                <a:off x="665" y="362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</p:grp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1262" y="3497"/>
              <a:ext cx="46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de-DE" i="1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887413" y="3566071"/>
            <a:ext cx="80772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de-DE" i="1">
                <a:solidFill>
                  <a:srgbClr val="333399"/>
                </a:solidFill>
                <a:latin typeface="Arial" charset="0"/>
              </a:rPr>
              <a:t>„Die neue deutsche Übersetzung des ‘Herrn der Ringe’ von Wolfgang Krege gefällt mir gar nicht.“</a:t>
            </a:r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976313" y="4437608"/>
            <a:ext cx="8110537" cy="827088"/>
            <a:chOff x="809" y="3264"/>
            <a:chExt cx="5109" cy="521"/>
          </a:xfrm>
        </p:grpSpPr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809" y="3264"/>
              <a:ext cx="4903" cy="285"/>
              <a:chOff x="665" y="3552"/>
              <a:chExt cx="4903" cy="285"/>
            </a:xfrm>
          </p:grpSpPr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1117" y="3552"/>
                <a:ext cx="4451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5000"/>
                  </a:lnSpc>
                </a:pPr>
                <a:r>
                  <a:rPr lang="de-DE" b="1">
                    <a:solidFill>
                      <a:srgbClr val="333399"/>
                    </a:solidFill>
                    <a:latin typeface="Arial" charset="0"/>
                  </a:rPr>
                  <a:t>Expression</a:t>
                </a:r>
              </a:p>
            </p:txBody>
          </p:sp>
          <p:sp>
            <p:nvSpPr>
              <p:cNvPr id="20" name="AutoShape 17"/>
              <p:cNvSpPr>
                <a:spLocks noChangeArrowheads="1"/>
              </p:cNvSpPr>
              <p:nvPr/>
            </p:nvSpPr>
            <p:spPr bwMode="auto">
              <a:xfrm>
                <a:off x="665" y="362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</p:grp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1262" y="3497"/>
              <a:ext cx="46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de-DE" i="1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844550" y="5112296"/>
            <a:ext cx="80772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de-DE" i="1">
                <a:solidFill>
                  <a:srgbClr val="333399"/>
                </a:solidFill>
                <a:latin typeface="Arial" charset="0"/>
              </a:rPr>
              <a:t>„Ich bin ein großer  ‘Herr der Ringe’-Fan!“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973138" y="5579864"/>
            <a:ext cx="8110537" cy="828675"/>
            <a:chOff x="809" y="3264"/>
            <a:chExt cx="5109" cy="521"/>
          </a:xfrm>
        </p:grpSpPr>
        <p:grpSp>
          <p:nvGrpSpPr>
            <p:cNvPr id="23" name="Group 15"/>
            <p:cNvGrpSpPr>
              <a:grpSpLocks/>
            </p:cNvGrpSpPr>
            <p:nvPr/>
          </p:nvGrpSpPr>
          <p:grpSpPr bwMode="auto">
            <a:xfrm>
              <a:off x="809" y="3264"/>
              <a:ext cx="4903" cy="285"/>
              <a:chOff x="665" y="3552"/>
              <a:chExt cx="4903" cy="285"/>
            </a:xfrm>
          </p:grpSpPr>
          <p:sp>
            <p:nvSpPr>
              <p:cNvPr id="25" name="Rectangle 16"/>
              <p:cNvSpPr>
                <a:spLocks noChangeArrowheads="1"/>
              </p:cNvSpPr>
              <p:nvPr/>
            </p:nvSpPr>
            <p:spPr bwMode="auto">
              <a:xfrm>
                <a:off x="1117" y="3552"/>
                <a:ext cx="4451" cy="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5000"/>
                  </a:lnSpc>
                </a:pPr>
                <a:r>
                  <a:rPr lang="de-DE" b="1">
                    <a:solidFill>
                      <a:srgbClr val="333399"/>
                    </a:solidFill>
                    <a:latin typeface="Arial" charset="0"/>
                  </a:rPr>
                  <a:t>Werk</a:t>
                </a:r>
              </a:p>
            </p:txBody>
          </p:sp>
          <p:sp>
            <p:nvSpPr>
              <p:cNvPr id="26" name="AutoShape 17"/>
              <p:cNvSpPr>
                <a:spLocks noChangeArrowheads="1"/>
              </p:cNvSpPr>
              <p:nvPr/>
            </p:nvSpPr>
            <p:spPr bwMode="auto">
              <a:xfrm>
                <a:off x="665" y="362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3333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</p:grp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1262" y="3497"/>
              <a:ext cx="46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de-DE" i="1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228309" y="5593308"/>
            <a:ext cx="2736304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Häufig als WEMI bezeichnet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21" grpId="0"/>
      <p:bldP spid="2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827088" y="44450"/>
            <a:ext cx="7924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de-DE" altLang="de-DE" sz="3600" b="1">
                <a:solidFill>
                  <a:srgbClr val="333399"/>
                </a:solidFill>
                <a:latin typeface="Arial" charset="0"/>
              </a:rPr>
              <a:t>Entwicklung von RDA</a:t>
            </a:r>
            <a:endParaRPr lang="en-US" altLang="de-DE" sz="3600" b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84238" y="784225"/>
            <a:ext cx="7921625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spcAft>
                <a:spcPts val="1000"/>
              </a:spcAft>
              <a:buFontTx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2004: Beginn der Arbeit an „AACR3“ 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ursprünglich nur gedacht als neue AACR-Ausgabe,</a:t>
            </a: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seit 2005 unter dem Titel „RDA“ </a:t>
            </a:r>
          </a:p>
          <a:p>
            <a:pPr algn="l">
              <a:spcAft>
                <a:spcPts val="1000"/>
              </a:spcAft>
              <a:buFontTx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2007: Einführung einer komplett neuen Struktur 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basierend auf FRBR</a:t>
            </a:r>
            <a:br>
              <a:rPr lang="de-DE" altLang="de-DE" i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(zuvor stark an AACR2 orientiert)</a:t>
            </a:r>
          </a:p>
          <a:p>
            <a:pPr algn="l">
              <a:spcAft>
                <a:spcPts val="1000"/>
              </a:spcAft>
              <a:buFontTx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2010: erste Ausgabe von RDA 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seitdem Neuformulierung („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Rewording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“) für bessere</a:t>
            </a:r>
            <a:br>
              <a:rPr lang="de-DE" altLang="de-DE" i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Verständlichkeit sowie mehrere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inhaltliche Updates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 algn="l">
              <a:spcAft>
                <a:spcPts val="1000"/>
              </a:spcAft>
              <a:buFontTx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2013: erste Bibliotheken katalogisieren mit RDA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US-Nationalbibliotheken sowie einige weitere Bibliotheken (u.a. British Library, Cambridge University, University 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of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Chicago, North Carolina State University) 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172207" y="116632"/>
            <a:ext cx="27841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600"/>
              </a:spcAft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Fünf Ressourcen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3183996" y="620688"/>
            <a:ext cx="2684148" cy="3724758"/>
            <a:chOff x="3618132" y="885473"/>
            <a:chExt cx="2684148" cy="3724758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133" y="980728"/>
              <a:ext cx="2260147" cy="362950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3618132" y="885473"/>
              <a:ext cx="5040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spcAft>
                  <a:spcPts val="600"/>
                </a:spcAft>
                <a:defRPr/>
              </a:pPr>
              <a:r>
                <a:rPr lang="de-DE" altLang="de-DE" b="1" dirty="0" smtClean="0">
                  <a:solidFill>
                    <a:srgbClr val="333399"/>
                  </a:solidFill>
                  <a:latin typeface="Arial" charset="0"/>
                  <a:sym typeface="Wingdings"/>
                </a:rPr>
                <a:t></a:t>
              </a:r>
              <a:endParaRPr lang="de-DE" altLang="de-DE" b="1" dirty="0" smtClean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755576" y="159023"/>
            <a:ext cx="2258645" cy="3072511"/>
            <a:chOff x="755576" y="159023"/>
            <a:chExt cx="2258645" cy="3072511"/>
          </a:xfrm>
        </p:grpSpPr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260648"/>
              <a:ext cx="1826597" cy="297088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755576" y="159023"/>
              <a:ext cx="4320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spcAft>
                  <a:spcPts val="600"/>
                </a:spcAft>
                <a:defRPr/>
              </a:pPr>
              <a:r>
                <a:rPr lang="de-DE" altLang="de-DE" b="1" dirty="0" smtClean="0">
                  <a:solidFill>
                    <a:srgbClr val="333399"/>
                  </a:solidFill>
                  <a:latin typeface="Arial" charset="0"/>
                  <a:sym typeface="Wingdings"/>
                </a:rPr>
                <a:t></a:t>
              </a:r>
              <a:endParaRPr lang="de-DE" altLang="de-DE" b="1" dirty="0" smtClean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06289" y="3039343"/>
            <a:ext cx="2929270" cy="3329744"/>
            <a:chOff x="794321" y="3039343"/>
            <a:chExt cx="2929270" cy="3329744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3429000"/>
              <a:ext cx="2823999" cy="294008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794321" y="3039343"/>
              <a:ext cx="6480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spcAft>
                  <a:spcPts val="600"/>
                </a:spcAft>
                <a:defRPr/>
              </a:pPr>
              <a:r>
                <a:rPr lang="de-DE" altLang="de-DE" b="1" smtClean="0">
                  <a:solidFill>
                    <a:srgbClr val="333399"/>
                  </a:solidFill>
                  <a:latin typeface="Arial" charset="0"/>
                  <a:sym typeface="Wingdings"/>
                </a:rPr>
                <a:t></a:t>
              </a:r>
              <a:endParaRPr lang="de-DE" altLang="de-DE" b="1" dirty="0" smtClean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6112209" y="1186736"/>
            <a:ext cx="3060554" cy="5066763"/>
            <a:chOff x="6112209" y="1186736"/>
            <a:chExt cx="3060554" cy="5066763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6581464" y="1186736"/>
              <a:ext cx="2591299" cy="4074597"/>
              <a:chOff x="6581464" y="1589167"/>
              <a:chExt cx="2591299" cy="4074597"/>
            </a:xfrm>
          </p:grpSpPr>
          <p:pic>
            <p:nvPicPr>
              <p:cNvPr id="41" name="Grafik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1464" y="1979771"/>
                <a:ext cx="2352543" cy="3683993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42" name="Text Box 17"/>
              <p:cNvSpPr txBox="1">
                <a:spLocks noChangeArrowheads="1"/>
              </p:cNvSpPr>
              <p:nvPr/>
            </p:nvSpPr>
            <p:spPr bwMode="auto">
              <a:xfrm>
                <a:off x="8524691" y="1589167"/>
                <a:ext cx="648072" cy="907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2575" indent="-282575"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lgerian" pitchFamily="82" charset="0"/>
                  </a:defRPr>
                </a:lvl9pPr>
              </a:lstStyle>
              <a:p>
                <a:pPr marL="0" indent="0">
                  <a:spcAft>
                    <a:spcPts val="600"/>
                  </a:spcAft>
                  <a:defRPr/>
                </a:pPr>
                <a:r>
                  <a:rPr lang="de-DE" altLang="de-DE" b="1">
                    <a:solidFill>
                      <a:srgbClr val="333399"/>
                    </a:solidFill>
                    <a:latin typeface="Arial" charset="0"/>
                    <a:sym typeface="Wingdings"/>
                  </a:rPr>
                  <a:t></a:t>
                </a:r>
                <a:endParaRPr lang="de-DE" altLang="de-DE" b="1">
                  <a:solidFill>
                    <a:srgbClr val="333399"/>
                  </a:solidFill>
                  <a:latin typeface="Arial" charset="0"/>
                </a:endParaRPr>
              </a:p>
              <a:p>
                <a:pPr marL="0" indent="0">
                  <a:spcAft>
                    <a:spcPts val="600"/>
                  </a:spcAft>
                  <a:defRPr/>
                </a:pPr>
                <a:endParaRPr lang="de-DE" altLang="de-DE" b="1" dirty="0" smtClean="0">
                  <a:solidFill>
                    <a:srgbClr val="333399"/>
                  </a:solidFill>
                  <a:latin typeface="Arial" charset="0"/>
                </a:endParaRPr>
              </a:p>
            </p:txBody>
          </p:sp>
        </p:grpSp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897" y="2569506"/>
              <a:ext cx="2352543" cy="368399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6112209" y="2166119"/>
              <a:ext cx="6480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>
                <a:spcAft>
                  <a:spcPts val="600"/>
                </a:spcAft>
                <a:defRPr/>
              </a:pPr>
              <a:r>
                <a:rPr lang="de-DE" altLang="de-DE" b="1" dirty="0" smtClean="0">
                  <a:solidFill>
                    <a:srgbClr val="333399"/>
                  </a:solidFill>
                  <a:latin typeface="Arial" charset="0"/>
                  <a:sym typeface="Wingdings"/>
                </a:rPr>
                <a:t></a:t>
              </a:r>
              <a:endParaRPr lang="de-DE" altLang="de-DE" b="1" dirty="0" smtClean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3275856" y="4509120"/>
            <a:ext cx="2808312" cy="1569660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1 Werk</a:t>
            </a:r>
          </a:p>
          <a:p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3 Expressionen</a:t>
            </a:r>
          </a:p>
          <a:p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4 Manifestationen</a:t>
            </a:r>
          </a:p>
          <a:p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5 Exemplare</a:t>
            </a:r>
            <a:endParaRPr lang="de-DE" i="1">
              <a:solidFill>
                <a:srgbClr val="3333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ieren 67"/>
          <p:cNvGrpSpPr/>
          <p:nvPr/>
        </p:nvGrpSpPr>
        <p:grpSpPr>
          <a:xfrm>
            <a:off x="3542286" y="807095"/>
            <a:ext cx="2210905" cy="1080120"/>
            <a:chOff x="3542286" y="548680"/>
            <a:chExt cx="2210905" cy="1080120"/>
          </a:xfrm>
        </p:grpSpPr>
        <p:sp>
          <p:nvSpPr>
            <p:cNvPr id="69" name="Rechteck 68"/>
            <p:cNvSpPr/>
            <p:nvPr/>
          </p:nvSpPr>
          <p:spPr>
            <a:xfrm>
              <a:off x="3542286" y="548680"/>
              <a:ext cx="2210905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3653039" y="632083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„The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Murder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at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the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vicarage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“ von Agatha Christie</a:t>
              </a: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1168289" y="1883527"/>
            <a:ext cx="7052250" cy="1626609"/>
            <a:chOff x="1168289" y="1625112"/>
            <a:chExt cx="7052250" cy="1626609"/>
          </a:xfrm>
        </p:grpSpPr>
        <p:sp>
          <p:nvSpPr>
            <p:cNvPr id="72" name="Rechteck 71"/>
            <p:cNvSpPr/>
            <p:nvPr/>
          </p:nvSpPr>
          <p:spPr>
            <a:xfrm>
              <a:off x="1168289" y="2171601"/>
              <a:ext cx="2013957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1351050" y="2253625"/>
              <a:ext cx="1687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Englische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Originalfassung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(als Text)</a:t>
              </a:r>
            </a:p>
          </p:txBody>
        </p:sp>
        <p:sp>
          <p:nvSpPr>
            <p:cNvPr id="74" name="Rechteck 73"/>
            <p:cNvSpPr/>
            <p:nvPr/>
          </p:nvSpPr>
          <p:spPr>
            <a:xfrm>
              <a:off x="3688569" y="2171601"/>
              <a:ext cx="2013957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3848083" y="2240885"/>
              <a:ext cx="1687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Deutsche Übersetzung (als Text)</a:t>
              </a:r>
            </a:p>
          </p:txBody>
        </p:sp>
        <p:sp>
          <p:nvSpPr>
            <p:cNvPr id="76" name="Rechteck 75"/>
            <p:cNvSpPr/>
            <p:nvPr/>
          </p:nvSpPr>
          <p:spPr>
            <a:xfrm>
              <a:off x="6206582" y="2171601"/>
              <a:ext cx="2013957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6373845" y="2220362"/>
              <a:ext cx="1687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Deutsche Übersetzung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(vorgelesen)</a:t>
              </a:r>
            </a:p>
          </p:txBody>
        </p:sp>
        <p:cxnSp>
          <p:nvCxnSpPr>
            <p:cNvPr id="78" name="Gerade Verbindung mit Pfeil 77"/>
            <p:cNvCxnSpPr/>
            <p:nvPr/>
          </p:nvCxnSpPr>
          <p:spPr>
            <a:xfrm>
              <a:off x="4622368" y="1628800"/>
              <a:ext cx="0" cy="5400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79" name="Gerade Verbindung mit Pfeil 78"/>
            <p:cNvCxnSpPr>
              <a:endCxn id="72" idx="0"/>
            </p:cNvCxnSpPr>
            <p:nvPr/>
          </p:nvCxnSpPr>
          <p:spPr>
            <a:xfrm flipH="1">
              <a:off x="2175268" y="1625112"/>
              <a:ext cx="1820668" cy="546489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0" name="Gerade Verbindung mit Pfeil 79"/>
            <p:cNvCxnSpPr>
              <a:endCxn id="76" idx="0"/>
            </p:cNvCxnSpPr>
            <p:nvPr/>
          </p:nvCxnSpPr>
          <p:spPr>
            <a:xfrm>
              <a:off x="5364088" y="1628800"/>
              <a:ext cx="1849473" cy="542801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81" name="Gruppieren 80"/>
          <p:cNvGrpSpPr/>
          <p:nvPr/>
        </p:nvGrpSpPr>
        <p:grpSpPr>
          <a:xfrm>
            <a:off x="1043608" y="3512475"/>
            <a:ext cx="1656184" cy="2263172"/>
            <a:chOff x="1043608" y="3254060"/>
            <a:chExt cx="1656184" cy="2263172"/>
          </a:xfrm>
        </p:grpSpPr>
        <p:sp>
          <p:nvSpPr>
            <p:cNvPr id="82" name="Rechteck 81"/>
            <p:cNvSpPr/>
            <p:nvPr/>
          </p:nvSpPr>
          <p:spPr>
            <a:xfrm>
              <a:off x="1043608" y="3861047"/>
              <a:ext cx="1656184" cy="165618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1206996" y="4131077"/>
              <a:ext cx="13294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Harper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380 Seiten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ISBN 978-0-00-712085-7</a:t>
              </a:r>
            </a:p>
          </p:txBody>
        </p:sp>
        <p:cxnSp>
          <p:nvCxnSpPr>
            <p:cNvPr id="84" name="Gerade Verbindung mit Pfeil 83"/>
            <p:cNvCxnSpPr/>
            <p:nvPr/>
          </p:nvCxnSpPr>
          <p:spPr>
            <a:xfrm flipH="1">
              <a:off x="1871700" y="3254060"/>
              <a:ext cx="303568" cy="6300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85" name="Gruppieren 84"/>
          <p:cNvGrpSpPr/>
          <p:nvPr/>
        </p:nvGrpSpPr>
        <p:grpSpPr>
          <a:xfrm>
            <a:off x="7020271" y="3510136"/>
            <a:ext cx="1821802" cy="2265511"/>
            <a:chOff x="7020271" y="3251721"/>
            <a:chExt cx="1821802" cy="2265511"/>
          </a:xfrm>
        </p:grpSpPr>
        <p:sp>
          <p:nvSpPr>
            <p:cNvPr id="86" name="Rechteck 85"/>
            <p:cNvSpPr/>
            <p:nvPr/>
          </p:nvSpPr>
          <p:spPr>
            <a:xfrm>
              <a:off x="7092279" y="3861048"/>
              <a:ext cx="1656184" cy="1656184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7020271" y="4131077"/>
              <a:ext cx="18218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Der Hörverlag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 CD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ISBN 978-3-8445-1125-3</a:t>
              </a:r>
            </a:p>
          </p:txBody>
        </p:sp>
        <p:cxnSp>
          <p:nvCxnSpPr>
            <p:cNvPr id="88" name="Gerade Verbindung mit Pfeil 87"/>
            <p:cNvCxnSpPr>
              <a:endCxn id="86" idx="0"/>
            </p:cNvCxnSpPr>
            <p:nvPr/>
          </p:nvCxnSpPr>
          <p:spPr>
            <a:xfrm>
              <a:off x="7566966" y="3251721"/>
              <a:ext cx="353405" cy="609327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89" name="Gruppieren 88"/>
          <p:cNvGrpSpPr/>
          <p:nvPr/>
        </p:nvGrpSpPr>
        <p:grpSpPr>
          <a:xfrm>
            <a:off x="2966221" y="3510136"/>
            <a:ext cx="3859628" cy="2265511"/>
            <a:chOff x="2966221" y="3251721"/>
            <a:chExt cx="3859628" cy="2265511"/>
          </a:xfrm>
        </p:grpSpPr>
        <p:sp>
          <p:nvSpPr>
            <p:cNvPr id="90" name="Rechteck 89"/>
            <p:cNvSpPr/>
            <p:nvPr/>
          </p:nvSpPr>
          <p:spPr>
            <a:xfrm>
              <a:off x="3059831" y="3861047"/>
              <a:ext cx="1656184" cy="165618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2966221" y="3916213"/>
              <a:ext cx="182180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Fischer Taschenbuch Verlag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389 Seiten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ISBN 978-3-596-51111-2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Reihe: Fischer </a:t>
              </a:r>
              <a:r>
                <a:rPr kumimoji="0" lang="de-DE" sz="14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TaschenBibliothek</a:t>
              </a:r>
              <a:endParaRPr kumimoji="0" lang="de-DE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Rechteck 91"/>
            <p:cNvSpPr/>
            <p:nvPr/>
          </p:nvSpPr>
          <p:spPr>
            <a:xfrm>
              <a:off x="5076055" y="3861048"/>
              <a:ext cx="1656184" cy="1656184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5004047" y="4077072"/>
              <a:ext cx="18218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Fischer Taschenbuch Verlag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283 Seiten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ISBN 978-3-596-16540-7</a:t>
              </a:r>
            </a:p>
          </p:txBody>
        </p:sp>
        <p:cxnSp>
          <p:nvCxnSpPr>
            <p:cNvPr id="94" name="Gerade Verbindung mit Pfeil 93"/>
            <p:cNvCxnSpPr>
              <a:stCxn id="74" idx="2"/>
              <a:endCxn id="90" idx="0"/>
            </p:cNvCxnSpPr>
            <p:nvPr/>
          </p:nvCxnSpPr>
          <p:spPr>
            <a:xfrm flipH="1">
              <a:off x="3887923" y="3251721"/>
              <a:ext cx="807625" cy="60932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95" name="Gerade Verbindung mit Pfeil 94"/>
            <p:cNvCxnSpPr>
              <a:stCxn id="74" idx="2"/>
              <a:endCxn id="92" idx="0"/>
            </p:cNvCxnSpPr>
            <p:nvPr/>
          </p:nvCxnSpPr>
          <p:spPr>
            <a:xfrm>
              <a:off x="4695548" y="3251721"/>
              <a:ext cx="1208599" cy="609327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sp>
        <p:nvSpPr>
          <p:cNvPr id="96" name="Text Box 17"/>
          <p:cNvSpPr txBox="1">
            <a:spLocks noChangeArrowheads="1"/>
          </p:cNvSpPr>
          <p:nvPr/>
        </p:nvSpPr>
        <p:spPr bwMode="auto">
          <a:xfrm>
            <a:off x="2531843" y="735087"/>
            <a:ext cx="96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Werk</a:t>
            </a:r>
          </a:p>
        </p:txBody>
      </p:sp>
      <p:sp>
        <p:nvSpPr>
          <p:cNvPr id="97" name="Text Box 17"/>
          <p:cNvSpPr txBox="1">
            <a:spLocks noChangeArrowheads="1"/>
          </p:cNvSpPr>
          <p:nvPr/>
        </p:nvSpPr>
        <p:spPr bwMode="auto">
          <a:xfrm>
            <a:off x="6876256" y="1811508"/>
            <a:ext cx="2183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Expressionen</a:t>
            </a:r>
          </a:p>
        </p:txBody>
      </p:sp>
      <p:sp>
        <p:nvSpPr>
          <p:cNvPr id="98" name="Text Box 17"/>
          <p:cNvSpPr txBox="1">
            <a:spLocks noChangeArrowheads="1"/>
          </p:cNvSpPr>
          <p:nvPr/>
        </p:nvSpPr>
        <p:spPr bwMode="auto">
          <a:xfrm>
            <a:off x="702903" y="5847655"/>
            <a:ext cx="2644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Manifestationen</a:t>
            </a:r>
          </a:p>
        </p:txBody>
      </p:sp>
      <p:sp>
        <p:nvSpPr>
          <p:cNvPr id="99" name="Text Box 28"/>
          <p:cNvSpPr txBox="1">
            <a:spLocks noChangeArrowheads="1"/>
          </p:cNvSpPr>
          <p:nvPr/>
        </p:nvSpPr>
        <p:spPr bwMode="auto">
          <a:xfrm>
            <a:off x="684213" y="-36734"/>
            <a:ext cx="8675687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Entitäten der Gruppe 1 (FRBR)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00" name="Text Box 17"/>
          <p:cNvSpPr txBox="1">
            <a:spLocks noChangeArrowheads="1"/>
          </p:cNvSpPr>
          <p:nvPr/>
        </p:nvSpPr>
        <p:spPr bwMode="auto">
          <a:xfrm>
            <a:off x="5076056" y="6021288"/>
            <a:ext cx="4176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(darunter noch Exemplare)</a:t>
            </a:r>
          </a:p>
        </p:txBody>
      </p:sp>
    </p:spTree>
    <p:extLst>
      <p:ext uri="{BB962C8B-B14F-4D97-AF65-F5344CB8AC3E}">
        <p14:creationId xmlns:p14="http://schemas.microsoft.com/office/powerpoint/2010/main" val="372510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10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711200" y="44624"/>
            <a:ext cx="8351838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Neue Expression:</a:t>
            </a:r>
          </a:p>
          <a:p>
            <a:pPr marL="282575" indent="-282575" eaLnBrk="0" hangingPunct="0">
              <a:spcAft>
                <a:spcPts val="900"/>
              </a:spcAft>
              <a:buFontTx/>
              <a:buChar char="•"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Textänderung,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z.B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.: „2., neu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bearbeitete Auflage“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  <a:p>
            <a:pPr marL="282575" indent="-282575" eaLnBrk="0" hangingPunct="0">
              <a:spcAft>
                <a:spcPts val="900"/>
              </a:spcAft>
              <a:buFont typeface="Arial" charset="0"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Übersetzung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mehrere Übersetzungen in dieselbe Sprache sind unterschiedliche Expressionen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  <a:p>
            <a:pPr marL="282575" indent="-282575" eaLnBrk="0" hangingPunct="0">
              <a:spcAft>
                <a:spcPts val="900"/>
              </a:spcAft>
              <a:buFont typeface="Arial" charset="0"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Aufführung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(im weiteren Sinne)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i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z.B. Lesung eines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Textes, Aufführung 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eines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Musikwerks</a:t>
            </a:r>
          </a:p>
          <a:p>
            <a:pPr marL="282575" indent="-282575" eaLnBrk="0" hangingPunct="0">
              <a:spcAft>
                <a:spcPts val="900"/>
              </a:spcAft>
              <a:buFont typeface="Arial" charset="0"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Erweiterung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, z.B. durch Abbildungen 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11560" y="3742004"/>
            <a:ext cx="8351838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Aber: neue, verwandte Werke sind z.B.:</a:t>
            </a:r>
          </a:p>
          <a:p>
            <a:pPr marL="282575" indent="-282575" eaLnBrk="0" hangingPunct="0">
              <a:spcAft>
                <a:spcPts val="900"/>
              </a:spcAft>
              <a:buFontTx/>
              <a:buChar char="•"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Adaptionen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z.B. Verfilmung, Theaterstück, Hörspiel, Computerspiel…</a:t>
            </a:r>
          </a:p>
          <a:p>
            <a:pPr marL="282575" indent="-282575" eaLnBrk="0" hangingPunct="0">
              <a:spcAft>
                <a:spcPts val="900"/>
              </a:spcAft>
              <a:buFontTx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Parodien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034926" y="5631333"/>
            <a:ext cx="7929562" cy="461963"/>
            <a:chOff x="665" y="3552"/>
            <a:chExt cx="4995" cy="291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1117" y="3552"/>
              <a:ext cx="4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in manchen Fällen ist die Abgrenzung schwierig</a:t>
              </a:r>
              <a:endParaRPr 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665" y="362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843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3" y="116635"/>
            <a:ext cx="3278706" cy="3291009"/>
          </a:xfrm>
          <a:prstGeom prst="rect">
            <a:avLst/>
          </a:prstGeom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283968" y="119293"/>
            <a:ext cx="4608512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Verfilmung von 2004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mit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Geral-dine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 McEwan: keine Expression, sondern neues Werk!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1168289" y="3573016"/>
            <a:ext cx="7891633" cy="2775049"/>
            <a:chOff x="1168289" y="3573016"/>
            <a:chExt cx="7891633" cy="2775049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3542286" y="3645024"/>
              <a:ext cx="2210905" cy="1080120"/>
              <a:chOff x="3542286" y="548680"/>
              <a:chExt cx="2210905" cy="1080120"/>
            </a:xfrm>
          </p:grpSpPr>
          <p:sp>
            <p:nvSpPr>
              <p:cNvPr id="32" name="Rechteck 31"/>
              <p:cNvSpPr/>
              <p:nvPr/>
            </p:nvSpPr>
            <p:spPr>
              <a:xfrm>
                <a:off x="3542286" y="548680"/>
                <a:ext cx="2210905" cy="108012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3653039" y="632083"/>
                <a:ext cx="20162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„The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Murder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at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the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vicarage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“ von Agatha Christie</a:t>
                </a:r>
              </a:p>
            </p:txBody>
          </p:sp>
        </p:grpSp>
        <p:grpSp>
          <p:nvGrpSpPr>
            <p:cNvPr id="20" name="Gruppieren 19"/>
            <p:cNvGrpSpPr/>
            <p:nvPr/>
          </p:nvGrpSpPr>
          <p:grpSpPr>
            <a:xfrm>
              <a:off x="1168289" y="4721456"/>
              <a:ext cx="7052250" cy="1626609"/>
              <a:chOff x="1168289" y="1625112"/>
              <a:chExt cx="7052250" cy="1626609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1168289" y="2171601"/>
                <a:ext cx="2013957" cy="108012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1351050" y="2253625"/>
                <a:ext cx="16871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Englische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Originalfassung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(als Text)</a:t>
                </a: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3688569" y="2171601"/>
                <a:ext cx="2013957" cy="108012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3848083" y="2240885"/>
                <a:ext cx="16871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Deutsche Übersetzung (als Text)</a:t>
                </a: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6206582" y="2171601"/>
                <a:ext cx="2013957" cy="108012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6373845" y="2220362"/>
                <a:ext cx="16871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Deutsche Übersetzung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(vorgelesen)</a:t>
                </a:r>
              </a:p>
            </p:txBody>
          </p:sp>
          <p:cxnSp>
            <p:nvCxnSpPr>
              <p:cNvPr id="29" name="Gerade Verbindung mit Pfeil 28"/>
              <p:cNvCxnSpPr/>
              <p:nvPr/>
            </p:nvCxnSpPr>
            <p:spPr>
              <a:xfrm>
                <a:off x="4622368" y="1628800"/>
                <a:ext cx="0" cy="5400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0" name="Gerade Verbindung mit Pfeil 29"/>
              <p:cNvCxnSpPr>
                <a:endCxn id="23" idx="0"/>
              </p:cNvCxnSpPr>
              <p:nvPr/>
            </p:nvCxnSpPr>
            <p:spPr>
              <a:xfrm flipH="1">
                <a:off x="2175268" y="1625112"/>
                <a:ext cx="1820668" cy="546489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1" name="Gerade Verbindung mit Pfeil 30"/>
              <p:cNvCxnSpPr>
                <a:endCxn id="27" idx="0"/>
              </p:cNvCxnSpPr>
              <p:nvPr/>
            </p:nvCxnSpPr>
            <p:spPr>
              <a:xfrm>
                <a:off x="5364088" y="1628800"/>
                <a:ext cx="1849473" cy="542801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2267744" y="3573016"/>
              <a:ext cx="1224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de-DE" altLang="de-DE" b="1" dirty="0" smtClean="0">
                  <a:solidFill>
                    <a:srgbClr val="333399"/>
                  </a:solidFill>
                  <a:latin typeface="Arial" charset="0"/>
                </a:rPr>
                <a:t>Werk 1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6876256" y="4649437"/>
              <a:ext cx="2183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de-DE" altLang="de-DE" b="1" dirty="0" smtClean="0">
                  <a:solidFill>
                    <a:srgbClr val="333399"/>
                  </a:solidFill>
                  <a:latin typeface="Arial" charset="0"/>
                </a:rPr>
                <a:t>Expressionen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647739" y="2168860"/>
            <a:ext cx="1889820" cy="1476164"/>
            <a:chOff x="4647739" y="2168860"/>
            <a:chExt cx="1889820" cy="1476164"/>
          </a:xfrm>
        </p:grpSpPr>
        <p:cxnSp>
          <p:nvCxnSpPr>
            <p:cNvPr id="35" name="Gerade Verbindung mit Pfeil 34"/>
            <p:cNvCxnSpPr>
              <a:stCxn id="32" idx="0"/>
              <a:endCxn id="40" idx="1"/>
            </p:cNvCxnSpPr>
            <p:nvPr/>
          </p:nvCxnSpPr>
          <p:spPr>
            <a:xfrm flipV="1">
              <a:off x="4647739" y="2168860"/>
              <a:ext cx="1889820" cy="1476164"/>
            </a:xfrm>
            <a:prstGeom prst="straightConnector1">
              <a:avLst/>
            </a:prstGeom>
            <a:noFill/>
            <a:ln w="38100" cap="flat" cmpd="sng" algn="ctr">
              <a:solidFill>
                <a:srgbClr val="339933"/>
              </a:solidFill>
              <a:prstDash val="solid"/>
              <a:tailEnd type="arrow"/>
            </a:ln>
            <a:effectLst/>
          </p:spPr>
        </p:cxnSp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4735471" y="2722276"/>
              <a:ext cx="1599583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39933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800" b="1" dirty="0" smtClean="0">
                  <a:solidFill>
                    <a:srgbClr val="339933"/>
                  </a:solidFill>
                  <a:latin typeface="Arial" charset="0"/>
                </a:rPr>
                <a:t>hat Adaption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5288140" y="1628800"/>
            <a:ext cx="3460324" cy="1080120"/>
            <a:chOff x="5288140" y="1628800"/>
            <a:chExt cx="3460324" cy="1080120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6537559" y="1628800"/>
              <a:ext cx="2210905" cy="1080120"/>
              <a:chOff x="3542286" y="548680"/>
              <a:chExt cx="2210905" cy="1080120"/>
            </a:xfrm>
          </p:grpSpPr>
          <p:sp>
            <p:nvSpPr>
              <p:cNvPr id="40" name="Rechteck 39"/>
              <p:cNvSpPr/>
              <p:nvPr/>
            </p:nvSpPr>
            <p:spPr>
              <a:xfrm>
                <a:off x="3542286" y="548680"/>
                <a:ext cx="2210905" cy="108012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3653039" y="632083"/>
                <a:ext cx="20162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Film „The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Murder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at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the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vicarage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“ von 2004</a:t>
                </a:r>
              </a:p>
            </p:txBody>
          </p:sp>
        </p:grp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5288140" y="1637091"/>
              <a:ext cx="1224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de-DE" altLang="de-DE" b="1" dirty="0" smtClean="0">
                  <a:solidFill>
                    <a:srgbClr val="333399"/>
                  </a:solidFill>
                  <a:latin typeface="Arial" charset="0"/>
                </a:rPr>
                <a:t>Werk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9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54972"/>
            <a:ext cx="8280400" cy="48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Neue Manifestation:</a:t>
            </a:r>
          </a:p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Änderungen im Produktionsprozess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z.B. andere Größe, anderes Layout, andere Schrift, elektronisch statt auf Papier, in anderem Verlag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Unterschiedliche Angaben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z.B.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andere Ausgabebezeichnung; einmal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in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Schriften-reihe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erschienen, einmal nicht (ansonsten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identisch)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 marL="285750" indent="-285750">
              <a:spcAft>
                <a:spcPts val="0"/>
              </a:spcAft>
              <a:buFontTx/>
              <a:buChar char="•"/>
              <a:tabLst>
                <a:tab pos="1787525" algn="l"/>
                <a:tab pos="3594100" algn="l"/>
              </a:tabLst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Nicht als eigene Manifestationen gelten:</a:t>
            </a:r>
          </a:p>
          <a:p>
            <a:pPr marL="800100" lvl="1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mehrere Drucke mit unterschiedlichem Herstellungs-jahr (ansonsten identisch)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100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unterschiedliche Einbandarten bei identischem Buchblock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250950" y="4869163"/>
            <a:ext cx="7929562" cy="461963"/>
            <a:chOff x="665" y="3552"/>
            <a:chExt cx="4995" cy="291"/>
          </a:xfrm>
        </p:grpSpPr>
        <p:sp>
          <p:nvSpPr>
            <p:cNvPr id="4" name="Rectangle 18"/>
            <p:cNvSpPr>
              <a:spLocks noChangeArrowheads="1"/>
            </p:cNvSpPr>
            <p:nvPr/>
          </p:nvSpPr>
          <p:spPr bwMode="auto">
            <a:xfrm>
              <a:off x="1117" y="3552"/>
              <a:ext cx="4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es wird jeweils nur ein 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Datensatz angelegt</a:t>
              </a:r>
              <a:endParaRPr 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5" name="AutoShape 19"/>
            <p:cNvSpPr>
              <a:spLocks noChangeArrowheads="1"/>
            </p:cNvSpPr>
            <p:nvPr/>
          </p:nvSpPr>
          <p:spPr bwMode="auto">
            <a:xfrm>
              <a:off x="665" y="362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3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84213" y="44450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Warum überhaupt FRBR?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771525"/>
            <a:ext cx="8280400" cy="441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Zusammenführen unter „Werk“-Konzept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entspricht Nutzer-Denken, erhöht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Übersichtlichkeit (insbesondere bei Werken mit großen FRBR-Bäumen)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Ziel: </a:t>
            </a:r>
            <a:r>
              <a:rPr lang="de-DE" altLang="de-DE" b="1" dirty="0" err="1" smtClean="0">
                <a:solidFill>
                  <a:srgbClr val="333399"/>
                </a:solidFill>
                <a:latin typeface="Arial" charset="0"/>
              </a:rPr>
              <a:t>Browsing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 im bibliografischen Universum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nicht nur innerhalb der Werk-Bäume, sondern auch darüber hinaus kann navigiert werden (z.B. zu 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ver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-wandten Werken oder Sekundärliteratur zu einem Werk)</a:t>
            </a:r>
          </a:p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Rationalisierungseffekte denkbar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manches muss nur auf Werk-Ebene erfasst werden, z.B. Beziehung zum geistigen Schöpfer, Sacherschließung (derzeit noch nicht realisiert)</a:t>
            </a:r>
          </a:p>
        </p:txBody>
      </p:sp>
    </p:spTree>
    <p:extLst>
      <p:ext uri="{BB962C8B-B14F-4D97-AF65-F5344CB8AC3E}">
        <p14:creationId xmlns:p14="http://schemas.microsoft.com/office/powerpoint/2010/main" val="41755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4815004" y="476672"/>
            <a:ext cx="2210905" cy="1080120"/>
            <a:chOff x="3542286" y="548680"/>
            <a:chExt cx="2210905" cy="1080120"/>
          </a:xfrm>
        </p:grpSpPr>
        <p:sp>
          <p:nvSpPr>
            <p:cNvPr id="3" name="Rechteck 2"/>
            <p:cNvSpPr/>
            <p:nvPr/>
          </p:nvSpPr>
          <p:spPr>
            <a:xfrm>
              <a:off x="3542286" y="548680"/>
              <a:ext cx="2210905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3653039" y="632083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„The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murder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at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the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vicarage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“ von Agatha Christie</a:t>
              </a:r>
            </a:p>
          </p:txBody>
        </p:sp>
      </p:grpSp>
      <p:sp>
        <p:nvSpPr>
          <p:cNvPr id="5" name="Rechteck 4"/>
          <p:cNvSpPr/>
          <p:nvPr/>
        </p:nvSpPr>
        <p:spPr>
          <a:xfrm>
            <a:off x="4961287" y="2099593"/>
            <a:ext cx="2013957" cy="108012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120801" y="2168877"/>
            <a:ext cx="1687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Calibri"/>
              </a:rPr>
              <a:t>Deutsche Übersetzung (als Text)</a:t>
            </a:r>
            <a:endParaRPr lang="de-DE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895086" y="1556792"/>
            <a:ext cx="0" cy="54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" name="Rechteck 7"/>
          <p:cNvSpPr/>
          <p:nvPr/>
        </p:nvSpPr>
        <p:spPr>
          <a:xfrm>
            <a:off x="5216603" y="3742545"/>
            <a:ext cx="1656184" cy="165618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22993" y="3797711"/>
            <a:ext cx="18218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Fischer Taschenbuch Verlag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389 Seiten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ISBN 978-3-596-51111-2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Reihe: Fischer </a:t>
            </a:r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TaschenBibliothek</a:t>
            </a:r>
            <a:endParaRPr lang="de-DE" sz="1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164288" y="692696"/>
            <a:ext cx="96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Werk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092280" y="2399709"/>
            <a:ext cx="2183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Expression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6948264" y="4246602"/>
            <a:ext cx="22045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Manifestation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388521"/>
            <a:ext cx="2286000" cy="3714750"/>
          </a:xfrm>
          <a:prstGeom prst="rect">
            <a:avLst/>
          </a:prstGeom>
          <a:ln w="6350">
            <a:solidFill>
              <a:sysClr val="windowText" lastClr="000000"/>
            </a:solidFill>
          </a:ln>
        </p:spPr>
      </p:pic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738840" y="4293096"/>
            <a:ext cx="44092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Bei der Beschreibung der Ressource werden Merkmale aller drei Ebenen erfasst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5945529" y="3177032"/>
            <a:ext cx="0" cy="54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158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39552" y="116632"/>
            <a:ext cx="4032448" cy="6336704"/>
          </a:xfrm>
          <a:prstGeom prst="rect">
            <a:avLst/>
          </a:prstGeom>
          <a:noFill/>
          <a:ln w="635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83568" y="286599"/>
            <a:ext cx="7954143" cy="936104"/>
            <a:chOff x="1115616" y="286599"/>
            <a:chExt cx="7954143" cy="936104"/>
          </a:xfrm>
        </p:grpSpPr>
        <p:sp>
          <p:nvSpPr>
            <p:cNvPr id="4" name="Rechteck 3"/>
            <p:cNvSpPr/>
            <p:nvPr/>
          </p:nvSpPr>
          <p:spPr>
            <a:xfrm>
              <a:off x="1115616" y="286599"/>
              <a:ext cx="3744416" cy="936104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259632" y="371381"/>
              <a:ext cx="33843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Bevorzugter Titel des Werks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The </a:t>
              </a:r>
              <a:r>
                <a:rPr kumimoji="0" lang="de-D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murder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at </a:t>
              </a:r>
              <a:r>
                <a:rPr kumimoji="0" lang="de-D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the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de-D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vicarage</a:t>
              </a:r>
              <a:endPara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5189075" y="303039"/>
              <a:ext cx="38806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Merkmale des Werks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683568" y="1394500"/>
            <a:ext cx="8460432" cy="1512168"/>
            <a:chOff x="1115616" y="1394500"/>
            <a:chExt cx="8460432" cy="1512168"/>
          </a:xfrm>
        </p:grpSpPr>
        <p:sp>
          <p:nvSpPr>
            <p:cNvPr id="8" name="Rechteck 7"/>
            <p:cNvSpPr/>
            <p:nvPr/>
          </p:nvSpPr>
          <p:spPr>
            <a:xfrm>
              <a:off x="1115616" y="1394500"/>
              <a:ext cx="3744416" cy="1512168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5196824" y="1412776"/>
              <a:ext cx="43792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</a:rPr>
                <a:t>Merkmale der Expression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259632" y="1468249"/>
              <a:ext cx="3384376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Sprache der Expression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Deutsch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Inhaltstyp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Text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83568" y="2996952"/>
            <a:ext cx="8460432" cy="3600400"/>
            <a:chOff x="1115616" y="2996952"/>
            <a:chExt cx="8460432" cy="3600400"/>
          </a:xfrm>
        </p:grpSpPr>
        <p:sp>
          <p:nvSpPr>
            <p:cNvPr id="12" name="Rechteck 11"/>
            <p:cNvSpPr/>
            <p:nvPr/>
          </p:nvSpPr>
          <p:spPr>
            <a:xfrm>
              <a:off x="1115616" y="3070716"/>
              <a:ext cx="3744416" cy="324036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251882" y="3119477"/>
              <a:ext cx="360815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Haupttitel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Mord im Pfarrhaus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Verlagsname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Fischer Taschenbuch Verlag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Umfang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389 Seiten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Identifikator</a:t>
              </a: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der Manifestation</a:t>
              </a: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ISBN 978-3-596-51111-2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(…)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5220072" y="2996952"/>
              <a:ext cx="43559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</a:rPr>
                <a:t>Merkmale der Manifestation</a:t>
              </a:r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5035044" y="3861048"/>
            <a:ext cx="3857436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b="1" dirty="0" smtClean="0">
                <a:solidFill>
                  <a:srgbClr val="7030A0"/>
                </a:solidFill>
                <a:latin typeface="Arial" charset="0"/>
              </a:rPr>
              <a:t>„Zusammengesetzte Beschreibung“: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Merkmale von Werk, Ex-pression und Manifestation kommen zusammen in denselben Datensatz</a:t>
            </a:r>
          </a:p>
        </p:txBody>
      </p:sp>
    </p:spTree>
    <p:extLst>
      <p:ext uri="{BB962C8B-B14F-4D97-AF65-F5344CB8AC3E}">
        <p14:creationId xmlns:p14="http://schemas.microsoft.com/office/powerpoint/2010/main" val="13413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827584" y="1484784"/>
            <a:ext cx="7772400" cy="28007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2200" u="sng" dirty="0" smtClean="0">
                <a:latin typeface="Verdana" pitchFamily="34" charset="0"/>
              </a:rPr>
              <a:t>Christie, Agatha</a:t>
            </a:r>
            <a:r>
              <a:rPr lang="de-DE" altLang="de-DE" sz="2200" dirty="0" smtClean="0">
                <a:latin typeface="Verdana" pitchFamily="34" charset="0"/>
              </a:rPr>
              <a:t>:</a:t>
            </a:r>
            <a:r>
              <a:rPr lang="de-DE" altLang="de-DE" sz="2200" u="sng" dirty="0">
                <a:latin typeface="Verdana" pitchFamily="34" charset="0"/>
              </a:rPr>
              <a:t/>
            </a:r>
            <a:br>
              <a:rPr lang="de-DE" altLang="de-DE" sz="2200" u="sng" dirty="0">
                <a:latin typeface="Verdana" pitchFamily="34" charset="0"/>
              </a:rPr>
            </a:br>
            <a:r>
              <a:rPr lang="de-DE" altLang="de-DE" sz="2200" dirty="0" smtClean="0">
                <a:solidFill>
                  <a:srgbClr val="262699"/>
                </a:solidFill>
                <a:latin typeface="Verdana" pitchFamily="34" charset="0"/>
              </a:rPr>
              <a:t>Mord im Pfarrhaus </a:t>
            </a:r>
            <a:r>
              <a:rPr lang="de-DE" altLang="de-DE" sz="2200" dirty="0">
                <a:solidFill>
                  <a:srgbClr val="262699"/>
                </a:solidFill>
                <a:latin typeface="Verdana" pitchFamily="34" charset="0"/>
              </a:rPr>
              <a:t>: </a:t>
            </a:r>
            <a:r>
              <a:rPr lang="de-DE" altLang="de-DE" sz="2200" dirty="0" smtClean="0">
                <a:solidFill>
                  <a:srgbClr val="262699"/>
                </a:solidFill>
                <a:latin typeface="Verdana" pitchFamily="34" charset="0"/>
              </a:rPr>
              <a:t>Roman </a:t>
            </a:r>
            <a:r>
              <a:rPr lang="de-DE" altLang="de-DE" sz="2200" dirty="0">
                <a:solidFill>
                  <a:srgbClr val="262699"/>
                </a:solidFill>
                <a:latin typeface="Verdana" pitchFamily="34" charset="0"/>
              </a:rPr>
              <a:t>/ </a:t>
            </a:r>
            <a:r>
              <a:rPr lang="de-DE" altLang="de-DE" sz="2200" dirty="0" smtClean="0">
                <a:solidFill>
                  <a:srgbClr val="262699"/>
                </a:solidFill>
                <a:latin typeface="Verdana" pitchFamily="34" charset="0"/>
              </a:rPr>
              <a:t>Agatha Christie. Aus dem Engl. von Irmela Brender. – 3. Aufl. – Frankfurt am Main </a:t>
            </a:r>
            <a:r>
              <a:rPr lang="de-DE" altLang="de-DE" sz="2200" dirty="0">
                <a:solidFill>
                  <a:srgbClr val="262699"/>
                </a:solidFill>
                <a:latin typeface="Verdana" pitchFamily="34" charset="0"/>
              </a:rPr>
              <a:t>: </a:t>
            </a:r>
            <a:r>
              <a:rPr lang="de-DE" altLang="de-DE" sz="2200" dirty="0" smtClean="0">
                <a:solidFill>
                  <a:srgbClr val="262699"/>
                </a:solidFill>
                <a:latin typeface="Verdana" pitchFamily="34" charset="0"/>
              </a:rPr>
              <a:t>Fischer, 2012. </a:t>
            </a:r>
            <a:r>
              <a:rPr lang="de-DE" altLang="de-DE" sz="2200" dirty="0">
                <a:solidFill>
                  <a:srgbClr val="262699"/>
                </a:solidFill>
                <a:latin typeface="Verdana" pitchFamily="34" charset="0"/>
              </a:rPr>
              <a:t>– </a:t>
            </a:r>
            <a:r>
              <a:rPr lang="de-DE" altLang="de-DE" sz="2200" dirty="0" smtClean="0">
                <a:solidFill>
                  <a:srgbClr val="262699"/>
                </a:solidFill>
                <a:latin typeface="Verdana" pitchFamily="34" charset="0"/>
              </a:rPr>
              <a:t>389 </a:t>
            </a:r>
            <a:r>
              <a:rPr lang="de-DE" altLang="de-DE" sz="2200" dirty="0">
                <a:solidFill>
                  <a:srgbClr val="262699"/>
                </a:solidFill>
                <a:latin typeface="Verdana" pitchFamily="34" charset="0"/>
              </a:rPr>
              <a:t>S</a:t>
            </a:r>
            <a:r>
              <a:rPr lang="de-DE" altLang="de-DE" sz="2200" dirty="0" smtClean="0">
                <a:solidFill>
                  <a:srgbClr val="262699"/>
                </a:solidFill>
                <a:latin typeface="Verdana" pitchFamily="34" charset="0"/>
              </a:rPr>
              <a:t>. – (Fischer Taschen-Bibliothek)</a:t>
            </a:r>
          </a:p>
          <a:p>
            <a:r>
              <a:rPr lang="de-DE" altLang="de-DE" sz="2200" dirty="0" smtClean="0">
                <a:latin typeface="Verdana" pitchFamily="34" charset="0"/>
              </a:rPr>
              <a:t>Einheitssacht.: </a:t>
            </a:r>
            <a:r>
              <a:rPr lang="de-DE" altLang="de-DE" sz="2200" dirty="0" smtClean="0">
                <a:solidFill>
                  <a:srgbClr val="C00000"/>
                </a:solidFill>
                <a:latin typeface="Verdana" pitchFamily="34" charset="0"/>
              </a:rPr>
              <a:t>The </a:t>
            </a:r>
            <a:r>
              <a:rPr lang="de-DE" altLang="de-DE" sz="2200" dirty="0" err="1" smtClean="0">
                <a:solidFill>
                  <a:srgbClr val="C00000"/>
                </a:solidFill>
                <a:latin typeface="Verdana" pitchFamily="34" charset="0"/>
              </a:rPr>
              <a:t>murder</a:t>
            </a:r>
            <a:r>
              <a:rPr lang="de-DE" altLang="de-DE" sz="2200" dirty="0" smtClean="0">
                <a:solidFill>
                  <a:srgbClr val="C00000"/>
                </a:solidFill>
                <a:latin typeface="Verdana" pitchFamily="34" charset="0"/>
              </a:rPr>
              <a:t> at </a:t>
            </a:r>
            <a:r>
              <a:rPr lang="de-DE" altLang="de-DE" sz="2200" dirty="0" err="1" smtClean="0">
                <a:solidFill>
                  <a:srgbClr val="C00000"/>
                </a:solidFill>
                <a:latin typeface="Verdana" pitchFamily="34" charset="0"/>
              </a:rPr>
              <a:t>the</a:t>
            </a:r>
            <a:r>
              <a:rPr lang="de-DE" altLang="de-DE" sz="2200" dirty="0" smtClean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de-DE" altLang="de-DE" sz="2200" dirty="0" err="1" smtClean="0">
                <a:solidFill>
                  <a:srgbClr val="C00000"/>
                </a:solidFill>
                <a:latin typeface="Verdana" pitchFamily="34" charset="0"/>
              </a:rPr>
              <a:t>vicarage</a:t>
            </a:r>
            <a:r>
              <a:rPr lang="de-DE" altLang="de-DE" sz="2200" dirty="0" smtClean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de-DE" altLang="de-DE" sz="2200" dirty="0" smtClean="0">
                <a:solidFill>
                  <a:srgbClr val="339933"/>
                </a:solidFill>
                <a:latin typeface="Verdana" pitchFamily="34" charset="0"/>
              </a:rPr>
              <a:t>&lt;dt.&gt;</a:t>
            </a:r>
            <a:endParaRPr lang="de-DE" altLang="de-DE" sz="2200" dirty="0">
              <a:solidFill>
                <a:srgbClr val="339933"/>
              </a:solidFill>
              <a:latin typeface="Verdana" pitchFamily="34" charset="0"/>
            </a:endParaRPr>
          </a:p>
          <a:p>
            <a:pPr>
              <a:spcAft>
                <a:spcPts val="588"/>
              </a:spcAft>
            </a:pPr>
            <a:r>
              <a:rPr lang="de-DE" altLang="de-DE" sz="2200" dirty="0">
                <a:solidFill>
                  <a:srgbClr val="262699"/>
                </a:solidFill>
                <a:latin typeface="Verdana" pitchFamily="34" charset="0"/>
              </a:rPr>
              <a:t>ISBN </a:t>
            </a:r>
            <a:r>
              <a:rPr lang="de-DE" sz="2200" dirty="0" smtClean="0">
                <a:solidFill>
                  <a:srgbClr val="262699"/>
                </a:solidFill>
                <a:latin typeface="Verdana" pitchFamily="34" charset="0"/>
              </a:rPr>
              <a:t>978-3-596-51111-2</a:t>
            </a:r>
            <a:r>
              <a:rPr lang="de-DE" sz="2200" dirty="0" smtClean="0">
                <a:latin typeface="Verdana" pitchFamily="34" charset="0"/>
              </a:rPr>
              <a:t/>
            </a:r>
            <a:br>
              <a:rPr lang="de-DE" sz="2200" dirty="0" smtClean="0">
                <a:latin typeface="Verdana" pitchFamily="34" charset="0"/>
              </a:rPr>
            </a:br>
            <a:r>
              <a:rPr lang="de-DE" sz="2200" dirty="0" smtClean="0">
                <a:latin typeface="Verdana" pitchFamily="34" charset="0"/>
              </a:rPr>
              <a:t>NE: Brender, Irmela [Übers.] </a:t>
            </a:r>
            <a:endParaRPr lang="de-DE" altLang="de-DE" sz="2200" dirty="0">
              <a:latin typeface="Verdana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11560" y="44624"/>
            <a:ext cx="828092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Dies ist nichts Neues!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eaLnBrk="0" hangingPunct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Auch in RAK-Aufnahmen waren die drei Ebenen in der Titelaufnahme gemischt</a:t>
            </a:r>
            <a:endParaRPr 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827584" y="4653136"/>
            <a:ext cx="3960440" cy="480131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de-DE" i="1" dirty="0" smtClean="0">
                <a:solidFill>
                  <a:srgbClr val="333399"/>
                </a:solidFill>
                <a:latin typeface="Arial" pitchFamily="34" charset="0"/>
              </a:rPr>
              <a:t>Merkmale der Manifestation</a:t>
            </a:r>
            <a:endParaRPr lang="de-DE" i="1" dirty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27584" y="5724699"/>
            <a:ext cx="3960440" cy="480131"/>
          </a:xfrm>
          <a:prstGeom prst="rect">
            <a:avLst/>
          </a:prstGeom>
          <a:solidFill>
            <a:schemeClr val="bg1"/>
          </a:solidFill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de-DE" i="1" dirty="0" smtClean="0">
                <a:solidFill>
                  <a:srgbClr val="CC0000"/>
                </a:solidFill>
                <a:latin typeface="Arial" charset="0"/>
              </a:rPr>
              <a:t>Merkmale des Werks</a:t>
            </a:r>
            <a:endParaRPr lang="de-DE" b="1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27584" y="5192886"/>
            <a:ext cx="3960440" cy="480131"/>
          </a:xfrm>
          <a:prstGeom prst="rect">
            <a:avLst/>
          </a:prstGeom>
          <a:solidFill>
            <a:schemeClr val="bg1"/>
          </a:solidFill>
          <a:ln w="31750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de-DE" i="1" dirty="0" smtClean="0">
                <a:solidFill>
                  <a:srgbClr val="669900"/>
                </a:solidFill>
                <a:latin typeface="Arial" charset="0"/>
              </a:rPr>
              <a:t>Merkmale der Expression</a:t>
            </a:r>
            <a:endParaRPr lang="de-DE" b="1" i="1" dirty="0">
              <a:solidFill>
                <a:srgbClr val="6699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763944" y="1068235"/>
            <a:ext cx="828000" cy="1494019"/>
            <a:chOff x="763944" y="1068235"/>
            <a:chExt cx="828000" cy="1494019"/>
          </a:xfrm>
        </p:grpSpPr>
        <p:cxnSp>
          <p:nvCxnSpPr>
            <p:cNvPr id="5" name="Gerade Verbindung mit Pfeil 4"/>
            <p:cNvCxnSpPr/>
            <p:nvPr/>
          </p:nvCxnSpPr>
          <p:spPr>
            <a:xfrm>
              <a:off x="771693" y="1068235"/>
              <a:ext cx="0" cy="1494019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6" name="Gerade Verbindung mit Pfeil 5"/>
            <p:cNvCxnSpPr/>
            <p:nvPr/>
          </p:nvCxnSpPr>
          <p:spPr>
            <a:xfrm>
              <a:off x="763944" y="2557155"/>
              <a:ext cx="8280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7" name="Gruppieren 6"/>
          <p:cNvGrpSpPr/>
          <p:nvPr/>
        </p:nvGrpSpPr>
        <p:grpSpPr>
          <a:xfrm>
            <a:off x="251520" y="87015"/>
            <a:ext cx="8101408" cy="965721"/>
            <a:chOff x="251520" y="87015"/>
            <a:chExt cx="8101408" cy="965721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51520" y="116632"/>
              <a:ext cx="3744416" cy="936104"/>
              <a:chOff x="1115616" y="286599"/>
              <a:chExt cx="3744416" cy="936104"/>
            </a:xfrm>
          </p:grpSpPr>
          <p:sp>
            <p:nvSpPr>
              <p:cNvPr id="10" name="Rechteck 9"/>
              <p:cNvSpPr/>
              <p:nvPr/>
            </p:nvSpPr>
            <p:spPr>
              <a:xfrm>
                <a:off x="1115616" y="286599"/>
                <a:ext cx="3744416" cy="936104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1259632" y="371381"/>
                <a:ext cx="33843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Bevorzugter Titel des Werks</a:t>
                </a: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The </a:t>
                </a:r>
                <a:r>
                  <a:rPr kumimoji="0" lang="de-DE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murder</a:t>
                </a: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at </a:t>
                </a:r>
                <a:r>
                  <a:rPr kumimoji="0" lang="de-DE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the</a:t>
                </a: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vicarage</a:t>
                </a: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4067944" y="87015"/>
              <a:ext cx="42849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Datensatz für Werk (enthält</a:t>
              </a:r>
              <a:r>
                <a:rPr kumimoji="0" lang="de-DE" altLang="de-DE" sz="2400" b="0" i="1" u="none" strike="noStrike" kern="0" cap="none" spc="0" normalizeH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nur Merkmale des Werks)</a:t>
              </a:r>
              <a:endPara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619672" y="1671191"/>
            <a:ext cx="7416824" cy="1590546"/>
            <a:chOff x="1619672" y="1671191"/>
            <a:chExt cx="7416824" cy="1590546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1619672" y="1749569"/>
              <a:ext cx="3744416" cy="1512168"/>
              <a:chOff x="1115616" y="1394500"/>
              <a:chExt cx="3744416" cy="1512168"/>
            </a:xfrm>
          </p:grpSpPr>
          <p:sp>
            <p:nvSpPr>
              <p:cNvPr id="15" name="Rechteck 14"/>
              <p:cNvSpPr/>
              <p:nvPr/>
            </p:nvSpPr>
            <p:spPr>
              <a:xfrm>
                <a:off x="1115616" y="1394500"/>
                <a:ext cx="3744416" cy="1512168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1259632" y="1468249"/>
                <a:ext cx="3384376" cy="140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Sprache der Expression</a:t>
                </a: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Deutsch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Inhaltstyp</a:t>
                </a: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Text</a:t>
                </a: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5364088" y="1671191"/>
              <a:ext cx="367240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Datensatz für Expression</a:t>
              </a:r>
              <a:b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</a:br>
              <a:r>
                <a:rPr lang="de-DE" altLang="de-DE" i="1" kern="0" dirty="0" smtClean="0">
                  <a:solidFill>
                    <a:srgbClr val="333399"/>
                  </a:solidFill>
                  <a:latin typeface="Arial" charset="0"/>
                </a:rPr>
                <a:t>(enthält nur Merkmale der Expression)</a:t>
              </a:r>
              <a:endPara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283968" y="3264004"/>
            <a:ext cx="828000" cy="1908000"/>
            <a:chOff x="3744416" y="3264004"/>
            <a:chExt cx="828000" cy="1908000"/>
          </a:xfrm>
        </p:grpSpPr>
        <p:cxnSp>
          <p:nvCxnSpPr>
            <p:cNvPr id="18" name="Gerade Verbindung mit Pfeil 17"/>
            <p:cNvCxnSpPr/>
            <p:nvPr/>
          </p:nvCxnSpPr>
          <p:spPr>
            <a:xfrm flipH="1">
              <a:off x="3744416" y="3264004"/>
              <a:ext cx="7749" cy="19080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19" name="Gerade Verbindung mit Pfeil 18"/>
            <p:cNvCxnSpPr/>
            <p:nvPr/>
          </p:nvCxnSpPr>
          <p:spPr>
            <a:xfrm>
              <a:off x="3744416" y="5149443"/>
              <a:ext cx="82800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20" name="Gruppieren 19"/>
          <p:cNvGrpSpPr/>
          <p:nvPr/>
        </p:nvGrpSpPr>
        <p:grpSpPr>
          <a:xfrm>
            <a:off x="1223120" y="3861048"/>
            <a:ext cx="7669360" cy="2880320"/>
            <a:chOff x="683568" y="3861048"/>
            <a:chExt cx="7669360" cy="2880320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4608512" y="3861048"/>
              <a:ext cx="3744416" cy="2880320"/>
              <a:chOff x="1115616" y="3717032"/>
              <a:chExt cx="3744416" cy="2880320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1115616" y="3717032"/>
                <a:ext cx="3744416" cy="2594044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1251882" y="3811974"/>
                <a:ext cx="3608150" cy="278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Haupttitel</a:t>
                </a: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Mord im Pfarrhaus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Verlagsname</a:t>
                </a: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Fischer Taschenbuch Verlag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Umfang</a:t>
                </a: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389 Seiten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(…)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683568" y="5661248"/>
              <a:ext cx="39604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Datensatz</a:t>
              </a:r>
              <a:r>
                <a:rPr kumimoji="0" lang="de-DE" altLang="de-DE" sz="2400" b="0" i="1" u="none" strike="noStrike" kern="0" cap="none" spc="0" normalizeH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für Manifestation</a:t>
              </a:r>
              <a:b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</a:b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(nur Merkmale der </a:t>
              </a:r>
              <a:r>
                <a:rPr kumimoji="0" lang="de-DE" altLang="de-DE" sz="24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Manif</a:t>
              </a: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.)</a:t>
              </a:r>
              <a:endPara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179512" y="3485907"/>
            <a:ext cx="3352490" cy="2031325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Die Alternative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wären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getrennte, miteinander verknüpfte Datensätze (bei uns derzeit nicht praktiziert)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884238" y="640383"/>
            <a:ext cx="7921625" cy="513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1pPr>
            <a:lvl2pPr marL="742950" indent="-285750" eaLnBrk="0" hangingPunct="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2pPr>
            <a:lvl3pPr marL="1143000" indent="-228600" eaLnBrk="0" hangingPunct="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3pPr>
            <a:lvl4pPr marL="1600200" indent="-228600" eaLnBrk="0" hangingPunct="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4pPr>
            <a:lvl5pPr marL="2057400" indent="-228600" eaLnBrk="0" hangingPunct="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Bisher „Joint </a:t>
            </a:r>
            <a:r>
              <a:rPr lang="de-DE" altLang="de-DE" b="1" err="1">
                <a:solidFill>
                  <a:srgbClr val="333399"/>
                </a:solidFill>
                <a:latin typeface="Arial" charset="0"/>
              </a:rPr>
              <a:t>Steering</a:t>
            </a:r>
            <a:r>
              <a:rPr lang="de-DE" altLang="de-DE" b="1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Committee“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(JSC)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lvl="1">
              <a:buFont typeface="Symbol" pitchFamily="18" charset="2"/>
              <a:buChar char="-"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American Library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Association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 lvl="1">
              <a:buFont typeface="Symbol" pitchFamily="18" charset="2"/>
              <a:buChar char="-"/>
            </a:pP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Australian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Committee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on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Cataloguing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 lvl="1">
              <a:buFont typeface="Symbol" pitchFamily="18" charset="2"/>
              <a:buChar char="-"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British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Library</a:t>
            </a:r>
          </a:p>
          <a:p>
            <a:pPr lvl="1">
              <a:buFont typeface="Symbol" pitchFamily="18" charset="2"/>
              <a:buChar char="-"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Canadian 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Committee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on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Cataloguing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 lvl="1">
              <a:buFont typeface="Symbol" pitchFamily="18" charset="2"/>
              <a:buChar char="-"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CILIP (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Chartered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Institute 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of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Library 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and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Information Professionals)</a:t>
            </a:r>
          </a:p>
          <a:p>
            <a:pPr lvl="1">
              <a:buFont typeface="Symbol" pitchFamily="18" charset="2"/>
              <a:buChar char="-"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Deutsche Nationalbibliothek (seit 2012)</a:t>
            </a:r>
          </a:p>
          <a:p>
            <a:pPr lvl="1">
              <a:spcAft>
                <a:spcPts val="900"/>
              </a:spcAft>
              <a:buFont typeface="Symbol" pitchFamily="18" charset="2"/>
              <a:buChar char="-"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Library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of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Congress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1000"/>
              </a:spcAft>
              <a:buFontTx/>
              <a:buChar char="•"/>
            </a:pPr>
            <a:r>
              <a:rPr lang="de-DE" altLang="de-DE" b="1" dirty="0" err="1">
                <a:solidFill>
                  <a:srgbClr val="333399"/>
                </a:solidFill>
                <a:latin typeface="Arial" charset="0"/>
              </a:rPr>
              <a:t>Proposal</a:t>
            </a: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-Verfahren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einmal jährlich können </a:t>
            </a: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die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J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SC-Mitglieder 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sowie </a:t>
            </a:r>
            <a:r>
              <a:rPr lang="de-DE" altLang="de-DE" i="1" dirty="0" err="1">
                <a:solidFill>
                  <a:srgbClr val="333399"/>
                </a:solidFill>
                <a:latin typeface="Arial" charset="0"/>
              </a:rPr>
              <a:t>wei-tere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 Communities Änderungsanträge einbringen</a:t>
            </a:r>
          </a:p>
          <a:p>
            <a:pPr>
              <a:spcAft>
                <a:spcPts val="1000"/>
              </a:spcAft>
              <a:buFontTx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Fast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Track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(für 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kleinere Änderungen und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Korrekturen)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27088" y="-99392"/>
            <a:ext cx="7924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  <a:cs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3600" b="1">
                <a:solidFill>
                  <a:srgbClr val="333399"/>
                </a:solidFill>
                <a:latin typeface="Arial" charset="0"/>
              </a:rPr>
              <a:t>Steuerung der RDA-Entwicklung</a:t>
            </a:r>
            <a:endParaRPr lang="en-US" altLang="de-DE" sz="3600" b="1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7" name="Gruppieren 8"/>
          <p:cNvGrpSpPr>
            <a:grpSpLocks/>
          </p:cNvGrpSpPr>
          <p:nvPr/>
        </p:nvGrpSpPr>
        <p:grpSpPr bwMode="auto">
          <a:xfrm>
            <a:off x="893192" y="5847655"/>
            <a:ext cx="8215312" cy="461665"/>
            <a:chOff x="1028700" y="3317328"/>
            <a:chExt cx="8215313" cy="461176"/>
          </a:xfrm>
        </p:grpSpPr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46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	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RDA ändert sich regelmäßig!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1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aten\Publikationen\Aufsätze etc\FRBR\Abbildung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975"/>
            <a:ext cx="6945313" cy="6049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4716016" y="4811668"/>
            <a:ext cx="4320480" cy="1569660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/>
            <a:r>
              <a:rPr lang="de-DE" altLang="de-DE" b="1" i="1">
                <a:solidFill>
                  <a:srgbClr val="333399"/>
                </a:solidFill>
                <a:latin typeface="Arial" charset="0"/>
              </a:rPr>
              <a:t>Entitäten der Gruppe 2: </a:t>
            </a: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repräsentieren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verantwortliche Personen, Familien </a:t>
            </a: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und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Kör-perschaften </a:t>
            </a: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auf allen Ebenen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7308305" y="2894290"/>
            <a:ext cx="1296144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/>
            <a:r>
              <a:rPr lang="de-DE" altLang="de-DE" sz="1800" i="1" smtClean="0">
                <a:solidFill>
                  <a:srgbClr val="333399"/>
                </a:solidFill>
                <a:latin typeface="Arial" charset="0"/>
              </a:rPr>
              <a:t>(+ Familie)</a:t>
            </a:r>
            <a:endParaRPr lang="de-DE" altLang="de-DE" sz="18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3201581" y="1446039"/>
            <a:ext cx="2210905" cy="1080120"/>
            <a:chOff x="3542286" y="548680"/>
            <a:chExt cx="2210905" cy="1080120"/>
          </a:xfrm>
        </p:grpSpPr>
        <p:sp>
          <p:nvSpPr>
            <p:cNvPr id="3" name="Rechteck 2"/>
            <p:cNvSpPr/>
            <p:nvPr/>
          </p:nvSpPr>
          <p:spPr>
            <a:xfrm>
              <a:off x="3542286" y="548680"/>
              <a:ext cx="2210905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3653039" y="632083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„The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Murder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at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the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de-DE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vicarage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“ von Agatha Christie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827584" y="2522471"/>
            <a:ext cx="7052250" cy="1626609"/>
            <a:chOff x="1168289" y="1625112"/>
            <a:chExt cx="7052250" cy="1626609"/>
          </a:xfrm>
        </p:grpSpPr>
        <p:sp>
          <p:nvSpPr>
            <p:cNvPr id="6" name="Rechteck 5"/>
            <p:cNvSpPr/>
            <p:nvPr/>
          </p:nvSpPr>
          <p:spPr>
            <a:xfrm>
              <a:off x="1168289" y="2171601"/>
              <a:ext cx="2013957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351050" y="2253625"/>
              <a:ext cx="1687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Englische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Originalfassung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(als Text)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3688569" y="2171601"/>
              <a:ext cx="2013957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848083" y="2240885"/>
              <a:ext cx="1687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Deutsche Übersetzung (als Text)</a:t>
              </a:r>
            </a:p>
          </p:txBody>
        </p:sp>
        <p:sp>
          <p:nvSpPr>
            <p:cNvPr id="10" name="Rechteck 9"/>
            <p:cNvSpPr/>
            <p:nvPr/>
          </p:nvSpPr>
          <p:spPr>
            <a:xfrm>
              <a:off x="6206582" y="2171601"/>
              <a:ext cx="2013957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373845" y="2220362"/>
              <a:ext cx="1687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Deutsche Übersetzung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(vorgelesen)</a:t>
              </a:r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>
              <a:off x="4622368" y="1628800"/>
              <a:ext cx="0" cy="5400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3" name="Gerade Verbindung mit Pfeil 12"/>
            <p:cNvCxnSpPr>
              <a:endCxn id="6" idx="0"/>
            </p:cNvCxnSpPr>
            <p:nvPr/>
          </p:nvCxnSpPr>
          <p:spPr>
            <a:xfrm flipH="1">
              <a:off x="2175268" y="1625112"/>
              <a:ext cx="1820668" cy="546489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4" name="Gerade Verbindung mit Pfeil 13"/>
            <p:cNvCxnSpPr>
              <a:endCxn id="10" idx="0"/>
            </p:cNvCxnSpPr>
            <p:nvPr/>
          </p:nvCxnSpPr>
          <p:spPr>
            <a:xfrm>
              <a:off x="5364088" y="1628800"/>
              <a:ext cx="1849473" cy="542801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15" name="Gruppieren 14"/>
          <p:cNvGrpSpPr/>
          <p:nvPr/>
        </p:nvGrpSpPr>
        <p:grpSpPr>
          <a:xfrm>
            <a:off x="6669556" y="108883"/>
            <a:ext cx="2304256" cy="1185391"/>
            <a:chOff x="6669556" y="108883"/>
            <a:chExt cx="2304256" cy="1185391"/>
          </a:xfrm>
        </p:grpSpPr>
        <p:sp>
          <p:nvSpPr>
            <p:cNvPr id="16" name="Ellipse 15"/>
            <p:cNvSpPr/>
            <p:nvPr/>
          </p:nvSpPr>
          <p:spPr bwMode="auto">
            <a:xfrm>
              <a:off x="6669556" y="108883"/>
              <a:ext cx="2304256" cy="1113383"/>
            </a:xfrm>
            <a:prstGeom prst="ellipse">
              <a:avLst/>
            </a:prstGeom>
            <a:solidFill>
              <a:srgbClr val="FFC000"/>
            </a:solidFill>
            <a:ln w="317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798074" y="370944"/>
              <a:ext cx="20472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Christie, Agatha, 1890-1976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5412487" y="1067777"/>
            <a:ext cx="2548354" cy="737037"/>
            <a:chOff x="5412487" y="1067777"/>
            <a:chExt cx="2548354" cy="737037"/>
          </a:xfrm>
        </p:grpSpPr>
        <p:cxnSp>
          <p:nvCxnSpPr>
            <p:cNvPr id="19" name="Gerade Verbindung mit Pfeil 18"/>
            <p:cNvCxnSpPr/>
            <p:nvPr/>
          </p:nvCxnSpPr>
          <p:spPr>
            <a:xfrm flipH="1">
              <a:off x="5412487" y="1067777"/>
              <a:ext cx="1607785" cy="737037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/>
          </p:spPr>
        </p:cxn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6079702" y="1333450"/>
              <a:ext cx="1881139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030A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800" b="1" dirty="0" smtClean="0">
                  <a:solidFill>
                    <a:srgbClr val="7030A0"/>
                  </a:solidFill>
                  <a:latin typeface="Arial" charset="0"/>
                </a:rPr>
                <a:t>hat geschaffen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2699792" y="5195937"/>
            <a:ext cx="2304256" cy="1185391"/>
            <a:chOff x="2699792" y="5195937"/>
            <a:chExt cx="2304256" cy="1185391"/>
          </a:xfrm>
        </p:grpSpPr>
        <p:sp>
          <p:nvSpPr>
            <p:cNvPr id="22" name="Ellipse 21"/>
            <p:cNvSpPr/>
            <p:nvPr/>
          </p:nvSpPr>
          <p:spPr bwMode="auto">
            <a:xfrm>
              <a:off x="2699792" y="5195937"/>
              <a:ext cx="2304256" cy="1113383"/>
            </a:xfrm>
            <a:prstGeom prst="ellipse">
              <a:avLst/>
            </a:prstGeom>
            <a:solidFill>
              <a:srgbClr val="FFC000"/>
            </a:solidFill>
            <a:ln w="317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2828310" y="5457998"/>
              <a:ext cx="20472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Brender, Irmela, 1935-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3009200" y="4061574"/>
            <a:ext cx="2856677" cy="1134363"/>
            <a:chOff x="3009200" y="4061574"/>
            <a:chExt cx="2856677" cy="1134363"/>
          </a:xfrm>
        </p:grpSpPr>
        <p:cxnSp>
          <p:nvCxnSpPr>
            <p:cNvPr id="25" name="Gerade Verbindung mit Pfeil 24"/>
            <p:cNvCxnSpPr>
              <a:stCxn id="22" idx="0"/>
              <a:endCxn id="8" idx="2"/>
            </p:cNvCxnSpPr>
            <p:nvPr/>
          </p:nvCxnSpPr>
          <p:spPr>
            <a:xfrm flipV="1">
              <a:off x="3851920" y="4149080"/>
              <a:ext cx="502923" cy="1046857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/>
          </p:spPr>
        </p:cxnSp>
        <p:cxnSp>
          <p:nvCxnSpPr>
            <p:cNvPr id="26" name="Gerade Verbindung mit Pfeil 25"/>
            <p:cNvCxnSpPr/>
            <p:nvPr/>
          </p:nvCxnSpPr>
          <p:spPr>
            <a:xfrm flipV="1">
              <a:off x="3995936" y="4061574"/>
              <a:ext cx="1869941" cy="1134363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/>
          </p:spPr>
        </p:cxn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3009200" y="4581128"/>
              <a:ext cx="1685440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030A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800" b="1" dirty="0" smtClean="0">
                  <a:solidFill>
                    <a:srgbClr val="7030A0"/>
                  </a:solidFill>
                  <a:latin typeface="Arial" charset="0"/>
                </a:rPr>
                <a:t>hat übersetzt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6300192" y="5085184"/>
            <a:ext cx="2304256" cy="1185391"/>
            <a:chOff x="2699792" y="5195937"/>
            <a:chExt cx="2304256" cy="1185391"/>
          </a:xfrm>
        </p:grpSpPr>
        <p:sp>
          <p:nvSpPr>
            <p:cNvPr id="29" name="Ellipse 28"/>
            <p:cNvSpPr/>
            <p:nvPr/>
          </p:nvSpPr>
          <p:spPr bwMode="auto">
            <a:xfrm>
              <a:off x="2699792" y="5195937"/>
              <a:ext cx="2304256" cy="1113383"/>
            </a:xfrm>
            <a:prstGeom prst="ellipse">
              <a:avLst/>
            </a:prstGeom>
            <a:solidFill>
              <a:srgbClr val="FFC000"/>
            </a:solidFill>
            <a:ln w="317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2828310" y="5457998"/>
              <a:ext cx="20472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Loibl,</a:t>
              </a:r>
              <a:r>
                <a:rPr kumimoji="0" lang="de-DE" sz="1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Thomas</a:t>
              </a:r>
              <a:r>
                <a:rPr kumimoji="0" lang="de-DE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, 1969-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6558968" y="4149080"/>
            <a:ext cx="1916962" cy="918340"/>
            <a:chOff x="3009200" y="4277598"/>
            <a:chExt cx="1916962" cy="918340"/>
          </a:xfrm>
        </p:grpSpPr>
        <p:cxnSp>
          <p:nvCxnSpPr>
            <p:cNvPr id="32" name="Gerade Verbindung mit Pfeil 31"/>
            <p:cNvCxnSpPr>
              <a:endCxn id="10" idx="2"/>
            </p:cNvCxnSpPr>
            <p:nvPr/>
          </p:nvCxnSpPr>
          <p:spPr>
            <a:xfrm flipH="1" flipV="1">
              <a:off x="3323088" y="4277598"/>
              <a:ext cx="528832" cy="918340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/>
          </p:spPr>
        </p:cxn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3009200" y="4581128"/>
              <a:ext cx="191696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030A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800" b="1" dirty="0" smtClean="0">
                  <a:solidFill>
                    <a:srgbClr val="7030A0"/>
                  </a:solidFill>
                  <a:latin typeface="Arial" charset="0"/>
                </a:rPr>
                <a:t>hat gesprochen</a:t>
              </a:r>
            </a:p>
          </p:txBody>
        </p:sp>
      </p:grp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3585265" y="188640"/>
            <a:ext cx="3362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Geistige Schöpferin 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635794" y="5457998"/>
            <a:ext cx="2205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Mitwirkende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127821" y="108883"/>
            <a:ext cx="2565787" cy="2031325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/>
            <a:r>
              <a:rPr lang="de-DE" altLang="de-DE" sz="1800" b="1" i="1" dirty="0" smtClean="0">
                <a:solidFill>
                  <a:srgbClr val="333399"/>
                </a:solidFill>
                <a:latin typeface="Arial" charset="0"/>
              </a:rPr>
              <a:t>Restlicher FRBR-Baum (hier nicht </a:t>
            </a:r>
            <a:r>
              <a:rPr lang="de-DE" altLang="de-DE" sz="1800" b="1" i="1" dirty="0" err="1" smtClean="0">
                <a:solidFill>
                  <a:srgbClr val="333399"/>
                </a:solidFill>
                <a:latin typeface="Arial" charset="0"/>
              </a:rPr>
              <a:t>ge</a:t>
            </a:r>
            <a:r>
              <a:rPr lang="de-DE" altLang="de-DE" sz="1800" b="1" i="1" dirty="0" smtClean="0">
                <a:solidFill>
                  <a:srgbClr val="333399"/>
                </a:solidFill>
                <a:latin typeface="Arial" charset="0"/>
              </a:rPr>
              <a:t>-zeigt):</a:t>
            </a:r>
            <a:r>
              <a:rPr lang="de-DE" altLang="de-DE" sz="1800" i="1" dirty="0" smtClean="0">
                <a:solidFill>
                  <a:srgbClr val="333399"/>
                </a:solidFill>
                <a:latin typeface="Arial" charset="0"/>
              </a:rPr>
              <a:t> Verlage haben Beziehungen zu Mani-</a:t>
            </a:r>
            <a:r>
              <a:rPr lang="de-DE" altLang="de-DE" sz="1800" i="1" dirty="0" err="1" smtClean="0">
                <a:solidFill>
                  <a:srgbClr val="333399"/>
                </a:solidFill>
                <a:latin typeface="Arial" charset="0"/>
              </a:rPr>
              <a:t>festationen</a:t>
            </a:r>
            <a:r>
              <a:rPr lang="de-DE" altLang="de-DE" sz="1800" i="1" dirty="0" smtClean="0">
                <a:solidFill>
                  <a:srgbClr val="333399"/>
                </a:solidFill>
                <a:latin typeface="Arial" charset="0"/>
              </a:rPr>
              <a:t>, </a:t>
            </a:r>
            <a:r>
              <a:rPr lang="de-DE" altLang="de-DE" sz="1800" i="1" dirty="0" err="1" smtClean="0">
                <a:solidFill>
                  <a:srgbClr val="333399"/>
                </a:solidFill>
                <a:latin typeface="Arial" charset="0"/>
              </a:rPr>
              <a:t>Bibliothe-ken</a:t>
            </a:r>
            <a:r>
              <a:rPr lang="de-DE" altLang="de-DE" sz="1800" i="1" dirty="0" smtClean="0">
                <a:solidFill>
                  <a:srgbClr val="333399"/>
                </a:solidFill>
                <a:latin typeface="Arial" charset="0"/>
              </a:rPr>
              <a:t> haben </a:t>
            </a:r>
            <a:r>
              <a:rPr lang="de-DE" altLang="de-DE" sz="1800" i="1" dirty="0" err="1" smtClean="0">
                <a:solidFill>
                  <a:srgbClr val="333399"/>
                </a:solidFill>
                <a:latin typeface="Arial" charset="0"/>
              </a:rPr>
              <a:t>Beziehun</a:t>
            </a:r>
            <a:r>
              <a:rPr lang="de-DE" altLang="de-DE" sz="1800" i="1" dirty="0" smtClean="0">
                <a:solidFill>
                  <a:srgbClr val="333399"/>
                </a:solidFill>
                <a:latin typeface="Arial" charset="0"/>
              </a:rPr>
              <a:t>-gen zu Exemplaren.</a:t>
            </a:r>
            <a:endParaRPr lang="de-DE" altLang="de-DE" sz="18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8395"/>
            <a:ext cx="3768791" cy="5448361"/>
          </a:xfrm>
          <a:prstGeom prst="rect">
            <a:avLst/>
          </a:prstGeom>
          <a:ln w="9525">
            <a:solidFill>
              <a:sysClr val="windowText" lastClr="000000"/>
            </a:solidFill>
          </a:ln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4572645" y="476672"/>
            <a:ext cx="4535859" cy="439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Ressource hat Beziehungen zu zwei Personen (= Entitäten der Gruppe 2):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Agatha Christie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ist die Verfasserin des Werks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(„geistige Schöpferin“)</a:t>
            </a:r>
          </a:p>
          <a:p>
            <a:pPr fontAlgn="auto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Irmela Brender</a:t>
            </a: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ist als Übersetzerin für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die deutsche Expression verantwortlich („Mitwirkende“)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08512" y="45811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Personen werden ebenfalls durch Merkmale beschrieben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6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/>
          <p:cNvGrpSpPr/>
          <p:nvPr/>
        </p:nvGrpSpPr>
        <p:grpSpPr>
          <a:xfrm>
            <a:off x="323528" y="1854116"/>
            <a:ext cx="4409224" cy="2909937"/>
            <a:chOff x="323528" y="1854116"/>
            <a:chExt cx="4409224" cy="2909937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484280" y="2423231"/>
              <a:ext cx="3888432" cy="2340822"/>
              <a:chOff x="971600" y="1880266"/>
              <a:chExt cx="3888432" cy="2340822"/>
            </a:xfrm>
          </p:grpSpPr>
          <p:sp>
            <p:nvSpPr>
              <p:cNvPr id="33" name="Rechteck 32"/>
              <p:cNvSpPr/>
              <p:nvPr/>
            </p:nvSpPr>
            <p:spPr>
              <a:xfrm>
                <a:off x="971600" y="1880266"/>
                <a:ext cx="3672408" cy="2304256"/>
              </a:xfrm>
              <a:prstGeom prst="rect">
                <a:avLst/>
              </a:prstGeom>
              <a:noFill/>
              <a:ln w="6350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34" name="Gruppieren 33"/>
              <p:cNvGrpSpPr/>
              <p:nvPr/>
            </p:nvGrpSpPr>
            <p:grpSpPr>
              <a:xfrm>
                <a:off x="1115616" y="2050232"/>
                <a:ext cx="3528392" cy="550113"/>
                <a:chOff x="1115616" y="286599"/>
                <a:chExt cx="3528392" cy="550113"/>
              </a:xfrm>
            </p:grpSpPr>
            <p:sp>
              <p:nvSpPr>
                <p:cNvPr id="41" name="Rechteck 40"/>
                <p:cNvSpPr/>
                <p:nvPr/>
              </p:nvSpPr>
              <p:spPr>
                <a:xfrm>
                  <a:off x="1115616" y="286599"/>
                  <a:ext cx="3384376" cy="550113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42" name="Textfeld 41"/>
                <p:cNvSpPr txBox="1"/>
                <p:nvPr/>
              </p:nvSpPr>
              <p:spPr>
                <a:xfrm>
                  <a:off x="1259632" y="371381"/>
                  <a:ext cx="338437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Merkmale des Werks</a:t>
                  </a: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35" name="Gruppieren 34"/>
              <p:cNvGrpSpPr/>
              <p:nvPr/>
            </p:nvGrpSpPr>
            <p:grpSpPr>
              <a:xfrm>
                <a:off x="1115616" y="2744361"/>
                <a:ext cx="3528392" cy="522332"/>
                <a:chOff x="1115616" y="1394500"/>
                <a:chExt cx="3528392" cy="522332"/>
              </a:xfrm>
            </p:grpSpPr>
            <p:sp>
              <p:nvSpPr>
                <p:cNvPr id="39" name="Rechteck 38"/>
                <p:cNvSpPr/>
                <p:nvPr/>
              </p:nvSpPr>
              <p:spPr>
                <a:xfrm>
                  <a:off x="1115616" y="1394500"/>
                  <a:ext cx="3384376" cy="522332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0070C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40" name="Textfeld 39"/>
                <p:cNvSpPr txBox="1"/>
                <p:nvPr/>
              </p:nvSpPr>
              <p:spPr>
                <a:xfrm>
                  <a:off x="1259632" y="1468249"/>
                  <a:ext cx="338437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Merkmale der Expression</a:t>
                  </a: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36" name="Gruppieren 35"/>
              <p:cNvGrpSpPr/>
              <p:nvPr/>
            </p:nvGrpSpPr>
            <p:grpSpPr>
              <a:xfrm>
                <a:off x="1115616" y="3464441"/>
                <a:ext cx="3744416" cy="756647"/>
                <a:chOff x="1115616" y="3070716"/>
                <a:chExt cx="3744416" cy="756647"/>
              </a:xfrm>
            </p:grpSpPr>
            <p:sp>
              <p:nvSpPr>
                <p:cNvPr id="37" name="Rechteck 36"/>
                <p:cNvSpPr/>
                <p:nvPr/>
              </p:nvSpPr>
              <p:spPr>
                <a:xfrm>
                  <a:off x="1115616" y="3070716"/>
                  <a:ext cx="3384376" cy="502300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9BBB59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8" name="Textfeld 37"/>
                <p:cNvSpPr txBox="1"/>
                <p:nvPr/>
              </p:nvSpPr>
              <p:spPr>
                <a:xfrm>
                  <a:off x="1251882" y="3119477"/>
                  <a:ext cx="360815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Merkmale der Manifestation</a:t>
                  </a: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23528" y="1854116"/>
              <a:ext cx="44092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Beschreibung der Ressource</a:t>
              </a:r>
              <a:endPara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4156688" y="908720"/>
            <a:ext cx="4591776" cy="1976923"/>
            <a:chOff x="4156688" y="908720"/>
            <a:chExt cx="4591776" cy="1976923"/>
          </a:xfrm>
        </p:grpSpPr>
        <p:grpSp>
          <p:nvGrpSpPr>
            <p:cNvPr id="44" name="Gruppieren 43"/>
            <p:cNvGrpSpPr/>
            <p:nvPr/>
          </p:nvGrpSpPr>
          <p:grpSpPr>
            <a:xfrm>
              <a:off x="5868144" y="1784768"/>
              <a:ext cx="2880320" cy="473859"/>
              <a:chOff x="5652120" y="260649"/>
              <a:chExt cx="2880320" cy="473859"/>
            </a:xfrm>
          </p:grpSpPr>
          <p:sp>
            <p:nvSpPr>
              <p:cNvPr id="48" name="Rechteck 47"/>
              <p:cNvSpPr/>
              <p:nvPr/>
            </p:nvSpPr>
            <p:spPr>
              <a:xfrm>
                <a:off x="5652120" y="260649"/>
                <a:ext cx="2736304" cy="473859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5796136" y="283895"/>
                <a:ext cx="27363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Merkmale der Person </a:t>
                </a: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5796136" y="908720"/>
              <a:ext cx="295232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Beschreibung von</a:t>
              </a:r>
              <a:b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</a:b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Agatha Christie</a:t>
              </a:r>
              <a:endPara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46" name="Gerade Verbindung mit Pfeil 45"/>
            <p:cNvCxnSpPr>
              <a:endCxn id="48" idx="1"/>
            </p:cNvCxnSpPr>
            <p:nvPr/>
          </p:nvCxnSpPr>
          <p:spPr>
            <a:xfrm flipV="1">
              <a:off x="4156688" y="2021698"/>
              <a:ext cx="1711456" cy="84655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47" name="Textfeld 46"/>
            <p:cNvSpPr txBox="1"/>
            <p:nvPr/>
          </p:nvSpPr>
          <p:spPr>
            <a:xfrm>
              <a:off x="4771037" y="2485533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hat geistige Schöpferin</a:t>
              </a:r>
              <a:endPara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4156688" y="3575359"/>
            <a:ext cx="4591776" cy="2307723"/>
            <a:chOff x="4156688" y="3575359"/>
            <a:chExt cx="4591776" cy="2307723"/>
          </a:xfrm>
        </p:grpSpPr>
        <p:grpSp>
          <p:nvGrpSpPr>
            <p:cNvPr id="51" name="Gruppieren 50"/>
            <p:cNvGrpSpPr/>
            <p:nvPr/>
          </p:nvGrpSpPr>
          <p:grpSpPr>
            <a:xfrm>
              <a:off x="5868144" y="4509706"/>
              <a:ext cx="2880320" cy="473859"/>
              <a:chOff x="5652120" y="260649"/>
              <a:chExt cx="2880320" cy="473859"/>
            </a:xfrm>
          </p:grpSpPr>
          <p:sp>
            <p:nvSpPr>
              <p:cNvPr id="55" name="Rechteck 54"/>
              <p:cNvSpPr/>
              <p:nvPr/>
            </p:nvSpPr>
            <p:spPr>
              <a:xfrm>
                <a:off x="5652120" y="260649"/>
                <a:ext cx="2736304" cy="473859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5796136" y="283895"/>
                <a:ext cx="27363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Merkmale der Person </a:t>
                </a: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5791637" y="5052085"/>
              <a:ext cx="295232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Beschreibung von</a:t>
              </a:r>
              <a:b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</a:b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Irmela Brender</a:t>
              </a:r>
              <a:endPara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53" name="Gerade Verbindung mit Pfeil 52"/>
            <p:cNvCxnSpPr>
              <a:stCxn id="33" idx="3"/>
              <a:endCxn id="55" idx="1"/>
            </p:cNvCxnSpPr>
            <p:nvPr/>
          </p:nvCxnSpPr>
          <p:spPr>
            <a:xfrm>
              <a:off x="4156688" y="3575359"/>
              <a:ext cx="1711456" cy="1171277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54" name="Textfeld 53"/>
            <p:cNvSpPr txBox="1"/>
            <p:nvPr/>
          </p:nvSpPr>
          <p:spPr>
            <a:xfrm>
              <a:off x="5012416" y="3871296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hat Übersetzerin</a:t>
              </a:r>
            </a:p>
          </p:txBody>
        </p:sp>
      </p:grp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341883" y="188640"/>
            <a:ext cx="46705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Es werden Beziehungen zwischen der Ressource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und den Personen angelegt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827584" y="1484784"/>
            <a:ext cx="7772400" cy="28007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2200" u="sng" dirty="0" smtClean="0">
                <a:solidFill>
                  <a:srgbClr val="C00000"/>
                </a:solidFill>
                <a:latin typeface="Verdana" pitchFamily="34" charset="0"/>
              </a:rPr>
              <a:t>Christie, Agatha</a:t>
            </a:r>
            <a:r>
              <a:rPr lang="de-DE" altLang="de-DE" sz="2200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r>
              <a:rPr lang="de-DE" altLang="de-DE" sz="2200" u="sng" dirty="0">
                <a:solidFill>
                  <a:srgbClr val="C00000"/>
                </a:solidFill>
                <a:latin typeface="Verdana" pitchFamily="34" charset="0"/>
              </a:rPr>
              <a:t/>
            </a:r>
            <a:br>
              <a:rPr lang="de-DE" altLang="de-DE" sz="2200" u="sng" dirty="0">
                <a:solidFill>
                  <a:srgbClr val="C00000"/>
                </a:solidFill>
                <a:latin typeface="Verdana" pitchFamily="34" charset="0"/>
              </a:rPr>
            </a:br>
            <a:r>
              <a:rPr lang="de-DE" altLang="de-DE" sz="2200" dirty="0" smtClean="0">
                <a:latin typeface="Verdana" pitchFamily="34" charset="0"/>
              </a:rPr>
              <a:t>Mord im Pfarrhaus </a:t>
            </a:r>
            <a:r>
              <a:rPr lang="de-DE" altLang="de-DE" sz="2200" dirty="0">
                <a:latin typeface="Verdana" pitchFamily="34" charset="0"/>
              </a:rPr>
              <a:t>: </a:t>
            </a:r>
            <a:r>
              <a:rPr lang="de-DE" altLang="de-DE" sz="2200" dirty="0" smtClean="0">
                <a:latin typeface="Verdana" pitchFamily="34" charset="0"/>
              </a:rPr>
              <a:t>Roman </a:t>
            </a:r>
            <a:r>
              <a:rPr lang="de-DE" altLang="de-DE" sz="2200" dirty="0">
                <a:latin typeface="Verdana" pitchFamily="34" charset="0"/>
              </a:rPr>
              <a:t>/ </a:t>
            </a:r>
            <a:r>
              <a:rPr lang="de-DE" altLang="de-DE" sz="2200" dirty="0" smtClean="0">
                <a:latin typeface="Verdana" pitchFamily="34" charset="0"/>
              </a:rPr>
              <a:t>Agatha Christie. Aus dem Engl. von Irmela Brender. – 3. Aufl. – Frankfurt am Main </a:t>
            </a:r>
            <a:r>
              <a:rPr lang="de-DE" altLang="de-DE" sz="2200" dirty="0">
                <a:latin typeface="Verdana" pitchFamily="34" charset="0"/>
              </a:rPr>
              <a:t>: </a:t>
            </a:r>
            <a:r>
              <a:rPr lang="de-DE" altLang="de-DE" sz="2200" dirty="0" smtClean="0">
                <a:latin typeface="Verdana" pitchFamily="34" charset="0"/>
              </a:rPr>
              <a:t>Fischer, 2012. </a:t>
            </a:r>
            <a:r>
              <a:rPr lang="de-DE" altLang="de-DE" sz="2200" dirty="0">
                <a:latin typeface="Verdana" pitchFamily="34" charset="0"/>
              </a:rPr>
              <a:t>– </a:t>
            </a:r>
            <a:r>
              <a:rPr lang="de-DE" altLang="de-DE" sz="2200" dirty="0" smtClean="0">
                <a:latin typeface="Verdana" pitchFamily="34" charset="0"/>
              </a:rPr>
              <a:t>389 </a:t>
            </a:r>
            <a:r>
              <a:rPr lang="de-DE" altLang="de-DE" sz="2200" dirty="0">
                <a:latin typeface="Verdana" pitchFamily="34" charset="0"/>
              </a:rPr>
              <a:t>S</a:t>
            </a:r>
            <a:r>
              <a:rPr lang="de-DE" altLang="de-DE" sz="2200" dirty="0" smtClean="0">
                <a:latin typeface="Verdana" pitchFamily="34" charset="0"/>
              </a:rPr>
              <a:t>. – (Fischer Taschen-Bibliothek)</a:t>
            </a:r>
          </a:p>
          <a:p>
            <a:r>
              <a:rPr lang="de-DE" altLang="de-DE" sz="2200" dirty="0" smtClean="0">
                <a:latin typeface="Verdana" pitchFamily="34" charset="0"/>
              </a:rPr>
              <a:t>Einheitssacht.: The </a:t>
            </a:r>
            <a:r>
              <a:rPr lang="de-DE" altLang="de-DE" sz="2200" dirty="0" err="1" smtClean="0">
                <a:latin typeface="Verdana" pitchFamily="34" charset="0"/>
              </a:rPr>
              <a:t>murder</a:t>
            </a:r>
            <a:r>
              <a:rPr lang="de-DE" altLang="de-DE" sz="2200" dirty="0" smtClean="0">
                <a:latin typeface="Verdana" pitchFamily="34" charset="0"/>
              </a:rPr>
              <a:t> at </a:t>
            </a:r>
            <a:r>
              <a:rPr lang="de-DE" altLang="de-DE" sz="2200" dirty="0" err="1" smtClean="0">
                <a:latin typeface="Verdana" pitchFamily="34" charset="0"/>
              </a:rPr>
              <a:t>the</a:t>
            </a:r>
            <a:r>
              <a:rPr lang="de-DE" altLang="de-DE" sz="2200" dirty="0" smtClean="0">
                <a:latin typeface="Verdana" pitchFamily="34" charset="0"/>
              </a:rPr>
              <a:t> </a:t>
            </a:r>
            <a:r>
              <a:rPr lang="de-DE" altLang="de-DE" sz="2200" dirty="0" err="1" smtClean="0">
                <a:latin typeface="Verdana" pitchFamily="34" charset="0"/>
              </a:rPr>
              <a:t>vicarage</a:t>
            </a:r>
            <a:r>
              <a:rPr lang="de-DE" altLang="de-DE" sz="2200" dirty="0" smtClean="0">
                <a:latin typeface="Verdana" pitchFamily="34" charset="0"/>
              </a:rPr>
              <a:t> &lt;dt.&gt;</a:t>
            </a:r>
            <a:endParaRPr lang="de-DE" altLang="de-DE" sz="2200" dirty="0">
              <a:latin typeface="Verdana" pitchFamily="34" charset="0"/>
            </a:endParaRPr>
          </a:p>
          <a:p>
            <a:pPr>
              <a:spcAft>
                <a:spcPts val="588"/>
              </a:spcAft>
            </a:pPr>
            <a:r>
              <a:rPr lang="de-DE" altLang="de-DE" sz="2200" dirty="0">
                <a:latin typeface="Verdana" pitchFamily="34" charset="0"/>
              </a:rPr>
              <a:t>ISBN </a:t>
            </a:r>
            <a:r>
              <a:rPr lang="de-DE" sz="2200" dirty="0" smtClean="0">
                <a:latin typeface="Verdana" pitchFamily="34" charset="0"/>
              </a:rPr>
              <a:t>978-3-596-51111-2</a:t>
            </a:r>
            <a:br>
              <a:rPr lang="de-DE" sz="2200" dirty="0" smtClean="0">
                <a:latin typeface="Verdana" pitchFamily="34" charset="0"/>
              </a:rPr>
            </a:br>
            <a:r>
              <a:rPr lang="de-DE" sz="2200" dirty="0" smtClean="0">
                <a:latin typeface="Verdana" pitchFamily="34" charset="0"/>
              </a:rPr>
              <a:t>NE: </a:t>
            </a:r>
            <a:r>
              <a:rPr lang="de-DE" sz="2200" dirty="0" smtClean="0">
                <a:solidFill>
                  <a:srgbClr val="339933"/>
                </a:solidFill>
                <a:latin typeface="Verdana" pitchFamily="34" charset="0"/>
              </a:rPr>
              <a:t>Brender, Irmela [Übers.]</a:t>
            </a:r>
            <a:r>
              <a:rPr lang="de-DE" sz="2200" dirty="0" smtClean="0">
                <a:latin typeface="Verdana" pitchFamily="34" charset="0"/>
              </a:rPr>
              <a:t> </a:t>
            </a:r>
            <a:endParaRPr lang="de-DE" altLang="de-DE" sz="2200" dirty="0">
              <a:latin typeface="Verdana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11560" y="44624"/>
            <a:ext cx="828092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900"/>
              </a:spcAft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Auch dies ist nichts Neues: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eaLnBrk="0" hangingPunct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Beziehungen zu Entitäten der Gruppe 2 entsprechen in RAK-Aufnahmen den Eintragungen</a:t>
            </a:r>
            <a:endParaRPr 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52244" y="4581128"/>
            <a:ext cx="5879996" cy="480131"/>
          </a:xfrm>
          <a:prstGeom prst="rect">
            <a:avLst/>
          </a:prstGeom>
          <a:solidFill>
            <a:schemeClr val="bg1"/>
          </a:solidFill>
          <a:ln w="31750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de-DE" i="1" dirty="0" smtClean="0">
                <a:solidFill>
                  <a:srgbClr val="CC0000"/>
                </a:solidFill>
                <a:latin typeface="Arial" charset="0"/>
              </a:rPr>
              <a:t>Beziehung auf der Ebene des Werks</a:t>
            </a:r>
            <a:endParaRPr lang="de-DE" b="1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51292" y="5192886"/>
            <a:ext cx="5880948" cy="480131"/>
          </a:xfrm>
          <a:prstGeom prst="rect">
            <a:avLst/>
          </a:prstGeom>
          <a:solidFill>
            <a:schemeClr val="bg1"/>
          </a:solidFill>
          <a:ln w="31750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de-DE" i="1" dirty="0" smtClean="0">
                <a:solidFill>
                  <a:srgbClr val="669900"/>
                </a:solidFill>
                <a:latin typeface="Arial" charset="0"/>
              </a:rPr>
              <a:t>Beziehung auf der Ebene der Expression</a:t>
            </a:r>
            <a:endParaRPr lang="de-DE" b="1" i="1" dirty="0">
              <a:solidFill>
                <a:srgbClr val="6699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684213" y="44450"/>
            <a:ext cx="8675687" cy="6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Ergebnis: Katalogisieren nach RDA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684213" y="771525"/>
            <a:ext cx="8280400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3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Anlegen von Beschreibungen</a:t>
            </a:r>
          </a:p>
          <a:p>
            <a:pPr marL="800100" lvl="1" indent="-342900">
              <a:spcAft>
                <a:spcPts val="3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f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ür Ressourcen (zusammengesetzte Beschreibung)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f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ür Personen und andere Entitäten der Gruppe 2</a:t>
            </a:r>
          </a:p>
          <a:p>
            <a:pPr>
              <a:spcAft>
                <a:spcPts val="3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Eine Beschreibung entsteht durch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3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Erfassen von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Merkmalen (RDA-Abschnitte 1-4)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Erfassen von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Beziehungen (RDA-Abschnitte 5-10)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13" name="Gruppieren 8"/>
          <p:cNvGrpSpPr>
            <a:grpSpLocks/>
          </p:cNvGrpSpPr>
          <p:nvPr/>
        </p:nvGrpSpPr>
        <p:grpSpPr bwMode="auto">
          <a:xfrm>
            <a:off x="1181224" y="3356993"/>
            <a:ext cx="8215312" cy="461665"/>
            <a:chOff x="1028700" y="3317328"/>
            <a:chExt cx="8215313" cy="461176"/>
          </a:xfrm>
        </p:grpSpPr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46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	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zusammenfassend als „Elemente“ bezeichnet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827584" y="3933056"/>
            <a:ext cx="82804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3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Jedes Element hat</a:t>
            </a:r>
          </a:p>
          <a:p>
            <a:pPr marL="800100" lvl="1" indent="-342900">
              <a:spcAft>
                <a:spcPts val="3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inen Namen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ine Nummer (= Regelwerksstelle in RDA)</a:t>
            </a:r>
          </a:p>
        </p:txBody>
      </p:sp>
      <p:grpSp>
        <p:nvGrpSpPr>
          <p:cNvPr id="17" name="Gruppieren 8"/>
          <p:cNvGrpSpPr>
            <a:grpSpLocks/>
          </p:cNvGrpSpPr>
          <p:nvPr/>
        </p:nvGrpSpPr>
        <p:grpSpPr bwMode="auto">
          <a:xfrm>
            <a:off x="1195373" y="5199582"/>
            <a:ext cx="8215312" cy="830997"/>
            <a:chOff x="1028700" y="3317328"/>
            <a:chExt cx="8215313" cy="830117"/>
          </a:xfrm>
        </p:grpSpPr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83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	</a:t>
              </a:r>
              <a:r>
                <a:rPr lang="de-DE" altLang="de-DE" i="1" dirty="0" smtClean="0">
                  <a:solidFill>
                    <a:srgbClr val="333399"/>
                  </a:solidFill>
                  <a:latin typeface="Arial" charset="0"/>
                </a:rPr>
                <a:t>bei </a:t>
              </a:r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einer tabellarischen Darstellung gibt man</a:t>
              </a:r>
              <a:b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</a:br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jeweils Nummer, Namen und erfassten Inhalt 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16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782"/>
            <a:ext cx="9144000" cy="52765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107504" y="39688"/>
            <a:ext cx="8712968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2575" indent="-282575">
              <a:lnSpc>
                <a:spcPct val="115000"/>
              </a:lnSpc>
            </a:pPr>
            <a:r>
              <a:rPr lang="de-DE" sz="3600" b="1" dirty="0" smtClean="0">
                <a:solidFill>
                  <a:srgbClr val="333399"/>
                </a:solidFill>
                <a:latin typeface="Arial" charset="0"/>
              </a:rPr>
              <a:t>Aufbau von RDA gemäß FRBR</a:t>
            </a:r>
            <a:endParaRPr 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40927" y="3206201"/>
            <a:ext cx="7717928" cy="936000"/>
          </a:xfrm>
          <a:prstGeom prst="rect">
            <a:avLst/>
          </a:prstGeom>
          <a:noFill/>
          <a:ln w="38100">
            <a:solidFill>
              <a:srgbClr val="262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5292081" y="1955577"/>
            <a:ext cx="3714586" cy="1249147"/>
            <a:chOff x="5292081" y="1940079"/>
            <a:chExt cx="3714586" cy="1249147"/>
          </a:xfrm>
        </p:grpSpPr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5292081" y="1940079"/>
              <a:ext cx="3714586" cy="45320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2626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i="1" dirty="0">
                  <a:solidFill>
                    <a:srgbClr val="262699"/>
                  </a:solidFill>
                  <a:latin typeface="Arial" charset="0"/>
                </a:rPr>
                <a:t>Behandlung der Entitäten</a:t>
              </a:r>
              <a:endParaRPr lang="de-DE" b="1" i="1" dirty="0">
                <a:solidFill>
                  <a:srgbClr val="262699"/>
                </a:solidFill>
                <a:latin typeface="Arial" charset="0"/>
              </a:endParaRPr>
            </a:p>
          </p:txBody>
        </p:sp>
        <p:sp>
          <p:nvSpPr>
            <p:cNvPr id="9" name="Line 19"/>
            <p:cNvSpPr>
              <a:spLocks noChangeShapeType="1"/>
            </p:cNvSpPr>
            <p:nvPr/>
          </p:nvSpPr>
          <p:spPr bwMode="auto">
            <a:xfrm flipH="1">
              <a:off x="5508104" y="2397063"/>
              <a:ext cx="1223963" cy="792163"/>
            </a:xfrm>
            <a:prstGeom prst="line">
              <a:avLst/>
            </a:prstGeom>
            <a:noFill/>
            <a:ln w="31750">
              <a:solidFill>
                <a:srgbClr val="262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3204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782"/>
            <a:ext cx="9144000" cy="52765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107504" y="39688"/>
            <a:ext cx="8712968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2575" indent="-282575">
              <a:lnSpc>
                <a:spcPct val="115000"/>
              </a:lnSpc>
            </a:pPr>
            <a:r>
              <a:rPr lang="de-DE" sz="3600" b="1" dirty="0" smtClean="0">
                <a:solidFill>
                  <a:srgbClr val="333399"/>
                </a:solidFill>
                <a:latin typeface="Arial" charset="0"/>
              </a:rPr>
              <a:t>Aufbau von RDA gemäß FRBR</a:t>
            </a:r>
            <a:endParaRPr 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40927" y="4141435"/>
            <a:ext cx="8942064" cy="1404000"/>
          </a:xfrm>
          <a:prstGeom prst="rect">
            <a:avLst/>
          </a:prstGeom>
          <a:noFill/>
          <a:ln w="38100">
            <a:solidFill>
              <a:srgbClr val="262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4546619" y="2420888"/>
            <a:ext cx="4248472" cy="1720547"/>
            <a:chOff x="4572001" y="1940079"/>
            <a:chExt cx="4248472" cy="1720547"/>
          </a:xfrm>
        </p:grpSpPr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4572001" y="1940079"/>
              <a:ext cx="4248472" cy="48013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262699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i="1" dirty="0">
                  <a:solidFill>
                    <a:srgbClr val="262699"/>
                  </a:solidFill>
                  <a:latin typeface="Arial" charset="0"/>
                </a:rPr>
                <a:t>Behandlung der </a:t>
              </a:r>
              <a:r>
                <a:rPr lang="de-DE" i="1" dirty="0" smtClean="0">
                  <a:solidFill>
                    <a:srgbClr val="262699"/>
                  </a:solidFill>
                  <a:latin typeface="Arial" charset="0"/>
                </a:rPr>
                <a:t>Beziehungen</a:t>
              </a:r>
              <a:endParaRPr lang="de-DE" b="1" i="1" dirty="0">
                <a:solidFill>
                  <a:srgbClr val="262699"/>
                </a:solidFill>
                <a:latin typeface="Arial" charset="0"/>
              </a:endParaRPr>
            </a:p>
          </p:txBody>
        </p:sp>
        <p:sp>
          <p:nvSpPr>
            <p:cNvPr id="9" name="Line 19"/>
            <p:cNvSpPr>
              <a:spLocks noChangeShapeType="1"/>
            </p:cNvSpPr>
            <p:nvPr/>
          </p:nvSpPr>
          <p:spPr bwMode="auto">
            <a:xfrm flipH="1">
              <a:off x="5461477" y="2397063"/>
              <a:ext cx="1270589" cy="1263563"/>
            </a:xfrm>
            <a:prstGeom prst="line">
              <a:avLst/>
            </a:prstGeom>
            <a:noFill/>
            <a:ln w="31750">
              <a:solidFill>
                <a:srgbClr val="262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170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5866190" cy="29746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5607524" cy="17367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75" y="1196752"/>
            <a:ext cx="5681429" cy="19861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224761" y="3717032"/>
            <a:ext cx="2595711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/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An vielen Stellen Gliederung nach FRBR-Entitäten</a:t>
            </a:r>
            <a:endParaRPr lang="de-DE" altLang="de-DE" i="1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043237" y="979103"/>
            <a:ext cx="1304627" cy="785322"/>
            <a:chOff x="2043237" y="979103"/>
            <a:chExt cx="1304627" cy="785322"/>
          </a:xfrm>
        </p:grpSpPr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2043237" y="979103"/>
              <a:ext cx="796021" cy="256394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123728" y="1236139"/>
              <a:ext cx="796021" cy="256394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2131477" y="1508031"/>
              <a:ext cx="1216387" cy="256394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878161" y="2125107"/>
            <a:ext cx="1286127" cy="1048482"/>
            <a:chOff x="5878161" y="2125107"/>
            <a:chExt cx="1286127" cy="1048482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5880427" y="2125107"/>
              <a:ext cx="1283861" cy="777573"/>
              <a:chOff x="2038489" y="986852"/>
              <a:chExt cx="1283861" cy="777573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2043237" y="986852"/>
                <a:ext cx="631041" cy="256394"/>
              </a:xfrm>
              <a:prstGeom prst="rect">
                <a:avLst/>
              </a:prstGeom>
              <a:noFill/>
              <a:ln w="3175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2038489" y="1243888"/>
                <a:ext cx="1067837" cy="256394"/>
              </a:xfrm>
              <a:prstGeom prst="rect">
                <a:avLst/>
              </a:prstGeom>
              <a:noFill/>
              <a:ln w="3175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2038489" y="1508031"/>
                <a:ext cx="1283861" cy="256394"/>
              </a:xfrm>
              <a:prstGeom prst="rect">
                <a:avLst/>
              </a:prstGeom>
              <a:noFill/>
              <a:ln w="3175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5878161" y="2917195"/>
              <a:ext cx="926088" cy="256394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4826455" y="4411598"/>
            <a:ext cx="1051705" cy="1640686"/>
            <a:chOff x="4826455" y="4411598"/>
            <a:chExt cx="1051705" cy="1640686"/>
          </a:xfrm>
        </p:grpSpPr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4908793" y="4411598"/>
              <a:ext cx="455295" cy="256394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829036" y="4869160"/>
              <a:ext cx="895092" cy="256394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4826455" y="5332846"/>
              <a:ext cx="1051705" cy="256394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4916542" y="5795890"/>
              <a:ext cx="734227" cy="256394"/>
            </a:xfrm>
            <a:prstGeom prst="rect">
              <a:avLst/>
            </a:prstGeom>
            <a:noFill/>
            <a:ln w="317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170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1219200" y="457200"/>
            <a:ext cx="7391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tabLst>
                <a:tab pos="1525588" algn="l"/>
              </a:tabLst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Agenda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36663" y="1643063"/>
            <a:ext cx="7599362" cy="43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Entwicklung und Einführung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Grundprinzipien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FRBR und die „RDA-Landkarte“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u="sng" dirty="0">
                <a:solidFill>
                  <a:srgbClr val="333399"/>
                </a:solidFill>
                <a:latin typeface="Arial" charset="0"/>
                <a:cs typeface="+mn-cs"/>
              </a:rPr>
              <a:t>Beispiel: Beschreibung einer Ressource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5F5F5F"/>
                </a:solidFill>
                <a:latin typeface="Arial" charset="0"/>
                <a:cs typeface="+mn-cs"/>
              </a:rPr>
              <a:t>Informationsquellen und Übertragen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5F5F5F"/>
                </a:solidFill>
                <a:latin typeface="Arial" charset="0"/>
              </a:rPr>
              <a:t>Ausgewählte Einzelaspekte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5F5F5F"/>
                </a:solidFill>
                <a:latin typeface="Arial" charset="0"/>
              </a:rPr>
              <a:t>Wo erfahre ich mehr?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742950" indent="-742950" eaLnBrk="0" hangingPunct="0">
              <a:lnSpc>
                <a:spcPct val="115000"/>
              </a:lnSpc>
              <a:buFontTx/>
              <a:buAutoNum type="arabicPlain"/>
              <a:defRPr/>
            </a:pPr>
            <a:endParaRPr lang="de-DE" sz="4400" b="1" u="sng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7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83568" y="44624"/>
            <a:ext cx="8352928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87525" algn="l"/>
                <a:tab pos="3594100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l">
              <a:spcAft>
                <a:spcPts val="1000"/>
              </a:spcAft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Seit 2014 Diskussion um neue Lenkungsstrukturen: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 algn="l">
              <a:spcAft>
                <a:spcPts val="1000"/>
              </a:spcAft>
              <a:buFontTx/>
              <a:buChar char="•"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Verstärkung der Internationalität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erwünscht breite Beteiligung aus vielen Kulturkreisen</a:t>
            </a:r>
          </a:p>
          <a:p>
            <a:pPr algn="l">
              <a:spcAft>
                <a:spcPts val="1000"/>
              </a:spcAft>
              <a:buFontTx/>
              <a:buChar char="•"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Aber: Arbeitsfähigkeit muss erhalten bleiben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Gremien wie das JSC dürfen nicht zu groß werden</a:t>
            </a:r>
          </a:p>
          <a:p>
            <a:pPr algn="l">
              <a:spcAft>
                <a:spcPts val="0"/>
              </a:spcAft>
              <a:buFontTx/>
              <a:buChar char="•"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JSC wird „RDA Steering Committee“ (RSC)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schrittweise Umstellung auf Vertretung der Großregionen:</a:t>
            </a:r>
          </a:p>
          <a:p>
            <a:pPr lvl="1">
              <a:buFont typeface="Symbol" pitchFamily="18" charset="2"/>
              <a:buChar char="-"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Nordamerika</a:t>
            </a:r>
            <a:endParaRPr lang="de-DE" altLang="de-DE" i="1">
              <a:solidFill>
                <a:srgbClr val="333399"/>
              </a:solidFill>
              <a:latin typeface="Arial" charset="0"/>
            </a:endParaRPr>
          </a:p>
          <a:p>
            <a:pPr lvl="1">
              <a:buFont typeface="Symbol" pitchFamily="18" charset="2"/>
              <a:buChar char="-"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Lateinamerika (inkl. Karibik)</a:t>
            </a:r>
            <a:endParaRPr lang="de-DE" altLang="de-DE" i="1">
              <a:solidFill>
                <a:srgbClr val="333399"/>
              </a:solidFill>
              <a:latin typeface="Arial" charset="0"/>
            </a:endParaRPr>
          </a:p>
          <a:p>
            <a:pPr lvl="1">
              <a:buFont typeface="Symbol" pitchFamily="18" charset="2"/>
              <a:buChar char="-"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Afrika</a:t>
            </a:r>
            <a:endParaRPr lang="de-DE" altLang="de-DE" i="1">
              <a:solidFill>
                <a:srgbClr val="333399"/>
              </a:solidFill>
              <a:latin typeface="Arial" charset="0"/>
            </a:endParaRPr>
          </a:p>
          <a:p>
            <a:pPr lvl="1">
              <a:buFont typeface="Symbol" pitchFamily="18" charset="2"/>
              <a:buChar char="-"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Europa</a:t>
            </a:r>
            <a:endParaRPr lang="de-DE" altLang="de-DE" i="1">
              <a:solidFill>
                <a:srgbClr val="333399"/>
              </a:solidFill>
              <a:latin typeface="Arial" charset="0"/>
            </a:endParaRPr>
          </a:p>
          <a:p>
            <a:pPr lvl="1">
              <a:buFont typeface="Symbol" pitchFamily="18" charset="2"/>
              <a:buChar char="-"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Asien</a:t>
            </a:r>
            <a:endParaRPr lang="de-DE" altLang="de-DE" i="1">
              <a:solidFill>
                <a:srgbClr val="333399"/>
              </a:solidFill>
              <a:latin typeface="Arial" charset="0"/>
            </a:endParaRPr>
          </a:p>
          <a:p>
            <a:pPr lvl="1">
              <a:spcAft>
                <a:spcPts val="1000"/>
              </a:spcAft>
              <a:buFont typeface="Symbol" pitchFamily="18" charset="2"/>
              <a:buChar char="-"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Ozeanien</a:t>
            </a:r>
          </a:p>
        </p:txBody>
      </p:sp>
    </p:spTree>
    <p:extLst>
      <p:ext uri="{BB962C8B-B14F-4D97-AF65-F5344CB8AC3E}">
        <p14:creationId xmlns:p14="http://schemas.microsoft.com/office/powerpoint/2010/main" val="403890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8372"/>
            <a:ext cx="4602480" cy="4602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5004048" y="908720"/>
            <a:ext cx="3816424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b="1" smtClean="0">
                <a:solidFill>
                  <a:srgbClr val="333399"/>
                </a:solidFill>
                <a:latin typeface="Arial" charset="0"/>
              </a:rPr>
              <a:t>Aufgabe 1: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Bitte parallel zum Durchgang der Folien die Tabelle ausfüllen!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30" y="52608"/>
            <a:ext cx="2243189" cy="364845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4895"/>
            <a:ext cx="3768791" cy="5448361"/>
          </a:xfrm>
          <a:prstGeom prst="rect">
            <a:avLst/>
          </a:prstGeom>
          <a:ln w="9525">
            <a:solidFill>
              <a:sysClr val="windowText" lastClr="000000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24744"/>
            <a:ext cx="3702223" cy="5388620"/>
          </a:xfrm>
          <a:prstGeom prst="rect">
            <a:avLst/>
          </a:prstGeom>
          <a:ln w="9525">
            <a:solidFill>
              <a:sysClr val="windowText" lastClr="000000"/>
            </a:solidFill>
          </a:ln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39552" y="5703639"/>
            <a:ext cx="1600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Titelseite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860032" y="332656"/>
            <a:ext cx="2016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Rückseite der Titelseite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516216" y="1878842"/>
            <a:ext cx="2448271" cy="1015663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Höhe: 14,5 cm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Letzte eingedruckte Seitenzahl: 389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07"/>
            <a:ext cx="9144000" cy="5866176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29234" y="1879258"/>
            <a:ext cx="2598550" cy="108012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4499992" y="116632"/>
            <a:ext cx="4392488" cy="1200329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Abschnitt 1 (Kap. 1-4):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Merkmale von Manifestationen (und Exemplaren)</a:t>
            </a:r>
            <a:endParaRPr kumimoji="0" lang="de-DE" altLang="de-DE" sz="2400" b="0" i="1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5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4" y="860959"/>
            <a:ext cx="3768791" cy="5448361"/>
          </a:xfrm>
          <a:prstGeom prst="rect">
            <a:avLst/>
          </a:prstGeom>
          <a:ln w="9525">
            <a:solidFill>
              <a:sysClr val="windowText" lastClr="000000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1396518" y="1677561"/>
            <a:ext cx="2295888" cy="36004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692406" y="1582524"/>
            <a:ext cx="3687906" cy="550113"/>
            <a:chOff x="3692406" y="1006460"/>
            <a:chExt cx="3687906" cy="550113"/>
          </a:xfrm>
        </p:grpSpPr>
        <p:cxnSp>
          <p:nvCxnSpPr>
            <p:cNvPr id="5" name="Gerade Verbindung 4"/>
            <p:cNvCxnSpPr>
              <a:stCxn id="3" idx="3"/>
            </p:cNvCxnSpPr>
            <p:nvPr/>
          </p:nvCxnSpPr>
          <p:spPr>
            <a:xfrm>
              <a:off x="3692406" y="1281517"/>
              <a:ext cx="2247746" cy="0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</p:cxnSp>
        <p:sp>
          <p:nvSpPr>
            <p:cNvPr id="6" name="Rechteck 5"/>
            <p:cNvSpPr/>
            <p:nvPr/>
          </p:nvSpPr>
          <p:spPr>
            <a:xfrm>
              <a:off x="5292080" y="1006460"/>
              <a:ext cx="2016224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364088" y="1068874"/>
              <a:ext cx="2016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2.3.2 Haupttitel</a:t>
              </a:r>
            </a:p>
          </p:txBody>
        </p:sp>
      </p:grpSp>
      <p:sp>
        <p:nvSpPr>
          <p:cNvPr id="8" name="Rechteck 7"/>
          <p:cNvSpPr/>
          <p:nvPr/>
        </p:nvSpPr>
        <p:spPr>
          <a:xfrm>
            <a:off x="2339752" y="2035116"/>
            <a:ext cx="504056" cy="18002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2843808" y="2125126"/>
            <a:ext cx="4824536" cy="701859"/>
            <a:chOff x="2843808" y="1549062"/>
            <a:chExt cx="4824536" cy="701859"/>
          </a:xfrm>
        </p:grpSpPr>
        <p:cxnSp>
          <p:nvCxnSpPr>
            <p:cNvPr id="10" name="Gerade Verbindung 9"/>
            <p:cNvCxnSpPr>
              <a:stCxn id="8" idx="3"/>
              <a:endCxn id="11" idx="1"/>
            </p:cNvCxnSpPr>
            <p:nvPr/>
          </p:nvCxnSpPr>
          <p:spPr>
            <a:xfrm>
              <a:off x="2843808" y="1549062"/>
              <a:ext cx="2448272" cy="426803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</p:cxnSp>
        <p:sp>
          <p:nvSpPr>
            <p:cNvPr id="11" name="Rechteck 10"/>
            <p:cNvSpPr/>
            <p:nvPr/>
          </p:nvSpPr>
          <p:spPr>
            <a:xfrm>
              <a:off x="5292080" y="1700808"/>
              <a:ext cx="2160240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364088" y="1763222"/>
              <a:ext cx="2304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2.3.4 Titelzusatz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2051720" y="1171189"/>
            <a:ext cx="1008112" cy="192608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3059832" y="860959"/>
            <a:ext cx="5708503" cy="550113"/>
            <a:chOff x="3059832" y="284895"/>
            <a:chExt cx="5708503" cy="550113"/>
          </a:xfrm>
        </p:grpSpPr>
        <p:cxnSp>
          <p:nvCxnSpPr>
            <p:cNvPr id="15" name="Gerade Verbindung 14"/>
            <p:cNvCxnSpPr>
              <a:stCxn id="13" idx="3"/>
              <a:endCxn id="16" idx="1"/>
            </p:cNvCxnSpPr>
            <p:nvPr/>
          </p:nvCxnSpPr>
          <p:spPr>
            <a:xfrm flipV="1">
              <a:off x="3059832" y="559952"/>
              <a:ext cx="1756446" cy="131477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16" name="Rechteck 15"/>
            <p:cNvSpPr/>
            <p:nvPr/>
          </p:nvSpPr>
          <p:spPr>
            <a:xfrm>
              <a:off x="4816278" y="284895"/>
              <a:ext cx="3788169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816279" y="332656"/>
              <a:ext cx="3952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2.4.2 Verantwortlichkeitsangabe</a:t>
              </a:r>
            </a:p>
          </p:txBody>
        </p:sp>
      </p:grpSp>
      <p:sp>
        <p:nvSpPr>
          <p:cNvPr id="18" name="Rechteck 17"/>
          <p:cNvSpPr/>
          <p:nvPr/>
        </p:nvSpPr>
        <p:spPr>
          <a:xfrm>
            <a:off x="1959840" y="2659110"/>
            <a:ext cx="1244007" cy="409850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203847" y="2864035"/>
            <a:ext cx="5564488" cy="950675"/>
            <a:chOff x="3203847" y="2287971"/>
            <a:chExt cx="5564488" cy="950675"/>
          </a:xfrm>
        </p:grpSpPr>
        <p:cxnSp>
          <p:nvCxnSpPr>
            <p:cNvPr id="20" name="Gerade Verbindung 19"/>
            <p:cNvCxnSpPr>
              <a:stCxn id="18" idx="3"/>
            </p:cNvCxnSpPr>
            <p:nvPr/>
          </p:nvCxnSpPr>
          <p:spPr>
            <a:xfrm>
              <a:off x="3203847" y="2287971"/>
              <a:ext cx="1520552" cy="790217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21" name="Rechteck 20"/>
            <p:cNvSpPr/>
            <p:nvPr/>
          </p:nvSpPr>
          <p:spPr>
            <a:xfrm>
              <a:off x="4716016" y="2814628"/>
              <a:ext cx="4052319" cy="42401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716017" y="2838536"/>
              <a:ext cx="3952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2.4.2 Verantwortlichkeitsangabe</a:t>
              </a:r>
            </a:p>
          </p:txBody>
        </p:sp>
      </p:grpSp>
      <p:sp>
        <p:nvSpPr>
          <p:cNvPr id="23" name="Rechteck 22"/>
          <p:cNvSpPr/>
          <p:nvPr/>
        </p:nvSpPr>
        <p:spPr>
          <a:xfrm>
            <a:off x="1743816" y="5662499"/>
            <a:ext cx="1676055" cy="192608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3419871" y="5013176"/>
            <a:ext cx="5472609" cy="745627"/>
            <a:chOff x="3419871" y="5013176"/>
            <a:chExt cx="5472609" cy="745627"/>
          </a:xfrm>
        </p:grpSpPr>
        <p:cxnSp>
          <p:nvCxnSpPr>
            <p:cNvPr id="25" name="Gerade Verbindung 24"/>
            <p:cNvCxnSpPr>
              <a:stCxn id="23" idx="3"/>
              <a:endCxn id="26" idx="1"/>
            </p:cNvCxnSpPr>
            <p:nvPr/>
          </p:nvCxnSpPr>
          <p:spPr>
            <a:xfrm flipV="1">
              <a:off x="3419871" y="5237112"/>
              <a:ext cx="1701975" cy="521691"/>
            </a:xfrm>
            <a:prstGeom prst="lin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</a:ln>
            <a:effectLst/>
          </p:spPr>
        </p:cxnSp>
        <p:sp>
          <p:nvSpPr>
            <p:cNvPr id="26" name="Rechteck 25"/>
            <p:cNvSpPr/>
            <p:nvPr/>
          </p:nvSpPr>
          <p:spPr>
            <a:xfrm>
              <a:off x="5121846" y="5013176"/>
              <a:ext cx="3482601" cy="44787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130229" y="5046307"/>
              <a:ext cx="37622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2.12.2 Haupttitel der Reihe</a:t>
              </a:r>
            </a:p>
          </p:txBody>
        </p:sp>
      </p:grp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580549" y="87015"/>
            <a:ext cx="8527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Manche Merkmale werden einfach abgeschrieben: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9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3" grpId="0" animBg="1"/>
      <p:bldP spid="18" grpId="0" animBg="1"/>
      <p:bldP spid="2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4956962" cy="415046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2339751" y="1052736"/>
            <a:ext cx="822297" cy="18002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915816" y="188640"/>
            <a:ext cx="5688632" cy="864097"/>
            <a:chOff x="2915816" y="188640"/>
            <a:chExt cx="5688632" cy="864097"/>
          </a:xfrm>
        </p:grpSpPr>
        <p:cxnSp>
          <p:nvCxnSpPr>
            <p:cNvPr id="5" name="Gerade Verbindung 4"/>
            <p:cNvCxnSpPr>
              <a:endCxn id="6" idx="1"/>
            </p:cNvCxnSpPr>
            <p:nvPr/>
          </p:nvCxnSpPr>
          <p:spPr>
            <a:xfrm flipV="1">
              <a:off x="2915816" y="463697"/>
              <a:ext cx="2304256" cy="589040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</p:cxnSp>
        <p:sp>
          <p:nvSpPr>
            <p:cNvPr id="6" name="Rechteck 5"/>
            <p:cNvSpPr/>
            <p:nvPr/>
          </p:nvSpPr>
          <p:spPr>
            <a:xfrm>
              <a:off x="5220072" y="188640"/>
              <a:ext cx="3384376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292080" y="251054"/>
              <a:ext cx="33123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2.5.2 Ausgabebezeichnung</a:t>
              </a:r>
            </a:p>
          </p:txBody>
        </p:sp>
      </p:grpSp>
      <p:sp>
        <p:nvSpPr>
          <p:cNvPr id="8" name="Rechteck 7"/>
          <p:cNvSpPr/>
          <p:nvPr/>
        </p:nvSpPr>
        <p:spPr>
          <a:xfrm>
            <a:off x="3160573" y="1052737"/>
            <a:ext cx="835363" cy="190952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3995936" y="957699"/>
            <a:ext cx="4464496" cy="550113"/>
            <a:chOff x="3995936" y="957699"/>
            <a:chExt cx="4464496" cy="550113"/>
          </a:xfrm>
        </p:grpSpPr>
        <p:cxnSp>
          <p:nvCxnSpPr>
            <p:cNvPr id="10" name="Gerade Verbindung 9"/>
            <p:cNvCxnSpPr>
              <a:stCxn id="8" idx="3"/>
              <a:endCxn id="11" idx="1"/>
            </p:cNvCxnSpPr>
            <p:nvPr/>
          </p:nvCxnSpPr>
          <p:spPr>
            <a:xfrm>
              <a:off x="3995936" y="1148213"/>
              <a:ext cx="1242615" cy="84543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11" name="Rechteck 10"/>
            <p:cNvSpPr/>
            <p:nvPr/>
          </p:nvSpPr>
          <p:spPr>
            <a:xfrm>
              <a:off x="5238551" y="957699"/>
              <a:ext cx="3221881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294839" y="1043634"/>
              <a:ext cx="3093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2.8.6 Erscheinungsdatum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2770007" y="1469707"/>
            <a:ext cx="2018017" cy="190952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4788024" y="1565183"/>
            <a:ext cx="3528393" cy="663534"/>
            <a:chOff x="4788024" y="1565183"/>
            <a:chExt cx="3528393" cy="663534"/>
          </a:xfrm>
        </p:grpSpPr>
        <p:cxnSp>
          <p:nvCxnSpPr>
            <p:cNvPr id="15" name="Gerade Verbindung 14"/>
            <p:cNvCxnSpPr>
              <a:stCxn id="13" idx="3"/>
              <a:endCxn id="16" idx="1"/>
            </p:cNvCxnSpPr>
            <p:nvPr/>
          </p:nvCxnSpPr>
          <p:spPr>
            <a:xfrm>
              <a:off x="4788024" y="1565183"/>
              <a:ext cx="1080121" cy="388478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16" name="Rechteck 15"/>
            <p:cNvSpPr/>
            <p:nvPr/>
          </p:nvSpPr>
          <p:spPr>
            <a:xfrm>
              <a:off x="5868145" y="1678604"/>
              <a:ext cx="2448272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876528" y="1734395"/>
              <a:ext cx="2439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2.8.4 Verlagsname</a:t>
              </a:r>
            </a:p>
          </p:txBody>
        </p:sp>
      </p:grpSp>
      <p:sp>
        <p:nvSpPr>
          <p:cNvPr id="18" name="Rechteck 17"/>
          <p:cNvSpPr/>
          <p:nvPr/>
        </p:nvSpPr>
        <p:spPr>
          <a:xfrm>
            <a:off x="1859549" y="1916832"/>
            <a:ext cx="1416307" cy="190952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275856" y="2012308"/>
            <a:ext cx="5328592" cy="1102709"/>
            <a:chOff x="3275856" y="2012308"/>
            <a:chExt cx="5328592" cy="1102709"/>
          </a:xfrm>
        </p:grpSpPr>
        <p:cxnSp>
          <p:nvCxnSpPr>
            <p:cNvPr id="20" name="Gerade Verbindung 19"/>
            <p:cNvCxnSpPr>
              <a:stCxn id="18" idx="3"/>
              <a:endCxn id="21" idx="1"/>
            </p:cNvCxnSpPr>
            <p:nvPr/>
          </p:nvCxnSpPr>
          <p:spPr>
            <a:xfrm>
              <a:off x="3275856" y="2012308"/>
              <a:ext cx="2592288" cy="827653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21" name="Rechteck 20"/>
            <p:cNvSpPr/>
            <p:nvPr/>
          </p:nvSpPr>
          <p:spPr>
            <a:xfrm>
              <a:off x="5868144" y="2564904"/>
              <a:ext cx="2736304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868144" y="2636912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2.8.2 Erscheinungsort</a:t>
              </a:r>
            </a:p>
          </p:txBody>
        </p:sp>
      </p:grpSp>
      <p:sp>
        <p:nvSpPr>
          <p:cNvPr id="23" name="Rechteck 22"/>
          <p:cNvSpPr/>
          <p:nvPr/>
        </p:nvSpPr>
        <p:spPr>
          <a:xfrm>
            <a:off x="2296477" y="4748174"/>
            <a:ext cx="1771467" cy="190952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4067944" y="4748174"/>
            <a:ext cx="4798675" cy="510774"/>
            <a:chOff x="4381837" y="4201706"/>
            <a:chExt cx="4798675" cy="510774"/>
          </a:xfrm>
        </p:grpSpPr>
        <p:cxnSp>
          <p:nvCxnSpPr>
            <p:cNvPr id="25" name="Gerade Verbindung 24"/>
            <p:cNvCxnSpPr>
              <a:stCxn id="23" idx="3"/>
              <a:endCxn id="26" idx="1"/>
            </p:cNvCxnSpPr>
            <p:nvPr/>
          </p:nvCxnSpPr>
          <p:spPr>
            <a:xfrm>
              <a:off x="4381837" y="4297182"/>
              <a:ext cx="622211" cy="159911"/>
            </a:xfrm>
            <a:prstGeom prst="lin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</a:ln>
            <a:effectLst/>
          </p:spPr>
        </p:cxnSp>
        <p:sp>
          <p:nvSpPr>
            <p:cNvPr id="26" name="Rechteck 25"/>
            <p:cNvSpPr/>
            <p:nvPr/>
          </p:nvSpPr>
          <p:spPr>
            <a:xfrm>
              <a:off x="5004048" y="4201706"/>
              <a:ext cx="4032448" cy="51077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004048" y="4253026"/>
              <a:ext cx="4176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2.15 </a:t>
              </a:r>
              <a:r>
                <a:rPr kumimoji="0" lang="de-DE" sz="20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Identifikator</a:t>
              </a: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der Manifestation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51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3" grpId="0" animBg="1"/>
      <p:bldP spid="18" grpId="0" animBg="1"/>
      <p:bldP spid="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580549" y="87015"/>
            <a:ext cx="8527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Manche Merkmale sieht man der Ressource an: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755577" y="1057246"/>
            <a:ext cx="3149872" cy="550113"/>
            <a:chOff x="5238552" y="957699"/>
            <a:chExt cx="3149872" cy="550113"/>
          </a:xfrm>
        </p:grpSpPr>
        <p:sp>
          <p:nvSpPr>
            <p:cNvPr id="25" name="Rechteck 24"/>
            <p:cNvSpPr/>
            <p:nvPr/>
          </p:nvSpPr>
          <p:spPr>
            <a:xfrm>
              <a:off x="5238552" y="957699"/>
              <a:ext cx="3096344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5294839" y="1043634"/>
              <a:ext cx="3093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2.13 Erscheinungsweise</a:t>
              </a: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4211960" y="548680"/>
            <a:ext cx="4536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prstClr val="black"/>
                </a:solidFill>
                <a:latin typeface="Calibri"/>
              </a:rPr>
              <a:t>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inzelne Einheit</a:t>
            </a:r>
            <a:br>
              <a:rPr lang="de-DE" sz="2000" b="1" dirty="0" smtClean="0">
                <a:solidFill>
                  <a:prstClr val="black"/>
                </a:solidFill>
                <a:latin typeface="Calibri"/>
              </a:rPr>
            </a:b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(d.h. sie besteht nur aus einem Teil und ist damit abgeschlossen; daneben gibt es „mehrteilige Monografie“, „fortlaufende Ressource“, „integrierende Ressource“) 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755577" y="2459033"/>
            <a:ext cx="3096344" cy="550113"/>
            <a:chOff x="5292080" y="1006460"/>
            <a:chExt cx="3096344" cy="550113"/>
          </a:xfrm>
        </p:grpSpPr>
        <p:sp>
          <p:nvSpPr>
            <p:cNvPr id="29" name="Rechteck 28"/>
            <p:cNvSpPr/>
            <p:nvPr/>
          </p:nvSpPr>
          <p:spPr>
            <a:xfrm>
              <a:off x="5292080" y="1006460"/>
              <a:ext cx="3096344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364088" y="1068874"/>
              <a:ext cx="2016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3.2 Medientyp</a:t>
              </a: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4219709" y="249289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prstClr val="black"/>
                </a:solidFill>
                <a:latin typeface="Calibri"/>
              </a:rPr>
              <a:t>o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hne Hilfsmittel </a:t>
            </a:r>
            <a:r>
              <a:rPr lang="de-DE" sz="2000" b="1" smtClean="0">
                <a:solidFill>
                  <a:prstClr val="black"/>
                </a:solidFill>
                <a:latin typeface="Calibri"/>
              </a:rPr>
              <a:t>zu benutzen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771074" y="3618872"/>
            <a:ext cx="3096344" cy="550113"/>
            <a:chOff x="5292080" y="1006460"/>
            <a:chExt cx="3096344" cy="550113"/>
          </a:xfrm>
        </p:grpSpPr>
        <p:sp>
          <p:nvSpPr>
            <p:cNvPr id="33" name="Rechteck 32"/>
            <p:cNvSpPr/>
            <p:nvPr/>
          </p:nvSpPr>
          <p:spPr>
            <a:xfrm>
              <a:off x="5292080" y="1006460"/>
              <a:ext cx="3096344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5364088" y="1068874"/>
              <a:ext cx="24327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3.3 Datenträgertyp</a:t>
              </a: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4235206" y="368915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Band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" name="Gruppieren 35"/>
          <p:cNvGrpSpPr/>
          <p:nvPr/>
        </p:nvGrpSpPr>
        <p:grpSpPr>
          <a:xfrm>
            <a:off x="771074" y="4645947"/>
            <a:ext cx="4176464" cy="523439"/>
            <a:chOff x="5004048" y="4201705"/>
            <a:chExt cx="4176464" cy="523439"/>
          </a:xfrm>
        </p:grpSpPr>
        <p:sp>
          <p:nvSpPr>
            <p:cNvPr id="37" name="Rechteck 36"/>
            <p:cNvSpPr/>
            <p:nvPr/>
          </p:nvSpPr>
          <p:spPr>
            <a:xfrm>
              <a:off x="5004048" y="4201705"/>
              <a:ext cx="3096344" cy="52343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004048" y="4253026"/>
              <a:ext cx="4176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3.4 Umfang</a:t>
              </a: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4283968" y="4665330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389 Seiten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771074" y="5661808"/>
            <a:ext cx="4176464" cy="523439"/>
            <a:chOff x="5004048" y="4201705"/>
            <a:chExt cx="4176464" cy="523439"/>
          </a:xfrm>
        </p:grpSpPr>
        <p:sp>
          <p:nvSpPr>
            <p:cNvPr id="41" name="Rechteck 40"/>
            <p:cNvSpPr/>
            <p:nvPr/>
          </p:nvSpPr>
          <p:spPr>
            <a:xfrm>
              <a:off x="5004048" y="4201705"/>
              <a:ext cx="3096344" cy="52343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004048" y="4253026"/>
              <a:ext cx="4176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3.5 Maße</a:t>
              </a:r>
            </a:p>
          </p:txBody>
        </p:sp>
      </p:grpSp>
      <p:sp>
        <p:nvSpPr>
          <p:cNvPr id="43" name="Textfeld 42"/>
          <p:cNvSpPr txBox="1"/>
          <p:nvPr/>
        </p:nvSpPr>
        <p:spPr>
          <a:xfrm>
            <a:off x="4283968" y="552942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15 cm</a:t>
            </a:r>
            <a:br>
              <a:rPr lang="de-DE" sz="2000" b="1" dirty="0" smtClean="0">
                <a:solidFill>
                  <a:prstClr val="black"/>
                </a:solidFill>
                <a:latin typeface="Calibri"/>
              </a:rPr>
            </a:b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(auf vollen Zentimeter aufrunden)</a:t>
            </a:r>
          </a:p>
        </p:txBody>
      </p:sp>
    </p:spTree>
    <p:extLst>
      <p:ext uri="{BB962C8B-B14F-4D97-AF65-F5344CB8AC3E}">
        <p14:creationId xmlns:p14="http://schemas.microsoft.com/office/powerpoint/2010/main" val="9006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5" grpId="0"/>
      <p:bldP spid="39" grpId="0"/>
      <p:bldP spid="4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69"/>
            <a:ext cx="9144000" cy="5870222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29234" y="2118226"/>
            <a:ext cx="2598550" cy="8280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5436096" y="116632"/>
            <a:ext cx="3528392" cy="1200329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Abschnitt 2 (Kap. 5-7):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Merkmale von Werken</a:t>
            </a:r>
            <a:br>
              <a:rPr kumimoji="0" lang="de-DE" alt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de-DE" alt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und Expressionen</a:t>
            </a:r>
            <a:endParaRPr kumimoji="0" lang="de-DE" altLang="de-DE" sz="2400" b="0" i="1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5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80549" y="87015"/>
            <a:ext cx="8527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Merkmale des Werks: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755577" y="692696"/>
            <a:ext cx="3149872" cy="795129"/>
            <a:chOff x="5238552" y="957699"/>
            <a:chExt cx="3149872" cy="795129"/>
          </a:xfrm>
        </p:grpSpPr>
        <p:sp>
          <p:nvSpPr>
            <p:cNvPr id="19" name="Rechteck 18"/>
            <p:cNvSpPr/>
            <p:nvPr/>
          </p:nvSpPr>
          <p:spPr>
            <a:xfrm>
              <a:off x="5238552" y="957699"/>
              <a:ext cx="3096344" cy="7951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294839" y="976436"/>
              <a:ext cx="30935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6.2.2 Bevorzugter Titel 	des Werks</a:t>
              </a: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4211960" y="6926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murder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at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vicarage</a:t>
            </a:r>
            <a:endParaRPr lang="de-DE" sz="2000" b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(in der Praxis weiterhin Nichtsortierzeichen)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755577" y="4535071"/>
            <a:ext cx="3096344" cy="550113"/>
            <a:chOff x="5292080" y="1006460"/>
            <a:chExt cx="3096344" cy="550113"/>
          </a:xfrm>
        </p:grpSpPr>
        <p:sp>
          <p:nvSpPr>
            <p:cNvPr id="23" name="Rechteck 22"/>
            <p:cNvSpPr/>
            <p:nvPr/>
          </p:nvSpPr>
          <p:spPr>
            <a:xfrm>
              <a:off x="5292080" y="1006460"/>
              <a:ext cx="3096344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364088" y="1068874"/>
              <a:ext cx="2016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6.9 Inhaltstyp</a:t>
              </a: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4219709" y="4593322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Text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771074" y="5406878"/>
            <a:ext cx="3096344" cy="830434"/>
            <a:chOff x="5292080" y="1006460"/>
            <a:chExt cx="3096344" cy="830434"/>
          </a:xfrm>
        </p:grpSpPr>
        <p:sp>
          <p:nvSpPr>
            <p:cNvPr id="27" name="Rechteck 26"/>
            <p:cNvSpPr/>
            <p:nvPr/>
          </p:nvSpPr>
          <p:spPr>
            <a:xfrm>
              <a:off x="5292080" y="1006460"/>
              <a:ext cx="3096344" cy="83043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364088" y="1061125"/>
              <a:ext cx="24327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34988" algn="l"/>
                </a:tabLst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6.11 Sprache der 	Expression</a:t>
              </a:r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4235206" y="5549170"/>
            <a:ext cx="4729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Deutsch</a:t>
            </a:r>
            <a:br>
              <a:rPr lang="de-DE" sz="2000" b="1" dirty="0" smtClean="0">
                <a:solidFill>
                  <a:prstClr val="black"/>
                </a:solidFill>
                <a:latin typeface="Calibri"/>
              </a:rPr>
            </a:b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(in der Praxis als Sprachcode „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ger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“ erfasst)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83568" y="3831431"/>
            <a:ext cx="8527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Merkmale der Expression: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84088" y="1603439"/>
            <a:ext cx="8280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In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der Praxis:</a:t>
            </a: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w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ird nur extra erfasst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, wenn vom Haupttitel abweichend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(ansonsten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erfüllt dieser auch die Funktion des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Werktitels) oder wenn ein zusätzliches identifizierendes Merkmal erfasst werden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muss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9" grpId="0"/>
      <p:bldP spid="3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19"/>
            <a:ext cx="9144000" cy="5877072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29234" y="3068960"/>
            <a:ext cx="2598550" cy="19080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4860032" y="116632"/>
            <a:ext cx="4104456" cy="1200329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Abschnitt 6 (Kap. 18-22):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Beziehungen zu Personen, Familien und Körperschaften</a:t>
            </a:r>
            <a:endParaRPr kumimoji="0" lang="de-DE" altLang="de-DE" sz="2400" b="0" i="1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684213" y="597441"/>
            <a:ext cx="8280400" cy="561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Angabe der in Beziehung stehenden Person: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err="1" smtClean="0">
                <a:solidFill>
                  <a:srgbClr val="333399"/>
                </a:solidFill>
                <a:latin typeface="Arial" charset="0"/>
              </a:rPr>
              <a:t>Identifikator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 der Person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der Datensatz für die Ressource wird über die Ident-nummer mit dem Datensatz für die Person verknüpft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(so in der realen Implementierung)</a:t>
            </a:r>
          </a:p>
          <a:p>
            <a:pPr fontAlgn="auto">
              <a:spcBef>
                <a:spcPts val="0"/>
              </a:spcBef>
              <a:spcAft>
                <a:spcPts val="24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Normierter Sucheinstieg für die Person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Textstring, bestehend aus dem bevorzugten Namen so-wie ggf. Lebensdaten (nur Jahre), so in Tabellen-Form</a:t>
            </a:r>
          </a:p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Art der Beziehung:</a:t>
            </a: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Grobe Kategorisierung durch verwendetes Element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z.B. „Geistiger Schöpfer“</a:t>
            </a: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Feinspezifizierung durch Beziehungskennzeichnung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z.B. „Verfasser “, „Komponist “,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„Kartograf“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684213" y="-50631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Beziehungen zu Personen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3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723900" y="0"/>
            <a:ext cx="81343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de-DE" altLang="de-DE" sz="3600" b="1" dirty="0">
                <a:solidFill>
                  <a:srgbClr val="333399"/>
                </a:solidFill>
                <a:latin typeface="Arial" charset="0"/>
              </a:rPr>
              <a:t>RDA im deutschsprachigen Raum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711200" y="692150"/>
            <a:ext cx="8351838" cy="548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spcAft>
                <a:spcPts val="900"/>
              </a:spcAft>
              <a:buFontTx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Standardisierungsausschuss (STA):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Umstieg im Oktober 2011 beschlossen</a:t>
            </a:r>
          </a:p>
          <a:p>
            <a:pPr algn="l">
              <a:spcAft>
                <a:spcPts val="900"/>
              </a:spcAft>
              <a:buFontTx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K</a:t>
            </a: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onkrete </a:t>
            </a: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Vorgaben des STA 2012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u.a. „im Ergebnis kostenneutral“</a:t>
            </a:r>
          </a:p>
          <a:p>
            <a:pPr algn="l">
              <a:spcAft>
                <a:spcPts val="900"/>
              </a:spcAft>
              <a:buFontTx/>
              <a:buChar char="•"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Einrichtung der AG RDA</a:t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zur Vorbereitung und Durchführung des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RDA-Umstiegs</a:t>
            </a:r>
          </a:p>
          <a:p>
            <a:pPr>
              <a:lnSpc>
                <a:spcPct val="105000"/>
              </a:lnSpc>
              <a:buFontTx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Wichtigste Aufgaben der AG RDA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lvl="1">
              <a:lnSpc>
                <a:spcPct val="105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Erarbeitung der Anwendungsrichtlinien D-A-CH</a:t>
            </a:r>
          </a:p>
          <a:p>
            <a:pPr lvl="1">
              <a:lnSpc>
                <a:spcPct val="105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Vorgaben für die Implementierung (z.B. neue Felder)</a:t>
            </a:r>
          </a:p>
          <a:p>
            <a:pPr lvl="1">
              <a:lnSpc>
                <a:spcPct val="105000"/>
              </a:lnSpc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Erarbeitung von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Schulungsunterlagen</a:t>
            </a:r>
          </a:p>
          <a:p>
            <a:pPr>
              <a:lnSpc>
                <a:spcPct val="105000"/>
              </a:lnSpc>
              <a:buFontTx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Umstieg in zwei Stufen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lvl="1">
              <a:lnSpc>
                <a:spcPct val="105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Herbst 2014 Einführung RDA-gerechter Normdaten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 lvl="1">
              <a:lnSpc>
                <a:spcPct val="105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4. Quartal 2015 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Umstieg auch bei den Titeldaten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683568" y="404664"/>
            <a:ext cx="4176464" cy="523439"/>
            <a:chOff x="5004048" y="4201705"/>
            <a:chExt cx="4176464" cy="523439"/>
          </a:xfrm>
        </p:grpSpPr>
        <p:sp>
          <p:nvSpPr>
            <p:cNvPr id="19" name="Rechteck 18"/>
            <p:cNvSpPr/>
            <p:nvPr/>
          </p:nvSpPr>
          <p:spPr>
            <a:xfrm>
              <a:off x="5004048" y="4201705"/>
              <a:ext cx="3814156" cy="52343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004048" y="4253026"/>
              <a:ext cx="4176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19.2 Geistiger Schöpfer</a:t>
              </a: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4932040" y="424047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Christie, Agatha, 1890-1976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683568" y="2348880"/>
            <a:ext cx="4176464" cy="523439"/>
            <a:chOff x="5004048" y="4201705"/>
            <a:chExt cx="4176464" cy="523439"/>
          </a:xfrm>
        </p:grpSpPr>
        <p:sp>
          <p:nvSpPr>
            <p:cNvPr id="23" name="Rechteck 22"/>
            <p:cNvSpPr/>
            <p:nvPr/>
          </p:nvSpPr>
          <p:spPr>
            <a:xfrm>
              <a:off x="5004048" y="4201705"/>
              <a:ext cx="3816424" cy="52343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004048" y="4253026"/>
              <a:ext cx="4176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20.2 Mitwirkender</a:t>
              </a: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5004048" y="2398001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Brender, Irmela, 1935-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683568" y="1135197"/>
            <a:ext cx="3816424" cy="550113"/>
            <a:chOff x="683568" y="1135197"/>
            <a:chExt cx="3816424" cy="550113"/>
          </a:xfrm>
        </p:grpSpPr>
        <p:sp>
          <p:nvSpPr>
            <p:cNvPr id="27" name="Rechteck 26"/>
            <p:cNvSpPr/>
            <p:nvPr/>
          </p:nvSpPr>
          <p:spPr>
            <a:xfrm>
              <a:off x="685836" y="1135197"/>
              <a:ext cx="3814156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83568" y="1197611"/>
              <a:ext cx="3814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18.5 Beziehungskennzeichnung</a:t>
              </a:r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4932040" y="112474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smtClean="0">
                <a:solidFill>
                  <a:prstClr val="black"/>
                </a:solidFill>
                <a:latin typeface="Calibri"/>
              </a:rPr>
              <a:t>Verfasser</a:t>
            </a:r>
            <a:endParaRPr lang="de-DE" sz="2000" b="1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683568" y="3098796"/>
            <a:ext cx="3816424" cy="550113"/>
            <a:chOff x="683568" y="3295437"/>
            <a:chExt cx="3816424" cy="550113"/>
          </a:xfrm>
        </p:grpSpPr>
        <p:sp>
          <p:nvSpPr>
            <p:cNvPr id="31" name="Rechteck 30"/>
            <p:cNvSpPr/>
            <p:nvPr/>
          </p:nvSpPr>
          <p:spPr>
            <a:xfrm>
              <a:off x="685836" y="3295437"/>
              <a:ext cx="3814156" cy="5501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83568" y="3357851"/>
              <a:ext cx="3814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18.5 Beziehungskennzeichnung</a:t>
              </a:r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5060558" y="3088343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smtClean="0">
                <a:solidFill>
                  <a:prstClr val="black"/>
                </a:solidFill>
                <a:latin typeface="Calibri"/>
              </a:rPr>
              <a:t>Übersetzer</a:t>
            </a:r>
            <a:endParaRPr lang="de-DE" sz="2000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683568" y="3933056"/>
            <a:ext cx="8208912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Hinweis zu Beziehungskennzeichnungen: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Wird als Code transportiert,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z.B. „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atr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“ (für „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author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“)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für Männer und Frauen muss dieselbe Form angezeigt werden; Verbund/Bibliothek kann entscheiden, ob diese Form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gegendert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sein soll oder nicht (und wenn ja, wie, z.B. „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VerfasserIn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“ wie im SWB)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0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9" grpId="0"/>
      <p:bldP spid="3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64"/>
            <a:ext cx="9144000" cy="5862552"/>
          </a:xfrm>
          <a:prstGeom prst="rect">
            <a:avLst/>
          </a:prstGeom>
          <a:ln w="12700">
            <a:solidFill>
              <a:srgbClr val="4F81BD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29234" y="2924944"/>
            <a:ext cx="2598550" cy="5220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5436096" y="116632"/>
            <a:ext cx="3384376" cy="830997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Abschnitt 5 (Kap. 17):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Primärbeziehungen</a:t>
            </a:r>
            <a:endParaRPr kumimoji="0" lang="de-DE" altLang="de-DE" sz="2400" b="0" i="1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84213" y="-27384"/>
            <a:ext cx="8675687" cy="6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Primärbeziehungen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503546" y="1027222"/>
            <a:ext cx="4460942" cy="4922058"/>
            <a:chOff x="4503546" y="1027222"/>
            <a:chExt cx="4460942" cy="4922058"/>
          </a:xfrm>
        </p:grpSpPr>
        <p:grpSp>
          <p:nvGrpSpPr>
            <p:cNvPr id="4" name="Gruppieren 3"/>
            <p:cNvGrpSpPr/>
            <p:nvPr/>
          </p:nvGrpSpPr>
          <p:grpSpPr>
            <a:xfrm>
              <a:off x="4503546" y="1027222"/>
              <a:ext cx="2210905" cy="1080120"/>
              <a:chOff x="3542286" y="548680"/>
              <a:chExt cx="2210905" cy="1080120"/>
            </a:xfrm>
          </p:grpSpPr>
          <p:sp>
            <p:nvSpPr>
              <p:cNvPr id="14" name="Rechteck 13"/>
              <p:cNvSpPr/>
              <p:nvPr/>
            </p:nvSpPr>
            <p:spPr>
              <a:xfrm>
                <a:off x="3542286" y="548680"/>
                <a:ext cx="2210905" cy="108012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3653039" y="632083"/>
                <a:ext cx="20162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„The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murder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at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the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de-DE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vicarage</a:t>
                </a:r>
                <a:r>
                  <a:rPr kumimoji="0" lang="de-DE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“ von Agatha Christie</a:t>
                </a:r>
              </a:p>
            </p:txBody>
          </p:sp>
        </p:grpSp>
        <p:sp>
          <p:nvSpPr>
            <p:cNvPr id="5" name="Rechteck 4"/>
            <p:cNvSpPr/>
            <p:nvPr/>
          </p:nvSpPr>
          <p:spPr>
            <a:xfrm>
              <a:off x="4649829" y="2650143"/>
              <a:ext cx="2013957" cy="1080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809343" y="2719427"/>
              <a:ext cx="1687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Deutsche Übersetzung (als Text)</a:t>
              </a:r>
            </a:p>
          </p:txBody>
        </p:sp>
        <p:cxnSp>
          <p:nvCxnSpPr>
            <p:cNvPr id="7" name="Gerade Verbindung mit Pfeil 6"/>
            <p:cNvCxnSpPr/>
            <p:nvPr/>
          </p:nvCxnSpPr>
          <p:spPr>
            <a:xfrm>
              <a:off x="5583628" y="2107342"/>
              <a:ext cx="0" cy="5400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8" name="Rechteck 7"/>
            <p:cNvSpPr/>
            <p:nvPr/>
          </p:nvSpPr>
          <p:spPr>
            <a:xfrm>
              <a:off x="4905145" y="4293095"/>
              <a:ext cx="1656184" cy="165618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811535" y="4348261"/>
              <a:ext cx="182180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Fischer Taschenbuch Verlag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389 Seiten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ISBN 978-3-596-51111-2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Reihe: Fischer </a:t>
              </a:r>
              <a:r>
                <a:rPr kumimoji="0" lang="de-DE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TaschenBibliothek</a:t>
              </a:r>
              <a:endPara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6852830" y="1243246"/>
              <a:ext cx="9600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Werk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6780822" y="2950259"/>
              <a:ext cx="2183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Expression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6636806" y="4797152"/>
              <a:ext cx="22045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Manifestation</a:t>
              </a:r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>
              <a:off x="5634071" y="3727582"/>
              <a:ext cx="0" cy="5400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55576" y="1041014"/>
            <a:ext cx="33843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Fachbegriff aus FRBR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für die Beziehungen zwischen einem Werk, seinen Expressionen, Manifestationen (die schwarzen Pfeile)</a:t>
            </a:r>
          </a:p>
        </p:txBody>
      </p:sp>
    </p:spTree>
    <p:extLst>
      <p:ext uri="{BB962C8B-B14F-4D97-AF65-F5344CB8AC3E}">
        <p14:creationId xmlns:p14="http://schemas.microsoft.com/office/powerpoint/2010/main" val="168965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282879" y="1854116"/>
            <a:ext cx="4409224" cy="2909937"/>
            <a:chOff x="323528" y="1854116"/>
            <a:chExt cx="4409224" cy="2909937"/>
          </a:xfrm>
        </p:grpSpPr>
        <p:grpSp>
          <p:nvGrpSpPr>
            <p:cNvPr id="3" name="Gruppieren 2"/>
            <p:cNvGrpSpPr/>
            <p:nvPr/>
          </p:nvGrpSpPr>
          <p:grpSpPr>
            <a:xfrm>
              <a:off x="484280" y="2423231"/>
              <a:ext cx="3888432" cy="2340822"/>
              <a:chOff x="971600" y="1880266"/>
              <a:chExt cx="3888432" cy="2340822"/>
            </a:xfrm>
          </p:grpSpPr>
          <p:sp>
            <p:nvSpPr>
              <p:cNvPr id="5" name="Rechteck 4"/>
              <p:cNvSpPr/>
              <p:nvPr/>
            </p:nvSpPr>
            <p:spPr>
              <a:xfrm>
                <a:off x="971600" y="1880266"/>
                <a:ext cx="3672408" cy="2304256"/>
              </a:xfrm>
              <a:prstGeom prst="rect">
                <a:avLst/>
              </a:prstGeom>
              <a:noFill/>
              <a:ln w="6350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6" name="Gruppieren 5"/>
              <p:cNvGrpSpPr/>
              <p:nvPr/>
            </p:nvGrpSpPr>
            <p:grpSpPr>
              <a:xfrm>
                <a:off x="1115616" y="2050232"/>
                <a:ext cx="3528392" cy="550113"/>
                <a:chOff x="1115616" y="286599"/>
                <a:chExt cx="3528392" cy="550113"/>
              </a:xfrm>
            </p:grpSpPr>
            <p:sp>
              <p:nvSpPr>
                <p:cNvPr id="13" name="Rechteck 12"/>
                <p:cNvSpPr/>
                <p:nvPr/>
              </p:nvSpPr>
              <p:spPr>
                <a:xfrm>
                  <a:off x="1115616" y="286599"/>
                  <a:ext cx="3384376" cy="550113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" name="Textfeld 13"/>
                <p:cNvSpPr txBox="1"/>
                <p:nvPr/>
              </p:nvSpPr>
              <p:spPr>
                <a:xfrm>
                  <a:off x="1259632" y="371381"/>
                  <a:ext cx="338437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Merkmale des Werks</a:t>
                  </a: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7" name="Gruppieren 6"/>
              <p:cNvGrpSpPr/>
              <p:nvPr/>
            </p:nvGrpSpPr>
            <p:grpSpPr>
              <a:xfrm>
                <a:off x="1115616" y="2744361"/>
                <a:ext cx="3528392" cy="522332"/>
                <a:chOff x="1115616" y="1394500"/>
                <a:chExt cx="3528392" cy="522332"/>
              </a:xfrm>
            </p:grpSpPr>
            <p:sp>
              <p:nvSpPr>
                <p:cNvPr id="11" name="Rechteck 10"/>
                <p:cNvSpPr/>
                <p:nvPr/>
              </p:nvSpPr>
              <p:spPr>
                <a:xfrm>
                  <a:off x="1115616" y="1394500"/>
                  <a:ext cx="3384376" cy="522332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0070C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2" name="Textfeld 11"/>
                <p:cNvSpPr txBox="1"/>
                <p:nvPr/>
              </p:nvSpPr>
              <p:spPr>
                <a:xfrm>
                  <a:off x="1259632" y="1468249"/>
                  <a:ext cx="338437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Merkmale der Expression</a:t>
                  </a: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8" name="Gruppieren 7"/>
              <p:cNvGrpSpPr/>
              <p:nvPr/>
            </p:nvGrpSpPr>
            <p:grpSpPr>
              <a:xfrm>
                <a:off x="1115616" y="3464441"/>
                <a:ext cx="3744416" cy="756647"/>
                <a:chOff x="1115616" y="3070716"/>
                <a:chExt cx="3744416" cy="756647"/>
              </a:xfrm>
            </p:grpSpPr>
            <p:sp>
              <p:nvSpPr>
                <p:cNvPr id="9" name="Rechteck 8"/>
                <p:cNvSpPr/>
                <p:nvPr/>
              </p:nvSpPr>
              <p:spPr>
                <a:xfrm>
                  <a:off x="1115616" y="3070716"/>
                  <a:ext cx="3384376" cy="502300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9BBB59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0" name="Textfeld 9"/>
                <p:cNvSpPr txBox="1"/>
                <p:nvPr/>
              </p:nvSpPr>
              <p:spPr>
                <a:xfrm>
                  <a:off x="1251882" y="3119477"/>
                  <a:ext cx="360815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Merkmale der Manifestation</a:t>
                  </a: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sp>
          <p:nvSpPr>
            <p:cNvPr id="4" name="Text Box 17"/>
            <p:cNvSpPr txBox="1">
              <a:spLocks noChangeArrowheads="1"/>
            </p:cNvSpPr>
            <p:nvPr/>
          </p:nvSpPr>
          <p:spPr bwMode="auto">
            <a:xfrm>
              <a:off x="323528" y="1854116"/>
              <a:ext cx="44092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Beschreibung der Ressource</a:t>
              </a:r>
              <a:endPara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035407" y="2216816"/>
            <a:ext cx="2880320" cy="473859"/>
            <a:chOff x="5652120" y="260649"/>
            <a:chExt cx="2880320" cy="473859"/>
          </a:xfrm>
        </p:grpSpPr>
        <p:sp>
          <p:nvSpPr>
            <p:cNvPr id="16" name="Rechteck 15"/>
            <p:cNvSpPr/>
            <p:nvPr/>
          </p:nvSpPr>
          <p:spPr>
            <a:xfrm>
              <a:off x="5652120" y="260649"/>
              <a:ext cx="2736304" cy="473859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796136" y="283895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Merkmale der Person </a:t>
              </a:r>
              <a:endPara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963399" y="1340768"/>
            <a:ext cx="2952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Beschreibung von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Agatha Christie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5116039" y="2415480"/>
            <a:ext cx="855728" cy="45277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5509459" y="274320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prstClr val="black"/>
                </a:solidFill>
                <a:latin typeface="Calibri"/>
              </a:rPr>
              <a:t>h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at geistige Schöpferin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5999403" y="3936251"/>
            <a:ext cx="2880320" cy="473859"/>
            <a:chOff x="5652120" y="260649"/>
            <a:chExt cx="2880320" cy="473859"/>
          </a:xfrm>
        </p:grpSpPr>
        <p:sp>
          <p:nvSpPr>
            <p:cNvPr id="22" name="Rechteck 21"/>
            <p:cNvSpPr/>
            <p:nvPr/>
          </p:nvSpPr>
          <p:spPr>
            <a:xfrm>
              <a:off x="5652120" y="260649"/>
              <a:ext cx="2736304" cy="473859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796136" y="283895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Merkmale der Person </a:t>
              </a:r>
              <a:endPara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5922896" y="4478630"/>
            <a:ext cx="2952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Beschreibung von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Irmela Brender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cxnSp>
        <p:nvCxnSpPr>
          <p:cNvPr id="25" name="Gerade Verbindung mit Pfeil 24"/>
          <p:cNvCxnSpPr>
            <a:stCxn id="5" idx="3"/>
          </p:cNvCxnSpPr>
          <p:nvPr/>
        </p:nvCxnSpPr>
        <p:spPr>
          <a:xfrm>
            <a:off x="5116039" y="3575359"/>
            <a:ext cx="855728" cy="57372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6" name="Textfeld 25"/>
          <p:cNvSpPr txBox="1"/>
          <p:nvPr/>
        </p:nvSpPr>
        <p:spPr>
          <a:xfrm>
            <a:off x="5525548" y="340954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prstClr val="black"/>
                </a:solidFill>
                <a:latin typeface="Calibri"/>
              </a:rPr>
              <a:t>h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at Übersetzerin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91317" y="404664"/>
            <a:ext cx="44092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„Welches Werk steckt in der Manifestation drin?“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274767" y="2204864"/>
            <a:ext cx="1322896" cy="2711576"/>
            <a:chOff x="274767" y="2204864"/>
            <a:chExt cx="1322896" cy="2711576"/>
          </a:xfrm>
        </p:grpSpPr>
        <p:cxnSp>
          <p:nvCxnSpPr>
            <p:cNvPr id="29" name="Gerade Verbindung mit Pfeil 28"/>
            <p:cNvCxnSpPr/>
            <p:nvPr/>
          </p:nvCxnSpPr>
          <p:spPr>
            <a:xfrm flipH="1">
              <a:off x="788839" y="4258556"/>
              <a:ext cx="80882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30" name="Gerade Verbindung mit Pfeil 29"/>
            <p:cNvCxnSpPr/>
            <p:nvPr/>
          </p:nvCxnSpPr>
          <p:spPr>
            <a:xfrm flipV="1">
              <a:off x="786572" y="2876001"/>
              <a:ext cx="0" cy="14040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31" name="Gerade Verbindung mit Pfeil 30"/>
            <p:cNvCxnSpPr/>
            <p:nvPr/>
          </p:nvCxnSpPr>
          <p:spPr>
            <a:xfrm flipH="1">
              <a:off x="778823" y="2886199"/>
              <a:ext cx="80882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arrow"/>
              <a:tailEnd type="none"/>
            </a:ln>
            <a:effectLst/>
          </p:spPr>
        </p:cxnSp>
        <p:sp>
          <p:nvSpPr>
            <p:cNvPr id="32" name="Textfeld 31"/>
            <p:cNvSpPr txBox="1"/>
            <p:nvPr/>
          </p:nvSpPr>
          <p:spPr>
            <a:xfrm rot="16200000">
              <a:off x="-880966" y="3360597"/>
              <a:ext cx="2711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hat verkörpertes Werk</a:t>
              </a:r>
              <a:endPara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899592" y="2780928"/>
            <a:ext cx="5256584" cy="523439"/>
            <a:chOff x="5004048" y="4201705"/>
            <a:chExt cx="5256584" cy="523439"/>
          </a:xfrm>
        </p:grpSpPr>
        <p:sp>
          <p:nvSpPr>
            <p:cNvPr id="9" name="Rechteck 8"/>
            <p:cNvSpPr/>
            <p:nvPr/>
          </p:nvSpPr>
          <p:spPr>
            <a:xfrm>
              <a:off x="5004048" y="4201705"/>
              <a:ext cx="5256584" cy="52343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004048" y="4253026"/>
              <a:ext cx="5256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17.8 In der Manifestation verkörpertes Werk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899592" y="342900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Christie, Agatha, 1890-1976. The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murder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at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vicarage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683568" y="85636"/>
            <a:ext cx="8280400" cy="252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Angabe des verkörperten Werks: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Normierter Sucheinstieg als Kombination von</a:t>
            </a:r>
          </a:p>
          <a:p>
            <a:pPr marL="803275" lvl="1" indent="-342900" fontAlgn="auto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Normierter Sucheinstieg für den geistigen Schöpfer (bzw. für den ersten, wenn das Werk mehrere hat)</a:t>
            </a:r>
          </a:p>
          <a:p>
            <a:pPr marL="803275" lvl="1" indent="-342900" fontAlgn="auto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Bevorzugter Titel des Werks</a:t>
            </a:r>
          </a:p>
          <a:p>
            <a:pPr marL="803275" lvl="1" indent="-342900" fontAlgn="auto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Getrennt mit einem Punkt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4088" y="3933056"/>
            <a:ext cx="828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Umsetzung in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der Praxis</a:t>
            </a: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w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ird nicht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extra erfasst, sondern ergibt sich implizit aus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anderen Elementen (oder aus Verknüpfung mit Werknormsatz)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1137930" y="5517232"/>
            <a:ext cx="7929562" cy="830263"/>
            <a:chOff x="665" y="3552"/>
            <a:chExt cx="4995" cy="523"/>
          </a:xfrm>
        </p:grpSpPr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17" y="3552"/>
              <a:ext cx="454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Ziel: aus jeder Beschreibung geht eindeutig hervor, zu welchem Werk sie gehört (z.B. für Clustering)</a:t>
              </a:r>
              <a:endParaRPr 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665" y="3628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1735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800120"/>
            <a:ext cx="8280400" cy="47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Stufe 1: Kernelemente (*)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Elemente, die man nach RDA immer erfasst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sofern zutreffend und leicht zu ermitteln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Beispiel: Haupttitel</a:t>
            </a:r>
          </a:p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Stufe 2: Zusatzelemente (+)</a:t>
            </a: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Elemente, die gemäß deutschsprachigem Standard ebenfalls immer erfasst werden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Beispiel: Titelzusatz</a:t>
            </a: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„Standardelemente-Set“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besteht aus Kernelementen und Zusatzelementen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3" name="Gruppieren 8"/>
          <p:cNvGrpSpPr>
            <a:grpSpLocks/>
          </p:cNvGrpSpPr>
          <p:nvPr/>
        </p:nvGrpSpPr>
        <p:grpSpPr bwMode="auto">
          <a:xfrm>
            <a:off x="611560" y="5199582"/>
            <a:ext cx="8215312" cy="830997"/>
            <a:chOff x="1028700" y="3317328"/>
            <a:chExt cx="8215313" cy="830117"/>
          </a:xfrm>
        </p:grpSpPr>
        <p:sp>
          <p:nvSpPr>
            <p:cNvPr id="4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itchFamily="82" charset="0"/>
              </a:endParaRPr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83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282575" marR="0" lvl="0" indent="-2825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9988" algn="l"/>
                  <a:tab pos="4659313" algn="l"/>
                </a:tabLst>
                <a:defRPr/>
              </a:pPr>
              <a:r>
                <a:rPr kumimoji="0" lang="de-DE" altLang="de-DE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	</a:t>
              </a: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bei mehrfachem Vorkommen eines Standard-	</a:t>
              </a:r>
              <a:r>
                <a:rPr kumimoji="0" lang="de-DE" altLang="de-DE" sz="24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elements</a:t>
              </a: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: </a:t>
              </a:r>
              <a:r>
                <a:rPr kumimoji="0" lang="de-DE" altLang="de-DE" sz="24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i.d.R</a:t>
              </a: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ist nur eins davon verpflichtend</a:t>
              </a:r>
              <a:endPara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684213" y="18008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Erschließungslevels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5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11560" y="260648"/>
            <a:ext cx="8280400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Stufe 3: Weitere Elemente</a:t>
            </a: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Können jederzeit zusätzlich erfasst werden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entweder gemäß Festlegung der Bibliothek oder nach dem Ermessen des einzelnen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Katalogisierers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75819" y="2348880"/>
            <a:ext cx="8280400" cy="345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Unser Beispiel</a:t>
            </a: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Stufe 1 (nur Kernelemente):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15 Elemente</a:t>
            </a: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Stufe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2 (Standardelemente):</a:t>
            </a: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19 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Elemente</a:t>
            </a: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Stufe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3 (mit weiteren sinnvollen Elementen):</a:t>
            </a: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23 Elemente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9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88974"/>
              </p:ext>
            </p:extLst>
          </p:nvPr>
        </p:nvGraphicFramePr>
        <p:xfrm>
          <a:off x="899592" y="910952"/>
          <a:ext cx="7848872" cy="3886200"/>
        </p:xfrm>
        <a:graphic>
          <a:graphicData uri="http://schemas.openxmlformats.org/drawingml/2006/table">
            <a:tbl>
              <a:tblPr/>
              <a:tblGrid>
                <a:gridCol w="676627"/>
                <a:gridCol w="2841833"/>
                <a:gridCol w="4330412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 smtClean="0">
                          <a:effectLst/>
                          <a:latin typeface="Times New Roman, serif"/>
                        </a:rPr>
                        <a:t>2.3.2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Haupttitel *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Mord im Pfarrhaus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2.4.2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Verantwortlichkeitsangabe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Agatha Christie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2.5.2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Ausgabebezeichnung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3. Auflage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Erscheinungsort *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Frankfurt am Main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2.8.4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Verlagsname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Fischer Taschenbuch Verlag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2.8.6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Erscheinungsdatum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März 2012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2.12.2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Haupttitel der Reihe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Fischer </a:t>
                      </a:r>
                      <a:r>
                        <a:rPr lang="de-DE" sz="1200" b="0" dirty="0" err="1">
                          <a:effectLst/>
                          <a:latin typeface="Times New Roman, serif"/>
                        </a:rPr>
                        <a:t>TaschenBibliothek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2.15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Identifikator der Manifestation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ISBN 978-3-596-5-1111-2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3.3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Datenträgertyp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Band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3.4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Umfang *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389 Seiten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6.2.2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Bevorzugter Titel des Werks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en-US" sz="1200" b="0" i="0" dirty="0">
                          <a:effectLst/>
                          <a:latin typeface="Times New Roman, serif"/>
                        </a:rPr>
                        <a:t>The murder at the vicarage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6.9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Inhaltstyp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Text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6.11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Sprache der Expression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Deutsch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17.8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In der Manifestation verkörpertes Werk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en-US" sz="1200" dirty="0" smtClean="0">
                          <a:effectLst/>
                          <a:latin typeface="Times New Roman, serif"/>
                        </a:rPr>
                        <a:t>Christie, Agatha, 1890-1976. </a:t>
                      </a:r>
                      <a:r>
                        <a:rPr lang="en-US" sz="1200" b="0" i="0" dirty="0" smtClean="0">
                          <a:effectLst/>
                          <a:latin typeface="Times New Roman, serif"/>
                        </a:rPr>
                        <a:t>The murder at the vicarage</a:t>
                      </a:r>
                      <a:endParaRPr lang="en-US" sz="120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19.2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Geistiger Schöpfer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dirty="0">
                          <a:effectLst/>
                          <a:latin typeface="Times New Roman, serif"/>
                        </a:rPr>
                        <a:t>Christie, Agatha, 1890-1976</a:t>
                      </a:r>
                      <a:endParaRPr lang="de-DE" sz="120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5292080" y="188640"/>
            <a:ext cx="3456384" cy="461665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Stufe 1: Kernelemente</a:t>
            </a:r>
            <a:endParaRPr kumimoji="0" lang="de-DE" altLang="de-DE" sz="24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874259"/>
              </p:ext>
            </p:extLst>
          </p:nvPr>
        </p:nvGraphicFramePr>
        <p:xfrm>
          <a:off x="827584" y="882744"/>
          <a:ext cx="7848872" cy="4922520"/>
        </p:xfrm>
        <a:graphic>
          <a:graphicData uri="http://schemas.openxmlformats.org/drawingml/2006/table">
            <a:tbl>
              <a:tblPr/>
              <a:tblGrid>
                <a:gridCol w="676627"/>
                <a:gridCol w="2841833"/>
                <a:gridCol w="4330412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 smtClean="0">
                          <a:effectLst/>
                          <a:latin typeface="Times New Roman, serif"/>
                        </a:rPr>
                        <a:t>2.3.2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Haupttitel *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Mord im Pfarrhaus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2.3.4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Titelzusatz +</a:t>
                      </a:r>
                      <a:endParaRPr lang="de-DE" sz="1200" b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Roman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2.4.2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Verantwortlichkeitsangabe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Agatha Christie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2.5.2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Ausgabebezeichnung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3. Auflage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Erscheinungsort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Frankfurt am Main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2.8.4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Verlagsname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Fischer Taschenbuch Verlag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2.8.6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Erscheinungsdatum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März 2012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2.12.2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Haupttitel der Reihe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Fischer </a:t>
                      </a:r>
                      <a:r>
                        <a:rPr lang="de-DE" sz="1200" b="0" dirty="0" err="1">
                          <a:effectLst/>
                          <a:latin typeface="Times New Roman, serif"/>
                        </a:rPr>
                        <a:t>TaschenBibliothek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2.13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Erscheinungsweise +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einzelne Einheit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2.15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Identifikator der Manifestation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ISBN 978-3-596-5-1111-2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3.2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Medientyp +</a:t>
                      </a:r>
                      <a:endParaRPr lang="de-DE" sz="1200" b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ohne Hilfsmittel zu benutzen 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3.3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Datenträgertyp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Band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3.4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Umfang *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389 Seiten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6.2.2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Bevorzugter Titel des Werks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en-US" sz="1200" b="0" i="0" dirty="0">
                          <a:effectLst/>
                          <a:latin typeface="Times New Roman, serif"/>
                        </a:rPr>
                        <a:t>The murder at the vicarage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6.9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Inhaltstyp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Text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6.11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Sprache der Expression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Deutsch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17.8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In der Manifestation verkörpertes Werk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en-US" sz="1200" dirty="0" smtClean="0">
                          <a:effectLst/>
                          <a:latin typeface="Times New Roman, serif"/>
                        </a:rPr>
                        <a:t>Christie, Agatha, 1890-1976. </a:t>
                      </a:r>
                      <a:r>
                        <a:rPr lang="en-US" sz="1200" b="0" i="0" dirty="0" smtClean="0">
                          <a:effectLst/>
                          <a:latin typeface="Times New Roman, serif"/>
                        </a:rPr>
                        <a:t>The murder at the vicarage</a:t>
                      </a:r>
                      <a:endParaRPr lang="en-US" sz="120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19.2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Geistiger Schöpfer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dirty="0">
                          <a:effectLst/>
                          <a:latin typeface="Times New Roman, serif"/>
                        </a:rPr>
                        <a:t>Christie, Agatha, 1890-1976</a:t>
                      </a:r>
                      <a:endParaRPr lang="de-DE" sz="120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20.2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Mitwirkender +</a:t>
                      </a:r>
                      <a:endParaRPr lang="de-DE" sz="1200" b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Brender, Irmela, 1935-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4716016" y="188640"/>
            <a:ext cx="4032448" cy="461665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Stufe 2: Standardelemente</a:t>
            </a:r>
            <a:endParaRPr kumimoji="0" lang="de-DE" altLang="de-DE" sz="24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5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332016"/>
              </p:ext>
            </p:extLst>
          </p:nvPr>
        </p:nvGraphicFramePr>
        <p:xfrm>
          <a:off x="899592" y="404664"/>
          <a:ext cx="7848872" cy="5958840"/>
        </p:xfrm>
        <a:graphic>
          <a:graphicData uri="http://schemas.openxmlformats.org/drawingml/2006/table">
            <a:tbl>
              <a:tblPr/>
              <a:tblGrid>
                <a:gridCol w="676627"/>
                <a:gridCol w="2841833"/>
                <a:gridCol w="4330412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 smtClean="0">
                          <a:effectLst/>
                          <a:latin typeface="Times New Roman, serif"/>
                        </a:rPr>
                        <a:t>2.3.2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Haupttitel *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Mord im Pfarrhaus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2.3.4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Titelzusatz +</a:t>
                      </a:r>
                      <a:endParaRPr lang="de-DE" sz="1200" b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Roman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2.4.2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Verantwortlichkeitsangabe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Agatha Christie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2.4.2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Verantwortlichkeitsangabe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aus dem Englischen von Irmela Brender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2.5.2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Ausgabebezeichnung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3. Auflage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Erscheinungsort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Frankfurt am Main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2.8.4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Verlagsname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Fischer Taschenbuch Verlag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2.8.6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Erscheinungsdatum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März 2012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2.12.2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Haupttitel der Reihe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Fischer </a:t>
                      </a:r>
                      <a:r>
                        <a:rPr lang="de-DE" sz="1200" b="0" dirty="0" err="1">
                          <a:effectLst/>
                          <a:latin typeface="Times New Roman, serif"/>
                        </a:rPr>
                        <a:t>TaschenBibliothek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2.13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Erscheinungsweise +</a:t>
                      </a:r>
                      <a:endParaRPr lang="de-DE" sz="1200" b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einzelne Einheit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2.15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Identifikator der Manifestation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ISBN 978-3-596-5-1111-2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3.2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Medientyp +</a:t>
                      </a:r>
                      <a:endParaRPr lang="de-DE" sz="1200" b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ohne Hilfsmittel zu benutzen 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3.3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Datenträgertyp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Band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3.4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Umfang *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389 Seiten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3.5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Maße</a:t>
                      </a:r>
                      <a:endParaRPr lang="de-DE" sz="1200" b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15 cm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6.2.2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Bevorzugter Titel des Werks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en-US" sz="1200" b="0" i="0" dirty="0">
                          <a:effectLst/>
                          <a:latin typeface="Times New Roman, serif"/>
                        </a:rPr>
                        <a:t>The murder at the vicarage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6.9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Inhaltstyp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Text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6.11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Sprache der Expression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effectLst/>
                          <a:latin typeface="Times New Roman, serif"/>
                        </a:rPr>
                        <a:t>Deutsch</a:t>
                      </a:r>
                      <a:endParaRPr lang="de-DE" sz="1200" b="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17.8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In der Manifestation verkörpertes Werk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en-US" sz="1200" dirty="0" smtClean="0">
                          <a:effectLst/>
                          <a:latin typeface="Times New Roman, serif"/>
                        </a:rPr>
                        <a:t>Christie, Agatha, 1890-1976. </a:t>
                      </a:r>
                      <a:r>
                        <a:rPr lang="en-US" sz="1200" b="0" i="0" dirty="0" smtClean="0">
                          <a:effectLst/>
                          <a:latin typeface="Times New Roman, serif"/>
                        </a:rPr>
                        <a:t>The murder at the vicarage</a:t>
                      </a:r>
                      <a:endParaRPr lang="en-US" sz="120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19.2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effectLst/>
                          <a:latin typeface="Times New Roman, serif"/>
                        </a:rPr>
                        <a:t>Geistiger Schöpfer *</a:t>
                      </a:r>
                      <a:endParaRPr lang="de-DE" sz="1200" b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dirty="0">
                          <a:effectLst/>
                          <a:latin typeface="Times New Roman, serif"/>
                        </a:rPr>
                        <a:t>Christie, Agatha, 1890-1976</a:t>
                      </a:r>
                      <a:endParaRPr lang="de-DE" sz="1200" dirty="0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18.5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Beziehungskennzeichnung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smtClean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Verfasser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20.2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Mitwirkender +</a:t>
                      </a:r>
                      <a:endParaRPr lang="de-DE" sz="1200" b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0000FF"/>
                          </a:solidFill>
                          <a:effectLst/>
                          <a:latin typeface="Times New Roman, serif"/>
                        </a:rPr>
                        <a:t>Brender, Irmela, 1935-</a:t>
                      </a:r>
                      <a:endParaRPr lang="de-DE" sz="12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18.5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dirty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Beziehungskennzeichnung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rtl="0"/>
                      <a:r>
                        <a:rPr lang="de-DE" sz="1200" b="0" smtClean="0">
                          <a:solidFill>
                            <a:srgbClr val="C00000"/>
                          </a:solidFill>
                          <a:effectLst/>
                          <a:latin typeface="Times New Roman, serif"/>
                        </a:rPr>
                        <a:t>Übersetzer</a:t>
                      </a:r>
                      <a:endParaRPr lang="de-DE" sz="1200" b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6012160" y="188640"/>
            <a:ext cx="2952328" cy="830997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Stufe 3: mit weite-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ren</a:t>
            </a:r>
            <a:r>
              <a:rPr kumimoji="0" lang="de-DE" alt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 Elementen</a:t>
            </a:r>
            <a:endParaRPr kumimoji="0" lang="de-DE" altLang="de-DE" sz="24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5"/>
            <a:ext cx="9144000" cy="609790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499992" y="6093296"/>
            <a:ext cx="4680520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5000"/>
              </a:lnSpc>
              <a:spcAft>
                <a:spcPts val="0"/>
              </a:spcAft>
              <a:defRPr/>
            </a:pPr>
            <a:r>
              <a:rPr lang="de-DE" sz="1400" i="1" dirty="0" smtClean="0">
                <a:latin typeface="Arial" charset="0"/>
              </a:rPr>
              <a:t>Foto: Deutsche Nationalbibliothek, Stephan Jockel</a:t>
            </a:r>
            <a:endParaRPr lang="de-DE" sz="1400" i="1" dirty="0">
              <a:latin typeface="Arial" charset="0"/>
            </a:endParaRP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323528" y="188640"/>
            <a:ext cx="7560840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r>
              <a:rPr lang="de-DE" altLang="de-DE" i="1" dirty="0" smtClean="0">
                <a:solidFill>
                  <a:srgbClr val="333399"/>
                </a:solidFill>
                <a:latin typeface="Arial" pitchFamily="34" charset="0"/>
              </a:rPr>
              <a:t>Impression aus der AG RDA (Nationalbibliotheken, Bibliotheksverbünde, Bibliotheken wie BSB,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pitchFamily="34" charset="0"/>
              </a:rPr>
              <a:t>ekz</a:t>
            </a:r>
            <a:r>
              <a:rPr lang="de-DE" altLang="de-DE" i="1" dirty="0" smtClean="0">
                <a:solidFill>
                  <a:srgbClr val="333399"/>
                </a:solidFill>
                <a:latin typeface="Arial" pitchFamily="34" charset="0"/>
              </a:rPr>
              <a:t>, ÖBs)</a:t>
            </a:r>
            <a:endParaRPr lang="de-DE" altLang="de-DE" i="1" dirty="0">
              <a:solidFill>
                <a:srgbClr val="CC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18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800120"/>
            <a:ext cx="8280400" cy="376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Im RDA-Toolkit: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Kernelemente sind gekennzeichnet</a:t>
            </a: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Bei jedem Zusatzelement gibt es ein </a:t>
            </a: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D-A-CH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684213" y="18008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Infos über Standardelemente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65" y="4221088"/>
            <a:ext cx="6107430" cy="1893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408420" cy="17068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92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598974" y="44624"/>
            <a:ext cx="828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Im RDA-Info-Wiki der DNB: 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27584" y="548680"/>
            <a:ext cx="8352928" cy="5961166"/>
            <a:chOff x="827584" y="548680"/>
            <a:chExt cx="8352928" cy="5961166"/>
          </a:xfrm>
        </p:grpSpPr>
        <p:sp>
          <p:nvSpPr>
            <p:cNvPr id="9" name="Rechteck 8"/>
            <p:cNvSpPr/>
            <p:nvPr/>
          </p:nvSpPr>
          <p:spPr>
            <a:xfrm>
              <a:off x="4499992" y="6207006"/>
              <a:ext cx="4680520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ct val="105000"/>
                </a:lnSpc>
                <a:spcAft>
                  <a:spcPts val="0"/>
                </a:spcAft>
                <a:defRPr/>
              </a:pPr>
              <a:r>
                <a:rPr lang="de-DE" sz="1400" i="1" dirty="0">
                  <a:latin typeface="Arial" charset="0"/>
                  <a:hlinkClick r:id="rId2"/>
                </a:rPr>
                <a:t>https://</a:t>
              </a:r>
              <a:r>
                <a:rPr lang="de-DE" sz="1400" i="1" dirty="0" smtClean="0">
                  <a:latin typeface="Arial" charset="0"/>
                  <a:hlinkClick r:id="rId2"/>
                </a:rPr>
                <a:t>wiki.dnb.de/display/RDAINFO/Regelwerk</a:t>
              </a:r>
              <a:endParaRPr lang="de-DE" sz="1400" i="1" dirty="0">
                <a:latin typeface="Arial" charset="0"/>
              </a:endParaRP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548680"/>
              <a:ext cx="7948572" cy="564000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3" name="Rechteck 12"/>
          <p:cNvSpPr/>
          <p:nvPr/>
        </p:nvSpPr>
        <p:spPr>
          <a:xfrm>
            <a:off x="4860032" y="1700808"/>
            <a:ext cx="3888431" cy="1560488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4" name="Group 22"/>
          <p:cNvGrpSpPr>
            <a:grpSpLocks/>
          </p:cNvGrpSpPr>
          <p:nvPr/>
        </p:nvGrpSpPr>
        <p:grpSpPr bwMode="auto">
          <a:xfrm>
            <a:off x="467219" y="2420941"/>
            <a:ext cx="4392615" cy="3168653"/>
            <a:chOff x="3536" y="611"/>
            <a:chExt cx="2767" cy="1996"/>
          </a:xfrm>
        </p:grpSpPr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4988" y="611"/>
              <a:ext cx="1315" cy="1240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3536" y="1851"/>
              <a:ext cx="2494" cy="75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b="1" i="1" dirty="0" smtClean="0">
                  <a:solidFill>
                    <a:srgbClr val="CC0000"/>
                  </a:solidFill>
                  <a:latin typeface="Arial" charset="0"/>
                </a:rPr>
                <a:t>Gesamtübersicht der Standardelemente </a:t>
              </a:r>
              <a:r>
                <a:rPr lang="de-DE" i="1" dirty="0" smtClean="0">
                  <a:solidFill>
                    <a:srgbClr val="CC0000"/>
                  </a:solidFill>
                  <a:latin typeface="Arial" charset="0"/>
                </a:rPr>
                <a:t>(Titeldaten und Normdaten)</a:t>
              </a:r>
              <a:endParaRPr lang="de-DE" i="1" dirty="0">
                <a:solidFill>
                  <a:srgbClr val="CC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3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1219200" y="457200"/>
            <a:ext cx="7391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tabLst>
                <a:tab pos="1525588" algn="l"/>
              </a:tabLst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Agenda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36663" y="1643063"/>
            <a:ext cx="7599362" cy="43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Entwicklung und Einführung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Grundprinzipien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FRBR und die „RDA-Landkarte“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Beispiel: Beschreibung einer Ressource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u="sng" smtClean="0">
                <a:solidFill>
                  <a:srgbClr val="333399"/>
                </a:solidFill>
                <a:latin typeface="Arial" charset="0"/>
                <a:cs typeface="+mn-cs"/>
              </a:rPr>
              <a:t>Informationsquellen und Übertragen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5F5F5F"/>
                </a:solidFill>
                <a:latin typeface="Arial" charset="0"/>
              </a:rPr>
              <a:t>Ausgewählte Einzelaspekte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5F5F5F"/>
                </a:solidFill>
                <a:latin typeface="Arial" charset="0"/>
              </a:rPr>
              <a:t>Wo erfahre ich mehr?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742950" indent="-742950" eaLnBrk="0" hangingPunct="0">
              <a:lnSpc>
                <a:spcPct val="115000"/>
              </a:lnSpc>
              <a:buFontTx/>
              <a:buAutoNum type="arabicPlain"/>
              <a:defRPr/>
            </a:pPr>
            <a:endParaRPr lang="de-DE" sz="4400" b="1" u="sng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699691"/>
            <a:ext cx="8280400" cy="289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Besonders wichtige Stelle innerhalb der Ressource,</a:t>
            </a: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Angaben werden vorrangig von dort genommen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3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Abhängig von der Art der Ressource, z.B.: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3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Buch, PDF-Dokument etc.: Titelseite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3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Film auf DVD: Beschriftung auf dem Silberling</a:t>
            </a:r>
            <a:br>
              <a:rPr lang="de-DE" altLang="de-DE" i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(so D-A-CH; Grundregel wäre das Titelbild!)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Hörbuch auf CD: Beschriftung auf dem Silberling</a:t>
            </a: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684213" y="-27384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Bevorzugte Informationsquelle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4" name="Gruppieren 8"/>
          <p:cNvGrpSpPr>
            <a:grpSpLocks/>
          </p:cNvGrpSpPr>
          <p:nvPr/>
        </p:nvGrpSpPr>
        <p:grpSpPr bwMode="auto">
          <a:xfrm>
            <a:off x="749176" y="3573191"/>
            <a:ext cx="8215312" cy="461665"/>
            <a:chOff x="1028700" y="3317328"/>
            <a:chExt cx="8215313" cy="461176"/>
          </a:xfrm>
        </p:grpSpPr>
        <p:sp>
          <p:nvSpPr>
            <p:cNvPr id="5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itchFamily="82" charset="0"/>
              </a:endParaRPr>
            </a:p>
          </p:txBody>
        </p: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46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282575" marR="0" lvl="0" indent="-2825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9988" algn="l"/>
                  <a:tab pos="4659313" algn="l"/>
                </a:tabLst>
                <a:defRPr/>
              </a:pPr>
              <a:r>
                <a:rPr kumimoji="0" lang="de-DE" altLang="de-DE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	</a:t>
              </a: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Prinzip: </a:t>
              </a:r>
              <a:r>
                <a:rPr kumimoji="0" lang="de-DE" altLang="de-DE" sz="2400" b="0" i="1" u="none" strike="noStrike" kern="0" cap="none" spc="0" normalizeH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Ressource selbst, nicht das Behältnis!</a:t>
              </a:r>
              <a:endPara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756096" y="4182180"/>
            <a:ext cx="828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 charset="0"/>
              </a:rPr>
              <a:t>Nicht alle Informationen auf bevorzugter Infoquelle</a:t>
            </a:r>
            <a:br>
              <a:rPr lang="de-DE" alt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dann anderen Stellen innerhalb der Ressource entnehmen (z.B. bei Buch Rückseite der Titelseite)</a:t>
            </a:r>
          </a:p>
        </p:txBody>
      </p:sp>
      <p:grpSp>
        <p:nvGrpSpPr>
          <p:cNvPr id="8" name="Gruppieren 8"/>
          <p:cNvGrpSpPr>
            <a:grpSpLocks/>
          </p:cNvGrpSpPr>
          <p:nvPr/>
        </p:nvGrpSpPr>
        <p:grpSpPr bwMode="auto">
          <a:xfrm>
            <a:off x="755576" y="5478323"/>
            <a:ext cx="8215312" cy="830997"/>
            <a:chOff x="1028700" y="3317328"/>
            <a:chExt cx="8215313" cy="830117"/>
          </a:xfrm>
        </p:grpSpPr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itchFamily="82" charset="0"/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83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282575" marR="0" lvl="0" indent="-2825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9988" algn="l"/>
                  <a:tab pos="4659313" algn="l"/>
                </a:tabLst>
                <a:defRPr/>
              </a:pPr>
              <a:r>
                <a:rPr kumimoji="0" lang="de-DE" altLang="de-DE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	</a:t>
              </a:r>
              <a:r>
                <a:rPr kumimoji="0" lang="de-DE" altLang="de-DE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eckig klammern nur dann, wenn etwas</a:t>
              </a:r>
              <a:r>
                <a:rPr kumimoji="0" lang="de-DE" altLang="de-DE" sz="2400" b="0" i="1" u="none" strike="noStrike" kern="0" cap="none" spc="0" normalizeH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von 	außerhalb der Ressource kommt</a:t>
              </a:r>
              <a:endPara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3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3616" y="260648"/>
            <a:ext cx="3962400" cy="5562600"/>
            <a:chOff x="384" y="384"/>
            <a:chExt cx="2496" cy="3504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384" y="384"/>
              <a:ext cx="2496" cy="350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de-DE" altLang="de-DE">
                <a:solidFill>
                  <a:srgbClr val="000000"/>
                </a:solidFill>
              </a:endParaRPr>
            </a:p>
          </p:txBody>
        </p:sp>
        <p:pic>
          <p:nvPicPr>
            <p:cNvPr id="4" name="Picture 2" descr="C:\Daten\HdM\Formalerschließung\RAK\RAK-Grundkurs neu\Titelblätter neu\Neuer Ordner\gkn017-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20"/>
              <a:ext cx="2278" cy="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C:\Daten\HdM\Formalerschließung\RAK\RAK-Grundkurs neu\Titelblätter neu\Neuer Ordner\gkn017-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462"/>
              <a:ext cx="127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6" descr="C:\Daten\HdM\Formalerschließung\RAK\RAK-Grundkurs neu\Titelblätter neu\Neuer Ordner\gkn017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36" y="817861"/>
            <a:ext cx="3405188" cy="295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211836" y="436861"/>
            <a:ext cx="2895600" cy="31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gegenüber der </a:t>
            </a:r>
            <a:r>
              <a:rPr lang="de-DE" altLang="de-DE" sz="1400" dirty="0" smtClean="0">
                <a:solidFill>
                  <a:srgbClr val="000000"/>
                </a:solidFill>
                <a:latin typeface="Arial" charset="0"/>
              </a:rPr>
              <a:t>Titelseite</a:t>
            </a: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:</a:t>
            </a:r>
            <a:endParaRPr lang="de-DE" altLang="de-DE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626963" y="3429000"/>
            <a:ext cx="5913226" cy="1255728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de-DE" altLang="de-DE" b="1" i="1" smtClean="0">
                <a:solidFill>
                  <a:srgbClr val="333399"/>
                </a:solidFill>
                <a:latin typeface="Arial" charset="0"/>
              </a:rPr>
              <a:t>RDA:</a:t>
            </a:r>
            <a:endParaRPr lang="de-DE" altLang="de-DE" b="1" i="1" dirty="0" smtClean="0">
              <a:solidFill>
                <a:srgbClr val="333399"/>
              </a:solidFill>
              <a:latin typeface="Arial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Otto </a:t>
            </a:r>
            <a:r>
              <a:rPr lang="de-DE" altLang="de-DE" i="1" dirty="0" err="1" smtClean="0">
                <a:solidFill>
                  <a:srgbClr val="333399"/>
                </a:solidFill>
                <a:latin typeface="Arial" charset="0"/>
              </a:rPr>
              <a:t>Pächt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 ;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herausgegeben von Dagmar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Thoss und Ulrike Jenni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627784" y="2276872"/>
            <a:ext cx="5904656" cy="867930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de-DE" altLang="de-DE" b="1" i="1" smtClean="0">
                <a:solidFill>
                  <a:srgbClr val="333399"/>
                </a:solidFill>
                <a:latin typeface="Arial" charset="0"/>
              </a:rPr>
              <a:t>RAK:</a:t>
            </a:r>
            <a:endParaRPr lang="de-DE" altLang="de-DE" b="1" i="1" dirty="0" smtClean="0">
              <a:solidFill>
                <a:srgbClr val="333399"/>
              </a:solidFill>
              <a:latin typeface="Arial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Otto Pächt. [Hrsg. von Dagmar Thoss …]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10" name="Gruppieren 8"/>
          <p:cNvGrpSpPr>
            <a:grpSpLocks/>
          </p:cNvGrpSpPr>
          <p:nvPr/>
        </p:nvGrpSpPr>
        <p:grpSpPr bwMode="auto">
          <a:xfrm>
            <a:off x="5148064" y="5301208"/>
            <a:ext cx="4032448" cy="830997"/>
            <a:chOff x="1028700" y="3317328"/>
            <a:chExt cx="4032449" cy="830117"/>
          </a:xfrm>
        </p:grpSpPr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itchFamily="82" charset="0"/>
              </a:endParaRP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4032449" cy="83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282575" marR="0" lvl="0" indent="-2825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9988" algn="l"/>
                  <a:tab pos="4659313" algn="l"/>
                </a:tabLst>
                <a:defRPr/>
              </a:pPr>
              <a:r>
                <a:rPr kumimoji="0" lang="de-DE" altLang="de-DE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</a:t>
              </a:r>
              <a:r>
                <a:rPr kumimoji="0" lang="de-DE" altLang="de-DE" sz="2400" b="0" i="1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</a:t>
              </a:r>
              <a:r>
                <a:rPr kumimoji="0" lang="de-DE" altLang="de-DE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weniger eckige</a:t>
              </a:r>
              <a:br>
                <a:rPr kumimoji="0" lang="de-DE" altLang="de-DE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</a:br>
              <a:r>
                <a:rPr kumimoji="0" lang="de-DE" altLang="de-DE" sz="2400" b="0" i="1" u="none" strike="noStrike" kern="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Klammern</a:t>
              </a:r>
              <a:endPara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2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3568" y="764704"/>
            <a:ext cx="828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Fehlende Angabe in Ressource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hier: Erscheinungsort ermittelt von der Website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043608" y="1700808"/>
            <a:ext cx="4968552" cy="867930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2781300" algn="l"/>
              </a:tabLst>
              <a:defRPr/>
            </a:pPr>
            <a:r>
              <a:rPr lang="de-DE" altLang="de-DE" b="1" i="1" kern="0" smtClean="0">
                <a:solidFill>
                  <a:srgbClr val="333399"/>
                </a:solidFill>
                <a:latin typeface="Arial" charset="0"/>
              </a:rPr>
              <a:t>Verlagsname:	</a:t>
            </a:r>
            <a:r>
              <a:rPr lang="de-DE" altLang="de-DE" kern="0" smtClean="0">
                <a:solidFill>
                  <a:srgbClr val="333399"/>
                </a:solidFill>
                <a:latin typeface="Arial" charset="0"/>
              </a:rPr>
              <a:t>Echter Verlag</a:t>
            </a:r>
            <a:endParaRPr lang="de-DE" altLang="de-DE" kern="0">
              <a:solidFill>
                <a:srgbClr val="333399"/>
              </a:solidFill>
              <a:latin typeface="Arial" charset="0"/>
            </a:endParaRPr>
          </a:p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2781300" algn="l"/>
              </a:tabLst>
              <a:defRPr/>
            </a:pPr>
            <a:r>
              <a:rPr lang="de-DE" altLang="de-DE" b="1" i="1" kern="0" smtClean="0">
                <a:solidFill>
                  <a:srgbClr val="333399"/>
                </a:solidFill>
                <a:latin typeface="Arial" charset="0"/>
              </a:rPr>
              <a:t>Erscheinungsort:	</a:t>
            </a:r>
            <a:r>
              <a:rPr lang="de-DE" altLang="de-DE" kern="0" smtClean="0">
                <a:solidFill>
                  <a:srgbClr val="333399"/>
                </a:solidFill>
                <a:latin typeface="Arial" charset="0"/>
              </a:rPr>
              <a:t>[Würzburg]</a:t>
            </a: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684213" y="44450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dirty="0" smtClean="0">
                <a:solidFill>
                  <a:srgbClr val="333399"/>
                </a:solidFill>
                <a:latin typeface="Arial" charset="0"/>
              </a:rPr>
              <a:t>Ermittelte Informationen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39552" y="2996952"/>
            <a:ext cx="9073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Problem Erscheinungsdatum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ist häufig nicht explizit angegeben, muss dann „ermittelt“ werden (primär </a:t>
            </a: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aus anderen vorhandenen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Daten, insbes</a:t>
            </a: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.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Copyright-Datum)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6" name="Picture 23" descr="C:\Daten\HdM\Formalerschließung\RAK\RAK-Grundkurs WS200809\Titelblatt\nbmn11-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90786"/>
            <a:ext cx="2560320" cy="39901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414161" y="4797152"/>
            <a:ext cx="3240360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i="1" smtClean="0">
                <a:solidFill>
                  <a:srgbClr val="333399"/>
                </a:solidFill>
                <a:latin typeface="Arial" charset="0"/>
              </a:rPr>
              <a:t>Erscheinungsdatum:</a:t>
            </a:r>
          </a:p>
          <a:p>
            <a:r>
              <a:rPr lang="de-DE" smtClean="0">
                <a:solidFill>
                  <a:srgbClr val="333399"/>
                </a:solidFill>
                <a:latin typeface="Arial" charset="0"/>
              </a:rPr>
              <a:t>[2008]</a:t>
            </a:r>
            <a:endParaRPr lang="de-DE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2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684213" y="715963"/>
            <a:ext cx="8459787" cy="29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1000"/>
              </a:spcAft>
              <a:buFontTx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Grundprinzip für viele Elemente der Manifestation</a:t>
            </a:r>
            <a:br>
              <a:rPr 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exakt von der Vorlage abschreiben, nichts abkürzen oder weglassen („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T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ake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what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you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see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!“)</a:t>
            </a:r>
          </a:p>
          <a:p>
            <a:pPr marL="285750" indent="-285750">
              <a:spcAft>
                <a:spcPts val="1000"/>
              </a:spcAft>
              <a:buFontTx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altLang="de-DE" b="1" dirty="0">
                <a:solidFill>
                  <a:srgbClr val="333399"/>
                </a:solidFill>
                <a:latin typeface="Arial" charset="0"/>
              </a:rPr>
              <a:t>Jedoch keine fotografisch genaue Abbildung</a:t>
            </a: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i="1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dirty="0">
                <a:solidFill>
                  <a:srgbClr val="333399"/>
                </a:solidFill>
                <a:latin typeface="Arial" charset="0"/>
              </a:rPr>
              <a:t>das Ziel ist eine gut lesbare Darstellung im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Katalog</a:t>
            </a:r>
            <a:endParaRPr lang="de-DE" i="1" dirty="0" smtClean="0">
              <a:solidFill>
                <a:srgbClr val="333399"/>
              </a:solidFill>
              <a:latin typeface="Arial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Anwenden normaler Schreibkonventionen</a:t>
            </a:r>
            <a:br>
              <a:rPr 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gemäß Festlegungen in D-A-CH zu RDA 1.7.5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687388" y="39688"/>
            <a:ext cx="8170862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 eaLnBrk="0" hangingPunct="0">
              <a:lnSpc>
                <a:spcPct val="115000"/>
              </a:lnSpc>
            </a:pPr>
            <a:r>
              <a:rPr lang="de-DE" sz="3600" b="1" dirty="0" smtClean="0">
                <a:solidFill>
                  <a:srgbClr val="333399"/>
                </a:solidFill>
                <a:latin typeface="Arial" charset="0"/>
              </a:rPr>
              <a:t>Übertragen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(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transcribe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)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89040"/>
            <a:ext cx="4257675" cy="500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115616" y="4581128"/>
            <a:ext cx="5544616" cy="867930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altLang="de-DE" b="1" i="1" dirty="0" smtClean="0">
                <a:solidFill>
                  <a:srgbClr val="333399"/>
                </a:solidFill>
                <a:latin typeface="Arial" charset="0"/>
              </a:rPr>
              <a:t>Verantwortlichkeitsangabe:</a:t>
            </a:r>
          </a:p>
          <a:p>
            <a:pPr>
              <a:lnSpc>
                <a:spcPct val="105000"/>
              </a:lnSpc>
            </a:pP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Christian </a:t>
            </a:r>
            <a:r>
              <a:rPr lang="de-DE" altLang="de-DE" dirty="0" err="1" smtClean="0">
                <a:solidFill>
                  <a:srgbClr val="333399"/>
                </a:solidFill>
                <a:latin typeface="Arial" charset="0"/>
              </a:rPr>
              <a:t>Bizer</a:t>
            </a: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, Freie Universität Berlin</a:t>
            </a:r>
            <a:endParaRPr lang="de-DE" altLang="de-DE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84" y="1267545"/>
            <a:ext cx="2436876" cy="507187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563888" y="1264926"/>
            <a:ext cx="5040560" cy="480131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b="1" i="1" kern="0" smtClean="0">
                <a:solidFill>
                  <a:srgbClr val="333399"/>
                </a:solidFill>
                <a:latin typeface="Arial" charset="0"/>
              </a:rPr>
              <a:t>Verlagsname: </a:t>
            </a:r>
            <a:r>
              <a:rPr lang="de-DE" altLang="de-DE" kern="0" smtClean="0">
                <a:solidFill>
                  <a:srgbClr val="333399"/>
                </a:solidFill>
                <a:latin typeface="Arial" charset="0"/>
              </a:rPr>
              <a:t>Harrassowitz Verlag</a:t>
            </a:r>
            <a:endParaRPr lang="de-DE" altLang="de-DE" ker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2276872"/>
            <a:ext cx="4573662" cy="483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27584" y="2921110"/>
            <a:ext cx="7509671" cy="867930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b="1" i="1" kern="0" smtClean="0">
                <a:solidFill>
                  <a:srgbClr val="333399"/>
                </a:solidFill>
                <a:latin typeface="Arial" charset="0"/>
              </a:rPr>
              <a:t>Verantwortlichkeitsangabe:</a:t>
            </a:r>
            <a:endParaRPr lang="de-DE" altLang="de-DE" kern="0" smtClean="0">
              <a:solidFill>
                <a:srgbClr val="333399"/>
              </a:solidFill>
              <a:latin typeface="Arial" charset="0"/>
            </a:endParaRPr>
          </a:p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kern="0" smtClean="0">
                <a:solidFill>
                  <a:srgbClr val="333399"/>
                </a:solidFill>
                <a:latin typeface="Arial" charset="0"/>
              </a:rPr>
              <a:t>Univ</a:t>
            </a:r>
            <a:r>
              <a:rPr lang="de-DE" altLang="de-DE" kern="0">
                <a:solidFill>
                  <a:srgbClr val="333399"/>
                </a:solidFill>
                <a:latin typeface="Arial" charset="0"/>
              </a:rPr>
              <a:t>.-Doz. Dr. med. Ingrid Grunert, </a:t>
            </a:r>
            <a:r>
              <a:rPr lang="de-DE" altLang="de-DE" kern="0" smtClean="0">
                <a:solidFill>
                  <a:srgbClr val="333399"/>
                </a:solidFill>
                <a:latin typeface="Arial" charset="0"/>
              </a:rPr>
              <a:t>Innsbruck</a:t>
            </a:r>
            <a:endParaRPr lang="de-DE" altLang="de-DE" ker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93096"/>
            <a:ext cx="3305141" cy="5818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41415" y="5013176"/>
            <a:ext cx="7907049" cy="867930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898525" algn="l"/>
              </a:tabLst>
              <a:defRPr/>
            </a:pPr>
            <a:r>
              <a:rPr lang="de-DE" altLang="de-DE" b="1" i="1" kern="0" smtClean="0">
                <a:solidFill>
                  <a:srgbClr val="333399"/>
                </a:solidFill>
                <a:latin typeface="Arial" charset="0"/>
              </a:rPr>
              <a:t>Verantwortlichkeitsangabe:</a:t>
            </a:r>
            <a:endParaRPr lang="de-DE" altLang="de-DE" kern="0" smtClean="0">
              <a:solidFill>
                <a:srgbClr val="333399"/>
              </a:solidFill>
              <a:latin typeface="Arial" charset="0"/>
            </a:endParaRPr>
          </a:p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898525" algn="l"/>
                <a:tab pos="2332038" algn="l"/>
              </a:tabLst>
              <a:defRPr/>
            </a:pPr>
            <a:r>
              <a:rPr lang="de-DE" altLang="de-DE" kern="0" smtClean="0">
                <a:solidFill>
                  <a:srgbClr val="333399"/>
                </a:solidFill>
                <a:latin typeface="Arial" charset="0"/>
              </a:rPr>
              <a:t>herausgegeben </a:t>
            </a:r>
            <a:r>
              <a:rPr lang="de-DE" altLang="de-DE" kern="0">
                <a:solidFill>
                  <a:srgbClr val="333399"/>
                </a:solidFill>
                <a:latin typeface="Arial" charset="0"/>
              </a:rPr>
              <a:t>von Manfred </a:t>
            </a:r>
            <a:r>
              <a:rPr lang="de-DE" altLang="de-DE" kern="0" smtClean="0">
                <a:solidFill>
                  <a:srgbClr val="333399"/>
                </a:solidFill>
                <a:latin typeface="Arial" charset="0"/>
              </a:rPr>
              <a:t>Lämmer und Tim Nebelung </a:t>
            </a:r>
            <a:endParaRPr lang="de-DE" altLang="de-DE" ker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83568" y="116632"/>
            <a:ext cx="828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Im Normalfall nichts mehr weglassen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aber es gibt einige optionale Weglassungen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684213" y="44624"/>
            <a:ext cx="84597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Groß- 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>und Kleinschreibung</a:t>
            </a:r>
          </a:p>
          <a:p>
            <a:pPr marL="800100" lvl="1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  <a:defRPr/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wird normalerweise weiterhin angepasst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100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  <a:defRPr/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bewusst ungewöhnliche Groß-/Kleinschreibung in Titeln und bei Körperschaften wird übernommen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01230"/>
            <a:ext cx="2762402" cy="51572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283968" y="4001230"/>
            <a:ext cx="3816424" cy="867930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altLang="de-DE" b="1" i="1" dirty="0" smtClean="0">
                <a:solidFill>
                  <a:srgbClr val="333399"/>
                </a:solidFill>
                <a:latin typeface="Arial" charset="0"/>
              </a:rPr>
              <a:t>Haupttitel der Reihe:</a:t>
            </a:r>
          </a:p>
          <a:p>
            <a:pPr algn="l">
              <a:lnSpc>
                <a:spcPct val="105000"/>
              </a:lnSpc>
              <a:spcAft>
                <a:spcPts val="600"/>
              </a:spcAft>
            </a:pP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Fischer </a:t>
            </a:r>
            <a:r>
              <a:rPr lang="de-DE" altLang="de-DE" dirty="0" err="1" smtClean="0">
                <a:solidFill>
                  <a:srgbClr val="333399"/>
                </a:solidFill>
                <a:latin typeface="Arial" charset="0"/>
              </a:rPr>
              <a:t>TaschenBibliothek</a:t>
            </a:r>
            <a:endParaRPr lang="de-DE" altLang="de-DE" dirty="0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229200"/>
            <a:ext cx="1502185" cy="62306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868144" y="5256721"/>
            <a:ext cx="2232248" cy="867930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altLang="de-DE" b="1" i="1" dirty="0" smtClean="0">
                <a:solidFill>
                  <a:srgbClr val="333399"/>
                </a:solidFill>
                <a:latin typeface="Arial" charset="0"/>
              </a:rPr>
              <a:t>Verlagsname:</a:t>
            </a:r>
          </a:p>
          <a:p>
            <a:pPr algn="l">
              <a:lnSpc>
                <a:spcPct val="105000"/>
              </a:lnSpc>
              <a:spcAft>
                <a:spcPts val="600"/>
              </a:spcAft>
            </a:pPr>
            <a:r>
              <a:rPr lang="de-DE" altLang="de-DE" dirty="0" err="1" smtClean="0">
                <a:solidFill>
                  <a:srgbClr val="333399"/>
                </a:solidFill>
                <a:latin typeface="Arial" charset="0"/>
              </a:rPr>
              <a:t>transcript</a:t>
            </a:r>
            <a:endParaRPr lang="de-DE" altLang="de-DE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627784" y="5237472"/>
            <a:ext cx="2880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800"/>
              </a:spcAft>
              <a:defRPr/>
            </a:pP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Verlag schreibt sich grundsätzlich klein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25689"/>
            <a:ext cx="2688336" cy="502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83968" y="1920719"/>
            <a:ext cx="3816424" cy="1720471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altLang="de-DE" b="1" i="1" dirty="0" smtClean="0">
                <a:solidFill>
                  <a:srgbClr val="333399"/>
                </a:solidFill>
                <a:latin typeface="Arial" charset="0"/>
              </a:rPr>
              <a:t>Erscheinungsort:</a:t>
            </a:r>
          </a:p>
          <a:p>
            <a:pPr algn="l">
              <a:lnSpc>
                <a:spcPct val="105000"/>
              </a:lnSpc>
              <a:spcAft>
                <a:spcPts val="600"/>
              </a:spcAft>
            </a:pP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München</a:t>
            </a:r>
          </a:p>
          <a:p>
            <a:pPr algn="l">
              <a:lnSpc>
                <a:spcPct val="105000"/>
              </a:lnSpc>
              <a:spcAft>
                <a:spcPts val="600"/>
              </a:spcAft>
            </a:pPr>
            <a:r>
              <a:rPr lang="de-DE" altLang="de-DE" b="1" i="1" dirty="0" smtClean="0">
                <a:solidFill>
                  <a:srgbClr val="333399"/>
                </a:solidFill>
                <a:latin typeface="Arial" charset="0"/>
              </a:rPr>
              <a:t>Verlagsname:</a:t>
            </a:r>
            <a:r>
              <a:rPr lang="de-DE" altLang="de-DE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dirty="0">
                <a:solidFill>
                  <a:srgbClr val="333399"/>
                </a:solidFill>
                <a:latin typeface="Arial" charset="0"/>
              </a:rPr>
            </a:b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Wilhelm Heyne Verlag</a:t>
            </a:r>
          </a:p>
        </p:txBody>
      </p:sp>
    </p:spTree>
    <p:extLst>
      <p:ext uri="{BB962C8B-B14F-4D97-AF65-F5344CB8AC3E}">
        <p14:creationId xmlns:p14="http://schemas.microsoft.com/office/powerpoint/2010/main" val="15195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684213" y="44624"/>
            <a:ext cx="845978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Interpunktion</a:t>
            </a:r>
          </a:p>
          <a:p>
            <a:pPr marL="800100" lvl="1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  <a:defRPr/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vorhandene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Interpunktion wird im Normalfall übernommen (D-A-CH: im Ausnahmefall </a:t>
            </a:r>
            <a:r>
              <a:rPr lang="de-DE" i="1">
                <a:solidFill>
                  <a:srgbClr val="333399"/>
                </a:solidFill>
                <a:latin typeface="Arial" charset="0"/>
              </a:rPr>
              <a:t>ändern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,</a:t>
            </a:r>
            <a:br>
              <a:rPr lang="de-DE" i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wenn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ansonsten schlecht verständlich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)</a:t>
            </a:r>
          </a:p>
          <a:p>
            <a:pPr marL="800100" lvl="1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  <a:defRPr/>
            </a:pPr>
            <a:r>
              <a:rPr lang="de-DE" i="1" dirty="0">
                <a:solidFill>
                  <a:srgbClr val="333399"/>
                </a:solidFill>
                <a:latin typeface="Arial" charset="0"/>
              </a:rPr>
              <a:t>fehlende Interpunktion wird zur besseren </a:t>
            </a:r>
            <a:r>
              <a:rPr lang="de-DE" i="1" dirty="0" err="1">
                <a:solidFill>
                  <a:srgbClr val="333399"/>
                </a:solidFill>
                <a:latin typeface="Arial" charset="0"/>
              </a:rPr>
              <a:t>Verständ-lichkeit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 ergänzt (gilt nicht für fehlende Bindestriche!) </a:t>
            </a:r>
          </a:p>
          <a:p>
            <a:pPr marL="800100" lvl="1" indent="-342900">
              <a:spcAft>
                <a:spcPts val="1000"/>
              </a:spcAft>
              <a:buFont typeface="Symbol" panose="05050102010706020507" pitchFamily="18" charset="2"/>
              <a:buChar char="-"/>
              <a:tabLst>
                <a:tab pos="1787525" algn="l"/>
                <a:tab pos="3594100" algn="l"/>
              </a:tabLst>
              <a:defRPr/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typografische  Gestaltungsmittel werden ignoriert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8" y="3212976"/>
            <a:ext cx="4078224" cy="6986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64407" y="4077072"/>
            <a:ext cx="7960810" cy="1255728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altLang="de-DE" b="1" i="1" dirty="0" smtClean="0">
                <a:solidFill>
                  <a:srgbClr val="333399"/>
                </a:solidFill>
                <a:latin typeface="Arial" charset="0"/>
              </a:rPr>
              <a:t>Verantwortlichkeitsangabe:</a:t>
            </a:r>
          </a:p>
          <a:p>
            <a:pPr algn="l">
              <a:lnSpc>
                <a:spcPct val="105000"/>
              </a:lnSpc>
              <a:spcAft>
                <a:spcPts val="600"/>
              </a:spcAft>
            </a:pP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Engelbert </a:t>
            </a:r>
            <a:r>
              <a:rPr lang="de-DE" altLang="de-DE" dirty="0" err="1" smtClean="0">
                <a:solidFill>
                  <a:srgbClr val="333399"/>
                </a:solidFill>
                <a:latin typeface="Arial" charset="0"/>
              </a:rPr>
              <a:t>Plassmann</a:t>
            </a: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, Hermann Rösch, Jürgen Seefeldt, Konrad Umlauf</a:t>
            </a:r>
          </a:p>
        </p:txBody>
      </p:sp>
    </p:spTree>
    <p:extLst>
      <p:ext uri="{BB962C8B-B14F-4D97-AF65-F5344CB8AC3E}">
        <p14:creationId xmlns:p14="http://schemas.microsoft.com/office/powerpoint/2010/main" val="28423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769938" y="-56287"/>
            <a:ext cx="8134350" cy="7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3600" b="1" dirty="0">
                <a:solidFill>
                  <a:srgbClr val="333399"/>
                </a:solidFill>
                <a:latin typeface="Arial" charset="0"/>
              </a:rPr>
              <a:t>RDA Toolkit</a:t>
            </a:r>
            <a:endParaRPr lang="en-US" altLang="de-DE" sz="3600" b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757238" y="662851"/>
            <a:ext cx="8351837" cy="570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900"/>
              </a:spcAft>
              <a:buFontTx/>
              <a:buChar char="•"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Online-Ausgabe des Regelwerks </a:t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>
                <a:solidFill>
                  <a:srgbClr val="333399"/>
                </a:solidFill>
                <a:latin typeface="Arial" charset="0"/>
              </a:rPr>
              <a:t>enthält auch Übersetzungen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(z.Zt. deutsch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,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französisch, spanisch und finnisch)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>
              <a:lnSpc>
                <a:spcPct val="105000"/>
              </a:lnSpc>
              <a:buFontTx/>
              <a:buChar char="•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</a:rPr>
              <a:t>enthält zusätzliche Materialien</a:t>
            </a:r>
            <a:r>
              <a:rPr lang="de-DE" b="1">
                <a:solidFill>
                  <a:srgbClr val="333399"/>
                </a:solidFill>
                <a:latin typeface="Arial" charset="0"/>
              </a:rPr>
              <a:t>, </a:t>
            </a:r>
            <a:r>
              <a:rPr lang="de-DE" b="1" smtClean="0">
                <a:solidFill>
                  <a:srgbClr val="333399"/>
                </a:solidFill>
                <a:latin typeface="Arial" charset="0"/>
              </a:rPr>
              <a:t>insbesondere</a:t>
            </a:r>
            <a:endParaRPr lang="de-DE" b="1" dirty="0">
              <a:solidFill>
                <a:srgbClr val="333399"/>
              </a:solidFill>
              <a:latin typeface="Arial" charset="0"/>
            </a:endParaRPr>
          </a:p>
          <a:p>
            <a:pPr lvl="1">
              <a:lnSpc>
                <a:spcPct val="105000"/>
              </a:lnSpc>
              <a:spcAft>
                <a:spcPts val="900"/>
              </a:spcAft>
              <a:buFont typeface="Symbol" panose="05050102010706020507" pitchFamily="18" charset="2"/>
              <a:buChar char="-"/>
              <a:defRPr/>
            </a:pPr>
            <a:r>
              <a:rPr lang="de-DE" i="1" smtClean="0">
                <a:solidFill>
                  <a:srgbClr val="333399"/>
                </a:solidFill>
                <a:latin typeface="Arial" charset="0"/>
              </a:rPr>
              <a:t>Anwendungsregeln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verschiedener Communities, u.a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. Anwendungsrichtlinien D-A-CH sowie LC-PCC </a:t>
            </a:r>
            <a:r>
              <a:rPr lang="de-DE" i="1">
                <a:solidFill>
                  <a:srgbClr val="333399"/>
                </a:solidFill>
                <a:latin typeface="Arial" charset="0"/>
              </a:rPr>
              <a:t>PS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(Policy statements von Library </a:t>
            </a:r>
            <a:r>
              <a:rPr lang="de-DE" i="1" err="1" smtClean="0">
                <a:solidFill>
                  <a:srgbClr val="333399"/>
                </a:solidFill>
                <a:latin typeface="Arial" charset="0"/>
              </a:rPr>
              <a:t>of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 Congress/Program </a:t>
            </a:r>
            <a:r>
              <a:rPr lang="de-DE" i="1" dirty="0" err="1">
                <a:solidFill>
                  <a:srgbClr val="333399"/>
                </a:solidFill>
                <a:latin typeface="Arial" charset="0"/>
              </a:rPr>
              <a:t>for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i="1" dirty="0" err="1">
                <a:solidFill>
                  <a:srgbClr val="333399"/>
                </a:solidFill>
                <a:latin typeface="Arial" charset="0"/>
              </a:rPr>
              <a:t>Cooperative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Cataloging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) 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900"/>
              </a:spcAft>
              <a:buFontTx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enthält verschiedene Werkzeuge </a:t>
            </a:r>
            <a:br>
              <a:rPr lang="de-DE" b="1" dirty="0" smtClean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z.B. zum Erstellen von „Workflows“ und Konkordanzen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900"/>
              </a:spcAft>
              <a:buFontTx/>
              <a:buChar char="•"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</a:rPr>
              <a:t>D-A-CH-Konsortium</a:t>
            </a:r>
            <a:r>
              <a:rPr lang="de-DE" b="1" dirty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b="1" dirty="0">
                <a:solidFill>
                  <a:srgbClr val="333399"/>
                </a:solidFill>
                <a:latin typeface="Arial" charset="0"/>
              </a:rPr>
            </a:b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preisgünstige Drei-Länder-Lizenz, Bezahlung </a:t>
            </a:r>
            <a:r>
              <a:rPr lang="de-DE" i="1" dirty="0">
                <a:solidFill>
                  <a:srgbClr val="333399"/>
                </a:solidFill>
                <a:latin typeface="Arial" charset="0"/>
              </a:rPr>
              <a:t>über </a:t>
            </a:r>
            <a:r>
              <a:rPr lang="de-DE" i="1" dirty="0" err="1" smtClean="0">
                <a:solidFill>
                  <a:srgbClr val="333399"/>
                </a:solidFill>
                <a:latin typeface="Arial" charset="0"/>
              </a:rPr>
              <a:t>Ver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-bünde </a:t>
            </a:r>
            <a:r>
              <a:rPr lang="de-DE" i="1">
                <a:solidFill>
                  <a:srgbClr val="333399"/>
                </a:solidFill>
                <a:latin typeface="Arial" charset="0"/>
              </a:rPr>
              <a:t>und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große Institutionen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, max. </a:t>
            </a:r>
            <a:r>
              <a:rPr lang="de-DE" i="1">
                <a:solidFill>
                  <a:srgbClr val="333399"/>
                </a:solidFill>
                <a:latin typeface="Arial" charset="0"/>
              </a:rPr>
              <a:t>400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Zugriffe</a:t>
            </a:r>
            <a:br>
              <a:rPr lang="de-DE" i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(ÖBs wenden sich an die ekz)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4319016" cy="643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755576" y="941819"/>
            <a:ext cx="7560840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Hartmut Berg/Hans Günther Meissner/Wolfgang B. Schünemann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65" y="4265338"/>
            <a:ext cx="6424574" cy="5266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55576" y="4909576"/>
            <a:ext cx="7960810" cy="1255728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altLang="de-DE" b="1" i="1" dirty="0" smtClean="0">
                <a:solidFill>
                  <a:srgbClr val="333399"/>
                </a:solidFill>
                <a:latin typeface="Arial" charset="0"/>
              </a:rPr>
              <a:t>Verantwortlichkeitsangabe:</a:t>
            </a:r>
          </a:p>
          <a:p>
            <a:pPr algn="l">
              <a:lnSpc>
                <a:spcPct val="105000"/>
              </a:lnSpc>
              <a:spcAft>
                <a:spcPts val="600"/>
              </a:spcAft>
            </a:pP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B. </a:t>
            </a:r>
            <a:r>
              <a:rPr lang="de-DE" altLang="de-DE" dirty="0" err="1" smtClean="0">
                <a:solidFill>
                  <a:srgbClr val="333399"/>
                </a:solidFill>
                <a:latin typeface="Arial" charset="0"/>
              </a:rPr>
              <a:t>Brunhöber</a:t>
            </a: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, K. </a:t>
            </a:r>
            <a:r>
              <a:rPr lang="de-DE" altLang="de-DE" dirty="0" err="1" smtClean="0">
                <a:solidFill>
                  <a:srgbClr val="333399"/>
                </a:solidFill>
                <a:latin typeface="Arial" charset="0"/>
              </a:rPr>
              <a:t>Höffler</a:t>
            </a: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, J. Kaspar, T. </a:t>
            </a:r>
            <a:r>
              <a:rPr lang="de-DE" altLang="de-DE" dirty="0" err="1" smtClean="0">
                <a:solidFill>
                  <a:srgbClr val="333399"/>
                </a:solidFill>
                <a:latin typeface="Arial" charset="0"/>
              </a:rPr>
              <a:t>Reinbacher</a:t>
            </a: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, M. </a:t>
            </a:r>
            <a:r>
              <a:rPr lang="de-DE" altLang="de-DE" dirty="0" err="1" smtClean="0">
                <a:solidFill>
                  <a:srgbClr val="333399"/>
                </a:solidFill>
                <a:latin typeface="Arial" charset="0"/>
              </a:rPr>
              <a:t>Vormbaum</a:t>
            </a: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 (Hrsg.)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95661"/>
            <a:ext cx="2898899" cy="5852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72156" y="2924944"/>
            <a:ext cx="7960810" cy="867930"/>
          </a:xfrm>
          <a:prstGeom prst="rect">
            <a:avLst/>
          </a:prstGeom>
          <a:solidFill>
            <a:schemeClr val="bg1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2038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altLang="de-DE" b="1" i="1" dirty="0" smtClean="0">
                <a:solidFill>
                  <a:srgbClr val="333399"/>
                </a:solidFill>
                <a:latin typeface="Arial" charset="0"/>
              </a:rPr>
              <a:t>Verantwortlichkeitsangabe:</a:t>
            </a:r>
          </a:p>
          <a:p>
            <a:pPr algn="l">
              <a:lnSpc>
                <a:spcPct val="105000"/>
              </a:lnSpc>
              <a:spcAft>
                <a:spcPts val="600"/>
              </a:spcAft>
            </a:pPr>
            <a:r>
              <a:rPr lang="de-DE" altLang="de-DE" dirty="0" smtClean="0">
                <a:solidFill>
                  <a:srgbClr val="333399"/>
                </a:solidFill>
                <a:latin typeface="Arial" charset="0"/>
              </a:rPr>
              <a:t>Dipl.-Psych. Dr. Barbara Knab, Prof. Dr. med. Hans Förstl</a:t>
            </a:r>
          </a:p>
        </p:txBody>
      </p:sp>
    </p:spTree>
    <p:extLst>
      <p:ext uri="{BB962C8B-B14F-4D97-AF65-F5344CB8AC3E}">
        <p14:creationId xmlns:p14="http://schemas.microsoft.com/office/powerpoint/2010/main" val="207840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8372"/>
            <a:ext cx="4602480" cy="4602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5292080" y="908720"/>
            <a:ext cx="3456384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b="1" smtClean="0">
                <a:solidFill>
                  <a:srgbClr val="333399"/>
                </a:solidFill>
                <a:latin typeface="Arial" charset="0"/>
              </a:rPr>
              <a:t>Aufgabe 2: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Übertragen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1219200" y="457200"/>
            <a:ext cx="7391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tabLst>
                <a:tab pos="1525588" algn="l"/>
              </a:tabLst>
            </a:pPr>
            <a:r>
              <a:rPr lang="de-DE" sz="3600" b="1">
                <a:solidFill>
                  <a:srgbClr val="333399"/>
                </a:solidFill>
                <a:latin typeface="Arial" charset="0"/>
              </a:rPr>
              <a:t>Agenda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236663" y="1643063"/>
            <a:ext cx="7599362" cy="480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 smtClean="0">
                <a:solidFill>
                  <a:srgbClr val="333399"/>
                </a:solidFill>
                <a:latin typeface="Arial" charset="0"/>
                <a:cs typeface="+mn-cs"/>
              </a:rPr>
              <a:t>Entwicklung und Einführung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Grundprinzipien von RDA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FRBR und die „RDA-Landkarte“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>
                <a:solidFill>
                  <a:srgbClr val="333399"/>
                </a:solidFill>
                <a:latin typeface="Arial" charset="0"/>
                <a:cs typeface="+mn-cs"/>
              </a:rPr>
              <a:t>Beispiel: Beschreibung einer Ressource</a:t>
            </a: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smtClean="0">
                <a:solidFill>
                  <a:srgbClr val="333399"/>
                </a:solidFill>
                <a:latin typeface="Arial" charset="0"/>
                <a:cs typeface="+mn-cs"/>
              </a:rPr>
              <a:t>Informationsquellen und Übertragen</a:t>
            </a:r>
            <a:endParaRPr lang="de-DE" b="1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u="sng" smtClean="0">
                <a:solidFill>
                  <a:srgbClr val="333399"/>
                </a:solidFill>
                <a:latin typeface="Arial" charset="0"/>
                <a:cs typeface="+mn-cs"/>
              </a:rPr>
              <a:t>Ausgewählte Einzelaspekte</a:t>
            </a: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>
                <a:solidFill>
                  <a:srgbClr val="5F5F5F"/>
                </a:solidFill>
                <a:latin typeface="Arial" charset="0"/>
              </a:rPr>
              <a:t>Wo erfahre ich mehr?</a:t>
            </a:r>
            <a:endParaRPr lang="de-DE" b="1" dirty="0">
              <a:solidFill>
                <a:srgbClr val="5F5F5F"/>
              </a:solidFill>
              <a:latin typeface="Arial" charset="0"/>
              <a:cs typeface="+mn-cs"/>
            </a:endParaRPr>
          </a:p>
          <a:p>
            <a:pPr marL="540000" indent="-540000" eaLnBrk="0" hangingPunct="0">
              <a:lnSpc>
                <a:spcPct val="115000"/>
              </a:lnSpc>
              <a:defRPr/>
            </a:pPr>
            <a:endParaRPr lang="de-DE" b="1" u="sng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marL="742950" indent="-742950" eaLnBrk="0" hangingPunct="0">
              <a:lnSpc>
                <a:spcPct val="115000"/>
              </a:lnSpc>
              <a:buFontTx/>
              <a:buAutoNum type="arabicPlain"/>
              <a:defRPr/>
            </a:pPr>
            <a:endParaRPr lang="de-DE" sz="4400" b="1" u="sng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92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68715" y="18008"/>
            <a:ext cx="8675687" cy="6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smtClean="0">
                <a:solidFill>
                  <a:srgbClr val="333399"/>
                </a:solidFill>
                <a:latin typeface="Arial" charset="0"/>
              </a:rPr>
              <a:t>Beziehungen zu Personen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4213" y="836712"/>
            <a:ext cx="8280400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Nur wenig ist verpflichtend:</a:t>
            </a:r>
            <a:endParaRPr lang="de-DE" altLang="de-DE" b="1" dirty="0">
              <a:solidFill>
                <a:srgbClr val="333399"/>
              </a:solidFill>
              <a:latin typeface="Arial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i="1">
                <a:solidFill>
                  <a:srgbClr val="333399"/>
                </a:solidFill>
                <a:latin typeface="Arial" charset="0"/>
              </a:rPr>
              <a:t>e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rster geistiger Schöpfer (Kernelement)</a:t>
            </a: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7" y="2204864"/>
            <a:ext cx="8065715" cy="1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754756" y="4102294"/>
            <a:ext cx="820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i="1" smtClean="0">
                <a:solidFill>
                  <a:srgbClr val="333399"/>
                </a:solidFill>
                <a:latin typeface="Arial" charset="0"/>
              </a:rPr>
              <a:t>RDA 19.2 D-A-CH</a:t>
            </a:r>
            <a:br>
              <a:rPr lang="de-DE" i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(nur Empfehlung, nicht verbindlich)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4" y="18986"/>
            <a:ext cx="8507730" cy="63619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5580112" y="4005064"/>
            <a:ext cx="3326768" cy="830997"/>
          </a:xfrm>
          <a:prstGeom prst="rect">
            <a:avLst/>
          </a:prstGeom>
          <a:solidFill>
            <a:sysClr val="window" lastClr="FFFFFF"/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Mitwirkende:</a:t>
            </a:r>
            <a:br>
              <a:rPr kumimoji="0" lang="de-DE" altLang="de-DE" sz="24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de-DE" altLang="de-DE" sz="2400" i="1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</a:rPr>
              <a:t>teilweise verpflichtend</a:t>
            </a:r>
            <a:endParaRPr kumimoji="0" lang="de-DE" altLang="de-DE" sz="2400" i="1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692696"/>
            <a:ext cx="82804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b="1">
                <a:solidFill>
                  <a:srgbClr val="333399"/>
                </a:solidFill>
                <a:latin typeface="Arial" charset="0"/>
              </a:defRPr>
            </a:lvl1pPr>
            <a:lvl2pPr marL="800100" lvl="1" indent="-342900">
              <a:spcAft>
                <a:spcPts val="1200"/>
              </a:spcAft>
              <a:buFont typeface="Symbol" panose="05050102010706020507" pitchFamily="18" charset="2"/>
              <a:buChar char="-"/>
              <a:defRPr i="1">
                <a:solidFill>
                  <a:srgbClr val="333399"/>
                </a:solidFill>
                <a:latin typeface="Arial" charset="0"/>
              </a:defRPr>
            </a:lvl2pPr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indent="0">
              <a:buNone/>
            </a:pPr>
            <a:r>
              <a:rPr lang="de-DE" altLang="de-DE" smtClean="0"/>
              <a:t>Fakultativ sind:</a:t>
            </a:r>
          </a:p>
          <a:p>
            <a:r>
              <a:rPr lang="de-DE" altLang="de-DE" smtClean="0"/>
              <a:t>Alle </a:t>
            </a:r>
            <a:r>
              <a:rPr lang="de-DE" altLang="de-DE"/>
              <a:t>geistigen Schöpfer außer dem ersten</a:t>
            </a:r>
            <a:endParaRPr lang="de-DE" altLang="de-DE" dirty="0"/>
          </a:p>
          <a:p>
            <a:r>
              <a:rPr lang="de-DE" altLang="de-DE" smtClean="0"/>
              <a:t>Alle Mitwirkenden, </a:t>
            </a:r>
            <a:r>
              <a:rPr lang="de-DE" altLang="de-DE"/>
              <a:t>die nicht unter das D-A-CH fallen</a:t>
            </a:r>
            <a:endParaRPr lang="de-DE" altLang="de-DE" dirty="0"/>
          </a:p>
          <a:p>
            <a:pPr>
              <a:spcAft>
                <a:spcPts val="6600"/>
              </a:spcAft>
            </a:pPr>
            <a:r>
              <a:rPr lang="de-DE" altLang="de-DE"/>
              <a:t>Alle weiteren Personen</a:t>
            </a:r>
            <a:br>
              <a:rPr lang="de-DE" altLang="de-DE"/>
            </a:br>
            <a:r>
              <a:rPr lang="de-DE" altLang="de-DE" b="0" i="1"/>
              <a:t>z.B. alle „sonstigen </a:t>
            </a:r>
            <a:r>
              <a:rPr lang="de-DE" altLang="de-DE" b="0" i="1" smtClean="0"/>
              <a:t>Personen, die mit einem Werk in Verbindung stehen“ (z.B. Gefeierter)</a:t>
            </a:r>
          </a:p>
          <a:p>
            <a:pPr marL="0" indent="0">
              <a:buNone/>
            </a:pPr>
            <a:r>
              <a:rPr lang="de-DE" altLang="de-DE" smtClean="0"/>
              <a:t>Aber:</a:t>
            </a:r>
          </a:p>
          <a:p>
            <a:r>
              <a:rPr lang="de-DE" altLang="de-DE" smtClean="0"/>
              <a:t>Es gibt keine Verbote mehr wie unter RAK</a:t>
            </a:r>
            <a:br>
              <a:rPr lang="de-DE" altLang="de-DE" smtClean="0"/>
            </a:br>
            <a:r>
              <a:rPr lang="de-DE" altLang="de-DE" b="0" i="1" smtClean="0"/>
              <a:t>(z.B. durfte nur ein Herausgeber berücksichtig werden)</a:t>
            </a:r>
          </a:p>
          <a:p>
            <a:r>
              <a:rPr lang="de-DE" altLang="de-DE" smtClean="0"/>
              <a:t>Wenn gewünscht, kann man alles und jeden eintragen</a:t>
            </a:r>
            <a:endParaRPr lang="de-DE" altLang="de-DE" dirty="0"/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684213" y="-27384"/>
            <a:ext cx="8675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smtClean="0">
                <a:solidFill>
                  <a:srgbClr val="333399"/>
                </a:solidFill>
                <a:latin typeface="Arial" charset="0"/>
              </a:rPr>
              <a:t>Zusammenfassung Personen</a:t>
            </a:r>
            <a:endParaRPr lang="de-DE" altLang="de-DE" sz="3600" i="1" dirty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4" name="Gruppieren 8"/>
          <p:cNvGrpSpPr>
            <a:grpSpLocks/>
          </p:cNvGrpSpPr>
          <p:nvPr/>
        </p:nvGrpSpPr>
        <p:grpSpPr bwMode="auto">
          <a:xfrm>
            <a:off x="749176" y="3212976"/>
            <a:ext cx="8215312" cy="461665"/>
            <a:chOff x="1028700" y="3317328"/>
            <a:chExt cx="8215313" cy="461176"/>
          </a:xfrm>
        </p:grpSpPr>
        <p:sp>
          <p:nvSpPr>
            <p:cNvPr id="5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itchFamily="82" charset="0"/>
              </a:endParaRPr>
            </a:p>
          </p:txBody>
        </p: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46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marL="282575" marR="0" lvl="0" indent="-2825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9988" algn="l"/>
                  <a:tab pos="4659313" algn="l"/>
                </a:tabLst>
                <a:defRPr/>
              </a:pPr>
              <a:r>
                <a:rPr kumimoji="0" lang="de-DE" altLang="de-DE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</a:t>
              </a:r>
              <a:r>
                <a:rPr kumimoji="0" lang="de-DE" altLang="de-DE" sz="2400" b="0" i="1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</a:t>
              </a:r>
              <a:r>
                <a:rPr lang="de-DE" altLang="de-DE" i="1" kern="0" smtClean="0">
                  <a:solidFill>
                    <a:srgbClr val="333399"/>
                  </a:solidFill>
                  <a:latin typeface="Arial" charset="0"/>
                </a:rPr>
                <a:t>geringere Anforderungen als nach RAK</a:t>
              </a:r>
              <a:r>
                <a:rPr kumimoji="0" lang="de-DE" altLang="de-DE" sz="2400" b="0" i="1" u="none" strike="noStrike" kern="0" cap="none" spc="0" normalizeH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	</a:t>
              </a:r>
              <a:endPara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28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84213" y="692696"/>
            <a:ext cx="8280400" cy="41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0" indent="0">
              <a:spcAft>
                <a:spcPts val="800"/>
              </a:spcAft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Illustrierender Inhalt (RDA 7.15) nach Grundregel: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„Illustrationen“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ganz allgemeiner Begriff (steht für alles, was illustrieren-den Charakter hat); in 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diesem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Umfang Zusatzelement</a:t>
            </a:r>
          </a:p>
          <a:p>
            <a:pPr marL="0" indent="0">
              <a:spcAft>
                <a:spcPts val="800"/>
              </a:spcAft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Optionale Ergänzungen:</a:t>
            </a:r>
            <a:endParaRPr lang="de-DE" altLang="de-DE" i="1" smtClean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Verwendung genauerer Begriffe, z.B.</a:t>
            </a:r>
            <a:r>
              <a:rPr lang="de-DE" altLang="de-DE" b="1">
                <a:solidFill>
                  <a:srgbClr val="333399"/>
                </a:solidFill>
                <a:latin typeface="Arial" charset="0"/>
              </a:rPr>
              <a:t/>
            </a:r>
            <a:br>
              <a:rPr lang="de-DE" altLang="de-DE" b="1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„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Karten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“, „</a:t>
            </a:r>
            <a:r>
              <a:rPr lang="de-DE" altLang="de-DE" i="1" dirty="0" smtClean="0">
                <a:solidFill>
                  <a:srgbClr val="333399"/>
                </a:solidFill>
                <a:latin typeface="Arial" charset="0"/>
              </a:rPr>
              <a:t>Diagramme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“, „Porträts“, „Wappen“, „genealogische Tafeln“, „Muster“ (d.h. Materialproben)</a:t>
            </a:r>
            <a:endParaRPr lang="de-DE" altLang="de-DE" b="1" i="1" smtClean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Angabe genauer Zahlen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z.B. „65 Illustrationen, 4 Karten“</a:t>
            </a:r>
            <a:endParaRPr lang="de-DE" altLang="de-DE" b="1" dirty="0" smtClean="0">
              <a:solidFill>
                <a:srgbClr val="333399"/>
              </a:solidFill>
              <a:latin typeface="Arial" charset="0"/>
            </a:endParaRPr>
          </a:p>
        </p:txBody>
      </p:sp>
      <p:grpSp>
        <p:nvGrpSpPr>
          <p:cNvPr id="3" name="Gruppieren 8"/>
          <p:cNvGrpSpPr>
            <a:grpSpLocks/>
          </p:cNvGrpSpPr>
          <p:nvPr/>
        </p:nvGrpSpPr>
        <p:grpSpPr bwMode="auto">
          <a:xfrm>
            <a:off x="395535" y="5013176"/>
            <a:ext cx="8569077" cy="830997"/>
            <a:chOff x="1028699" y="3317328"/>
            <a:chExt cx="8569078" cy="830117"/>
          </a:xfrm>
        </p:grpSpPr>
        <p:sp>
          <p:nvSpPr>
            <p:cNvPr id="4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1028699" y="3317328"/>
              <a:ext cx="8569078" cy="83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„graphische Darstellungen“ gibt es nicht mehr,</a:t>
              </a:r>
              <a:b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</a:b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	„zahlreiche“, „überwiegend“, „nur“ gibt es nicht mehr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11560" y="-99392"/>
            <a:ext cx="7924800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tabLst>
                <a:tab pos="1162050" algn="l"/>
                <a:tab pos="1704975" algn="l"/>
              </a:tabLst>
            </a:pPr>
            <a:r>
              <a:rPr lang="de-DE" sz="3600" b="1" smtClean="0">
                <a:solidFill>
                  <a:srgbClr val="333399"/>
                </a:solidFill>
                <a:latin typeface="Arial" charset="0"/>
              </a:rPr>
              <a:t>Illustrierte Texte</a:t>
            </a:r>
            <a:endParaRPr lang="en-US" sz="3600" b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4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649584" y="620688"/>
            <a:ext cx="828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„Illustrierender Inhalt“ wird dafür nicht verwendet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weil die Bilder selbst ein wesentlicher Inhalt sind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684213" y="-27384"/>
            <a:ext cx="8675687" cy="6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de-DE" altLang="de-DE" sz="3600" b="1" smtClean="0">
                <a:solidFill>
                  <a:srgbClr val="333399"/>
                </a:solidFill>
                <a:latin typeface="Arial" charset="0"/>
              </a:rPr>
              <a:t>Bildbände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4" y="1517531"/>
            <a:ext cx="7894286" cy="15514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hteck 4"/>
          <p:cNvSpPr/>
          <p:nvPr/>
        </p:nvSpPr>
        <p:spPr>
          <a:xfrm>
            <a:off x="3166856" y="2489655"/>
            <a:ext cx="5221568" cy="540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786572" y="3212976"/>
            <a:ext cx="8280400" cy="241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>
              <a:spcAft>
                <a:spcPts val="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Angabe der Abbildungen</a:t>
            </a:r>
            <a:endParaRPr lang="de-DE" altLang="de-DE" b="1">
              <a:solidFill>
                <a:srgbClr val="333399"/>
              </a:solidFill>
              <a:latin typeface="Arial" charset="0"/>
            </a:endParaRPr>
          </a:p>
          <a:p>
            <a:pPr marL="800100" lvl="1" indent="-342900"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durch Inhaltstyp „unbewegtes Bild“ (RDA 6.9)</a:t>
            </a: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durch Formangabe „Bildband“ (7.2 Art des Inhalts)</a:t>
            </a:r>
          </a:p>
          <a:p>
            <a:pPr>
              <a:spcAft>
                <a:spcPts val="800"/>
              </a:spcAft>
              <a:buFont typeface="Arial" charset="0"/>
              <a:buChar char="•"/>
              <a:defRPr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Bildautor(en) und Textautor(en)</a:t>
            </a:r>
            <a:br>
              <a:rPr lang="de-DE" alt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gelten als geistige Schöpfer (d.h. Bildbände sind jetzt normale Verfasserwerke; hingegen RAK: Sachtitelwerke)</a:t>
            </a:r>
            <a:endParaRPr lang="de-DE" altLang="de-DE" i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684213" y="2348880"/>
            <a:ext cx="8459787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Getrennte Identitäten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wenn eine Person sowohl wirklichen 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Namen als auch ein Pseudonym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verwendet (bzw</a:t>
            </a:r>
            <a:r>
              <a:rPr lang="de-DE" i="1" dirty="0" smtClean="0">
                <a:solidFill>
                  <a:srgbClr val="333399"/>
                </a:solidFill>
                <a:latin typeface="Arial" charset="0"/>
              </a:rPr>
              <a:t>. </a:t>
            </a:r>
            <a:r>
              <a:rPr lang="de-DE" i="1" smtClean="0">
                <a:solidFill>
                  <a:srgbClr val="333399"/>
                </a:solidFill>
                <a:latin typeface="Arial" charset="0"/>
              </a:rPr>
              <a:t>mehrere Pseudonyme)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687388" y="-27384"/>
            <a:ext cx="8170862" cy="67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2575" indent="-282575" eaLnBrk="0" hangingPunct="0">
              <a:lnSpc>
                <a:spcPct val="115000"/>
              </a:lnSpc>
            </a:pPr>
            <a:r>
              <a:rPr lang="de-DE" sz="3600" b="1" smtClean="0">
                <a:solidFill>
                  <a:srgbClr val="333399"/>
                </a:solidFill>
                <a:latin typeface="Arial" charset="0"/>
              </a:rPr>
              <a:t>Pseudonyme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2" y="1214388"/>
            <a:ext cx="8209524" cy="9904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749176" y="3501008"/>
            <a:ext cx="8215312" cy="830997"/>
            <a:chOff x="1028700" y="3317328"/>
            <a:chExt cx="8215313" cy="830117"/>
          </a:xfrm>
        </p:grpSpPr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1430542" y="3443079"/>
              <a:ext cx="685800" cy="228600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1028700" y="3317328"/>
              <a:ext cx="8215313" cy="83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2575" indent="-282575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1pPr>
              <a:lvl2pPr marL="742950" indent="-28575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2pPr>
              <a:lvl3pPr marL="11430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3pPr>
              <a:lvl4pPr marL="16002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4pPr>
              <a:lvl5pPr marL="2057400" indent="-228600"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9988" algn="l"/>
                  <a:tab pos="4659313" algn="l"/>
                </a:tabLst>
                <a:defRPr sz="2400">
                  <a:solidFill>
                    <a:schemeClr val="tx1"/>
                  </a:solidFill>
                  <a:latin typeface="Algerian" pitchFamily="82" charset="0"/>
                </a:defRPr>
              </a:lvl9pPr>
            </a:lstStyle>
            <a:p>
              <a:pPr algn="l"/>
              <a:r>
                <a:rPr lang="de-DE" altLang="de-DE" i="1" dirty="0">
                  <a:solidFill>
                    <a:srgbClr val="333399"/>
                  </a:solidFill>
                  <a:latin typeface="Arial" charset="0"/>
                </a:rPr>
                <a:t>	</a:t>
              </a:r>
              <a:r>
                <a:rPr lang="de-DE" altLang="de-DE" i="1">
                  <a:solidFill>
                    <a:srgbClr val="333399"/>
                  </a:solidFill>
                  <a:latin typeface="Arial" charset="0"/>
                </a:rPr>
                <a:t>	j</a:t>
              </a: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ede Identität bekommt eigenen Datensatz</a:t>
              </a:r>
              <a:b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</a:br>
              <a:r>
                <a:rPr lang="de-DE" altLang="de-DE" i="1" smtClean="0">
                  <a:solidFill>
                    <a:srgbClr val="333399"/>
                  </a:solidFill>
                  <a:latin typeface="Arial" charset="0"/>
                </a:rPr>
                <a:t>	(statt bisher nur ein Datensatz für alle)</a:t>
              </a:r>
              <a:endParaRPr lang="de-DE" altLang="de-DE" i="1" dirty="0">
                <a:solidFill>
                  <a:srgbClr val="333399"/>
                </a:solidFill>
                <a:latin typeface="Arial" charset="0"/>
              </a:endParaRPr>
            </a:p>
          </p:txBody>
        </p:sp>
      </p:grp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83568" y="692696"/>
            <a:ext cx="845978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„Person“ meint nicht nur reale Menschen: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47827" y="4437112"/>
            <a:ext cx="8459787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787525" algn="l"/>
                <a:tab pos="3594100" algn="l"/>
              </a:tabLst>
              <a:defRPr/>
            </a:pPr>
            <a:r>
              <a:rPr lang="de-DE" b="1" smtClean="0">
                <a:solidFill>
                  <a:srgbClr val="333399"/>
                </a:solidFill>
                <a:latin typeface="Arial" charset="0"/>
              </a:rPr>
              <a:t>Es wird immer die „richtige“ Identität verwendet</a:t>
            </a:r>
            <a:br>
              <a:rPr lang="de-DE" b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z.B. werden „Alice in Wonderland“-Bücher mit Lewis Carroll verknüpft, nicht mit Charles Lutwidge Dodgson (diese Identität nur für mathematische Arbeiten)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2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937143" cy="4157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786572" y="204138"/>
            <a:ext cx="5221568" cy="1368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749176" y="4551511"/>
            <a:ext cx="8215312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1pPr>
            <a:lvl2pPr marL="742950" indent="-28575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2pPr>
            <a:lvl3pPr marL="11430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3pPr>
            <a:lvl4pPr marL="16002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4pPr>
            <a:lvl5pPr marL="2057400" indent="-228600"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  <a:tab pos="4659313" algn="l"/>
              </a:tabLst>
              <a:defRPr sz="2400">
                <a:solidFill>
                  <a:schemeClr val="tx1"/>
                </a:solidFill>
                <a:latin typeface="Algerian" pitchFamily="82" charset="0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Fünf (!) Datensätze: 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„Ellis Peters“ verknüpft mit realer Identität und drei weiteren Pseudonymen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altLang="de-DE" b="1" smtClean="0">
                <a:solidFill>
                  <a:srgbClr val="333399"/>
                </a:solidFill>
                <a:latin typeface="Arial" charset="0"/>
              </a:rPr>
              <a:t>Zum Vergleich:</a:t>
            </a:r>
            <a:r>
              <a:rPr lang="de-DE" altLang="de-DE" i="1" smtClean="0">
                <a:solidFill>
                  <a:srgbClr val="333399"/>
                </a:solidFill>
                <a:latin typeface="Arial" charset="0"/>
              </a:rPr>
              <a:t> nach RAK nur ein einziger Datensatz; die anderen Namen standen als Verweisungen in 400</a:t>
            </a:r>
            <a:endParaRPr lang="de-DE" altLang="de-DE" i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8822" y="4030578"/>
            <a:ext cx="7825625" cy="3152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461151" y="1988840"/>
            <a:ext cx="2503337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2626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i="1" smtClean="0">
                <a:solidFill>
                  <a:srgbClr val="333399"/>
                </a:solidFill>
                <a:latin typeface="Arial" charset="0"/>
              </a:rPr>
              <a:t>GND-Datensatz</a:t>
            </a:r>
            <a:br>
              <a:rPr lang="de-DE" i="1" smtClean="0">
                <a:solidFill>
                  <a:srgbClr val="333399"/>
                </a:solidFill>
                <a:latin typeface="Arial" charset="0"/>
              </a:rPr>
            </a:br>
            <a:r>
              <a:rPr lang="de-DE" i="1" smtClean="0">
                <a:solidFill>
                  <a:srgbClr val="333399"/>
                </a:solidFill>
                <a:latin typeface="Arial" charset="0"/>
              </a:rPr>
              <a:t>im Pica-Format</a:t>
            </a:r>
            <a:endParaRPr lang="de-DE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 autoUpdateAnimBg="0"/>
    </p:bldLst>
  </p:timing>
</p:sld>
</file>

<file path=ppt/theme/theme1.xml><?xml version="1.0" encoding="utf-8"?>
<a:theme xmlns:a="http://schemas.openxmlformats.org/drawingml/2006/main" name="Standarddesign">
  <a:themeElements>
    <a:clrScheme name="Benutzerdefinier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lgerian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lgerian" pitchFamily="8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2950</Words>
  <Application>Microsoft Office PowerPoint</Application>
  <PresentationFormat>Bildschirmpräsentation (4:3)</PresentationFormat>
  <Paragraphs>864</Paragraphs>
  <Slides>112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112</vt:i4>
      </vt:variant>
    </vt:vector>
  </HeadingPairs>
  <TitlesOfParts>
    <vt:vector size="122" baseType="lpstr">
      <vt:lpstr>Arial</vt:lpstr>
      <vt:lpstr>Symbol</vt:lpstr>
      <vt:lpstr>Times New Roman</vt:lpstr>
      <vt:lpstr>Calibri</vt:lpstr>
      <vt:lpstr>Times New Roman, serif</vt:lpstr>
      <vt:lpstr>Algerian</vt:lpstr>
      <vt:lpstr>Wingdings</vt:lpstr>
      <vt:lpstr>Verdana</vt:lpstr>
      <vt:lpstr>Standarddesign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Heidrun Wiesenmüller</dc:creator>
  <cp:lastModifiedBy>Wiesenmülller</cp:lastModifiedBy>
  <cp:revision>1143</cp:revision>
  <cp:lastPrinted>2006-10-15T10:33:54Z</cp:lastPrinted>
  <dcterms:created xsi:type="dcterms:W3CDTF">2006-02-26T11:05:53Z</dcterms:created>
  <dcterms:modified xsi:type="dcterms:W3CDTF">2016-02-07T14:45:21Z</dcterms:modified>
</cp:coreProperties>
</file>