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4" r:id="rId5"/>
    <p:sldId id="261" r:id="rId6"/>
    <p:sldId id="267" r:id="rId7"/>
    <p:sldId id="265" r:id="rId8"/>
    <p:sldId id="262" r:id="rId9"/>
    <p:sldId id="259" r:id="rId10"/>
    <p:sldId id="266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6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38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7C1D1-9AB8-7944-A1CE-56EA331E81A6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1C8DB-FC86-9B46-A905-A4777FD10F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1C8DB-FC86-9B46-A905-A4777FD10F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0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F11FC-D3E8-4ACC-892E-A11F15D3249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19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L: Hier</a:t>
            </a:r>
            <a:r>
              <a:rPr lang="de-DE" baseline="0" dirty="0" smtClean="0"/>
              <a:t> sehen sie ein Artefakt unseres Brainstormings für unseren Vortrag heute. </a:t>
            </a:r>
            <a:r>
              <a:rPr lang="de-DE" dirty="0" smtClean="0"/>
              <a:t>Unser Vortrag hat die folgende Gliederung:</a:t>
            </a:r>
            <a:r>
              <a:rPr lang="de-DE" baseline="0" dirty="0" smtClean="0"/>
              <a:t> Zunächst sprechen wir über die Technologie </a:t>
            </a:r>
            <a:r>
              <a:rPr lang="de-DE" baseline="0" dirty="0" err="1" smtClean="0"/>
              <a:t>Augmented</a:t>
            </a:r>
            <a:r>
              <a:rPr lang="de-DE" baseline="0" dirty="0" smtClean="0"/>
              <a:t> Reality und setzen diese in den Kontext AR in Bildung und zeigen einige Beispiele.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Anschließend informieren wir sie über die Eckdaten unseres Projekts </a:t>
            </a:r>
            <a:r>
              <a:rPr lang="de-DE" baseline="0" dirty="0" err="1" smtClean="0"/>
              <a:t>mylibrARy</a:t>
            </a:r>
            <a:r>
              <a:rPr lang="de-DE" baseline="0" dirty="0" smtClean="0"/>
              <a:t> und demonstrieren den allerneusten Prototyp. Dann sprechen wir über lokale Einsatzmöglichkeiten von AR in Bibliotheken und die technischen </a:t>
            </a:r>
            <a:r>
              <a:rPr lang="de-DE" baseline="0" dirty="0" err="1" smtClean="0"/>
              <a:t>Vorraussetzungen</a:t>
            </a:r>
            <a:r>
              <a:rPr lang="de-DE" baseline="0" dirty="0" smtClean="0"/>
              <a:t>. Abschließend diskutieren wir über AR im Kontext der sogenannten Smart Library.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1C8DB-FC86-9B46-A905-A4777FD10F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6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Living Archives </a:t>
            </a:r>
            <a:r>
              <a:rPr lang="en-US" dirty="0" err="1" smtClean="0"/>
              <a:t>Projekt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</a:t>
            </a:r>
            <a:r>
              <a:rPr lang="en-US" baseline="0" dirty="0" smtClean="0"/>
              <a:t> Malmö, </a:t>
            </a:r>
            <a:r>
              <a:rPr lang="en-US" baseline="0" dirty="0" smtClean="0"/>
              <a:t>Archive, </a:t>
            </a:r>
            <a:r>
              <a:rPr lang="en-US" baseline="0" dirty="0" err="1" smtClean="0"/>
              <a:t>Bibliothek</a:t>
            </a:r>
            <a:r>
              <a:rPr lang="en-US" baseline="0" dirty="0" smtClean="0"/>
              <a:t>, Theater </a:t>
            </a:r>
            <a:r>
              <a:rPr lang="en-US" baseline="0" dirty="0" err="1" smtClean="0"/>
              <a:t>Bei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Froschungsprojekt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darum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Herausforderungen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durch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digitale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Gesellschaft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entstehen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Bezug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Archiven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setzen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Schalgworte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u.a</a:t>
            </a:r>
            <a:r>
              <a:rPr lang="en-US" baseline="0" dirty="0" smtClean="0"/>
              <a:t>. open Data Access, </a:t>
            </a:r>
            <a:r>
              <a:rPr lang="en-US" baseline="0" dirty="0" err="1" smtClean="0"/>
              <a:t>Beachtung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kulturellen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Erbes</a:t>
            </a:r>
            <a:r>
              <a:rPr lang="en-US" baseline="0" dirty="0" smtClean="0"/>
              <a:t> und die </a:t>
            </a:r>
            <a:r>
              <a:rPr lang="en-US" baseline="0" dirty="0" err="1" smtClean="0"/>
              <a:t>Hervorhebung</a:t>
            </a:r>
            <a:r>
              <a:rPr lang="en-US" baseline="0" dirty="0" smtClean="0"/>
              <a:t> der Archive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soziale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Ressource</a:t>
            </a:r>
            <a:endParaRPr lang="en-US" baseline="0" dirty="0" smtClean="0"/>
          </a:p>
          <a:p>
            <a:r>
              <a:rPr lang="en-US" baseline="0" dirty="0" err="1" smtClean="0"/>
              <a:t>Orangeleaves</a:t>
            </a:r>
            <a:r>
              <a:rPr lang="en-US" baseline="0" dirty="0" smtClean="0"/>
              <a:t> </a:t>
            </a:r>
            <a:r>
              <a:rPr lang="en-US" baseline="0" dirty="0" smtClean="0"/>
              <a:t>-&gt; </a:t>
            </a:r>
            <a:r>
              <a:rPr lang="en-US" baseline="0" dirty="0" err="1" smtClean="0"/>
              <a:t>Dörfer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rund</a:t>
            </a:r>
            <a:r>
              <a:rPr lang="en-US" baseline="0" dirty="0" smtClean="0"/>
              <a:t> um Edinburgh die </a:t>
            </a:r>
            <a:r>
              <a:rPr lang="en-US" baseline="0" dirty="0" err="1" smtClean="0"/>
              <a:t>mit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Informationen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Archiven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angereichert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wurden</a:t>
            </a:r>
            <a:endParaRPr lang="en-US" baseline="0" dirty="0" smtClean="0"/>
          </a:p>
          <a:p>
            <a:r>
              <a:rPr lang="en-US" baseline="0" dirty="0" smtClean="0"/>
              <a:t>AR Guide British Museum, </a:t>
            </a:r>
            <a:r>
              <a:rPr lang="en-US" baseline="0" dirty="0" err="1" smtClean="0"/>
              <a:t>ARFührung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Bayerisches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Staatsmuseum</a:t>
            </a:r>
            <a:endParaRPr lang="en-US" baseline="0" dirty="0" smtClean="0"/>
          </a:p>
          <a:p>
            <a:r>
              <a:rPr lang="en-US" baseline="0" dirty="0" smtClean="0"/>
              <a:t>AR Stuttgart -&gt; </a:t>
            </a:r>
            <a:r>
              <a:rPr lang="en-US" baseline="0" dirty="0" err="1" smtClean="0"/>
              <a:t>Zeitfenster</a:t>
            </a:r>
            <a:r>
              <a:rPr lang="en-US" baseline="0" dirty="0" smtClean="0"/>
              <a:t> App, </a:t>
            </a:r>
            <a:r>
              <a:rPr lang="en-US" baseline="0" dirty="0" err="1" smtClean="0"/>
              <a:t>Stadtmuseum</a:t>
            </a:r>
            <a:r>
              <a:rPr lang="en-US" baseline="0" dirty="0" smtClean="0"/>
              <a:t> 2017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1C8DB-FC86-9B46-A905-A4777FD10F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6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Anwendungsszenarien: Kindergarten – Hochschule. Bsp.:</a:t>
            </a:r>
            <a:r>
              <a:rPr lang="de-DE" baseline="0" dirty="0" smtClean="0"/>
              <a:t>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(SCARLET-Programm, Special Collections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Augmented Reality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Teaching,  unterstützt von der University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Manchester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der John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Rylands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Library, Manuskripte wurden hier mit digitalen Informationen angereichert um den Studierenden ein besseres Verständnis zu vermitteln.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Beispile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</a:t>
            </a:r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Dtl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Learning, BMBF Bergische Uni Wuppertal Fraunhofer Institut Verquickung v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augementierten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Lerninhalten mit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basierten Lernangeboten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Angehende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Ärtzte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Case Western University lernen mittels AR den menschlichen Körper zu verstehen.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Gesundheitsgefahren Virtual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sickness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F11FC-D3E8-4ACC-892E-A11F15D3249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29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L:</a:t>
            </a:r>
            <a:r>
              <a:rPr lang="de-DE" baseline="0" dirty="0" smtClean="0"/>
              <a:t> </a:t>
            </a:r>
            <a:r>
              <a:rPr lang="de-DE" dirty="0" smtClean="0"/>
              <a:t>Das im Juni 2014 angelaufene Projekt wird vom Bundesministerium für</a:t>
            </a:r>
            <a:r>
              <a:rPr lang="de-DE" baseline="0" dirty="0" smtClean="0"/>
              <a:t> Wirtschaft und Energie gefördert und hat eine Laufzeit von zwei Jahren. </a:t>
            </a:r>
            <a:r>
              <a:rPr lang="de-DE" baseline="0" dirty="0" err="1" smtClean="0"/>
              <a:t>mylibrARy</a:t>
            </a:r>
            <a:r>
              <a:rPr lang="de-DE" baseline="0" dirty="0" smtClean="0"/>
              <a:t> </a:t>
            </a:r>
            <a:r>
              <a:rPr lang="de-DE" dirty="0" smtClean="0"/>
              <a:t>ist ein Kooperationsprojekt der Fachhochschule Potsdam und der TOJAQ</a:t>
            </a:r>
            <a:r>
              <a:rPr lang="de-DE" baseline="0" dirty="0" smtClean="0"/>
              <a:t> GmbH.</a:t>
            </a:r>
            <a:endParaRPr lang="de-DE" dirty="0" smtClean="0"/>
          </a:p>
          <a:p>
            <a:r>
              <a:rPr lang="de-DE" baseline="0" dirty="0" smtClean="0"/>
              <a:t> Während wir den wissenschaftlichen Input liefern und die Konzeption der App übernehmen ist die Firma für die technische Umsetzung verantwortlich.</a:t>
            </a:r>
            <a:endParaRPr lang="en-US" dirty="0" smtClean="0">
              <a:latin typeface="Calibri" charset="0"/>
              <a:ea typeface="MS PGothic" charset="0"/>
            </a:endParaRPr>
          </a:p>
          <a:p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Wir</a:t>
            </a:r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legen</a:t>
            </a:r>
            <a:r>
              <a:rPr lang="en-US" dirty="0" smtClean="0">
                <a:latin typeface="Calibri" charset="0"/>
                <a:ea typeface="MS PGothic" charset="0"/>
              </a:rPr>
              <a:t> die These </a:t>
            </a:r>
            <a:r>
              <a:rPr lang="en-US" dirty="0" err="1" smtClean="0">
                <a:latin typeface="Calibri" charset="0"/>
                <a:ea typeface="MS PGothic" charset="0"/>
              </a:rPr>
              <a:t>zugrunde</a:t>
            </a:r>
            <a:r>
              <a:rPr lang="en-US" dirty="0" smtClean="0">
                <a:latin typeface="Calibri" charset="0"/>
                <a:ea typeface="MS PGothic" charset="0"/>
              </a:rPr>
              <a:t>, </a:t>
            </a:r>
            <a:r>
              <a:rPr lang="en-US" dirty="0" err="1" smtClean="0">
                <a:latin typeface="Calibri" charset="0"/>
                <a:ea typeface="MS PGothic" charset="0"/>
              </a:rPr>
              <a:t>dass</a:t>
            </a:r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durch</a:t>
            </a:r>
            <a:r>
              <a:rPr lang="en-US" dirty="0" smtClean="0">
                <a:latin typeface="Calibri" charset="0"/>
                <a:ea typeface="MS PGothic" charset="0"/>
              </a:rPr>
              <a:t> die </a:t>
            </a:r>
            <a:r>
              <a:rPr lang="en-US" dirty="0" err="1" smtClean="0">
                <a:latin typeface="Calibri" charset="0"/>
                <a:ea typeface="MS PGothic" charset="0"/>
              </a:rPr>
              <a:t>visuelle</a:t>
            </a:r>
            <a:r>
              <a:rPr lang="en-US" dirty="0" smtClean="0">
                <a:latin typeface="Calibri" charset="0"/>
                <a:ea typeface="MS PGothic" charset="0"/>
              </a:rPr>
              <a:t> und </a:t>
            </a:r>
            <a:r>
              <a:rPr lang="en-US" dirty="0" err="1" smtClean="0">
                <a:latin typeface="Calibri" charset="0"/>
                <a:ea typeface="MS PGothic" charset="0"/>
              </a:rPr>
              <a:t>semantische</a:t>
            </a:r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Anreicherung</a:t>
            </a:r>
            <a:r>
              <a:rPr lang="en-US" dirty="0" smtClean="0">
                <a:latin typeface="Calibri" charset="0"/>
                <a:ea typeface="MS PGothic" charset="0"/>
              </a:rPr>
              <a:t> von </a:t>
            </a:r>
            <a:r>
              <a:rPr lang="en-US" dirty="0" err="1" smtClean="0">
                <a:latin typeface="Calibri" charset="0"/>
                <a:ea typeface="MS PGothic" charset="0"/>
              </a:rPr>
              <a:t>Informationen</a:t>
            </a:r>
            <a:r>
              <a:rPr lang="en-US" dirty="0" smtClean="0">
                <a:latin typeface="Calibri" charset="0"/>
                <a:ea typeface="MS PGothic" charset="0"/>
              </a:rPr>
              <a:t>, </a:t>
            </a:r>
            <a:r>
              <a:rPr lang="en-US" dirty="0" err="1" smtClean="0">
                <a:latin typeface="Calibri" charset="0"/>
                <a:ea typeface="MS PGothic" charset="0"/>
              </a:rPr>
              <a:t>im</a:t>
            </a:r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Kontext</a:t>
            </a:r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neue</a:t>
            </a:r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Informationen</a:t>
            </a:r>
            <a:r>
              <a:rPr lang="en-US" dirty="0" smtClean="0">
                <a:latin typeface="Calibri" charset="0"/>
                <a:ea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</a:rPr>
              <a:t>enstehen</a:t>
            </a:r>
            <a:r>
              <a:rPr lang="en-US" dirty="0" smtClean="0">
                <a:latin typeface="Calibri" charset="0"/>
                <a:ea typeface="MS PGothic" charset="0"/>
              </a:rPr>
              <a:t>.</a:t>
            </a:r>
            <a:endParaRPr lang="en-US" sz="1200" dirty="0" smtClean="0"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F12F-D231-E043-8410-6E8778453E7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31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Nun sind</a:t>
            </a:r>
            <a:r>
              <a:rPr lang="de-DE" baseline="0" dirty="0" smtClean="0"/>
              <a:t> wir froh, dass wir unseren allerneusten Prototyp der </a:t>
            </a:r>
            <a:r>
              <a:rPr lang="de-DE" baseline="0" dirty="0" err="1" smtClean="0"/>
              <a:t>mylibrary</a:t>
            </a:r>
            <a:r>
              <a:rPr lang="de-DE" baseline="0" dirty="0" smtClean="0"/>
              <a:t>-App präsentieren können und haben einen kleinen Demo-Film vorbereitet:</a:t>
            </a:r>
          </a:p>
          <a:p>
            <a:r>
              <a:rPr lang="de-DE" baseline="0" dirty="0" smtClean="0"/>
              <a:t>Nach dem Starten der App wird man aufgefordert mit der Kamera einen Barcode einzuscannen. Die App erkennt zur Zeit ISBN-Codes sowie Barcodes von Bibliotheken.</a:t>
            </a:r>
          </a:p>
          <a:p>
            <a:r>
              <a:rPr lang="de-DE" baseline="0" dirty="0" smtClean="0"/>
              <a:t>Nach der erfolgreichen Erkennung des Barcodes werden vier Funktionen angezeigt:</a:t>
            </a:r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LibraryThing</a:t>
            </a:r>
            <a:r>
              <a:rPr lang="de-DE" baseline="0" dirty="0" smtClean="0"/>
              <a:t>: Über </a:t>
            </a:r>
            <a:r>
              <a:rPr lang="de-DE" baseline="0" dirty="0" err="1" smtClean="0"/>
              <a:t>LibraryThing</a:t>
            </a:r>
            <a:r>
              <a:rPr lang="de-DE" baseline="0" dirty="0" smtClean="0"/>
              <a:t> werden vorhandene Rezensionen und Bewertungen angezeigt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VOEBB: Eine Katalogabfrage im Verbund der öffentlichen Bibliotheken Berlins wird gestartet und der Titel dort angezeigt.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baseline="0" dirty="0" err="1" smtClean="0"/>
              <a:t>Goodread</a:t>
            </a:r>
            <a:r>
              <a:rPr lang="de-DE" baseline="0" dirty="0" smtClean="0"/>
              <a:t>: Über </a:t>
            </a:r>
            <a:r>
              <a:rPr lang="de-DE" baseline="0" dirty="0" err="1" smtClean="0"/>
              <a:t>Goodreads</a:t>
            </a:r>
            <a:r>
              <a:rPr lang="de-DE" baseline="0" dirty="0" smtClean="0"/>
              <a:t> können alternativ vorhandene Rezensionen und Bewertungen angezeigt werden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Teilen: Via Facebook, </a:t>
            </a:r>
            <a:r>
              <a:rPr lang="de-DE" baseline="0" dirty="0" err="1" smtClean="0"/>
              <a:t>Twitter</a:t>
            </a:r>
            <a:r>
              <a:rPr lang="de-DE" baseline="0" dirty="0" smtClean="0"/>
              <a:t> oder Mail kann das Buch geteilt werden. Je nachdem für welches Netzwerk ein Account auf dem mobilen Endgerät vorhanden ist.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Weitere geplante Funktionen sind: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Freunde-Finder: Nach Einloggen sieht man Personen in der Bibliothek, die zu ähnlichen Themen arbeiten. Mit der Möglichkeit zum Austausch via Chat.</a:t>
            </a:r>
          </a:p>
          <a:p>
            <a:pPr marL="0" indent="0">
              <a:buFontTx/>
              <a:buNone/>
            </a:pPr>
            <a:r>
              <a:rPr lang="de-DE" baseline="0" dirty="0" err="1" smtClean="0"/>
              <a:t>BibTip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recommender</a:t>
            </a:r>
            <a:endParaRPr lang="de-DE" baseline="0" dirty="0" smtClean="0"/>
          </a:p>
          <a:p>
            <a:pPr marL="0" indent="0">
              <a:buFontTx/>
              <a:buNone/>
            </a:pPr>
            <a:r>
              <a:rPr lang="de-DE" baseline="0" dirty="0" smtClean="0"/>
              <a:t>Anzeige semantisch ähnlicher Medien im Bibliothekskatalog sowie andere vorhandene Medientypen (Film zum Buch) und falls vorhanden </a:t>
            </a:r>
            <a:r>
              <a:rPr lang="de-DE" baseline="0" dirty="0" err="1" smtClean="0"/>
              <a:t>Trailor</a:t>
            </a:r>
            <a:r>
              <a:rPr lang="de-DE" baseline="0" dirty="0" smtClean="0"/>
              <a:t> des Films.</a:t>
            </a:r>
          </a:p>
          <a:p>
            <a:pPr marL="0" indent="0">
              <a:buFontTx/>
              <a:buNone/>
            </a:pPr>
            <a:r>
              <a:rPr lang="en-US" sz="1200" dirty="0" err="1" smtClean="0">
                <a:latin typeface="Calibri" charset="0"/>
                <a:ea typeface="MS PGothic" charset="0"/>
                <a:cs typeface="+mn-cs"/>
              </a:rPr>
              <a:t>Ein</a:t>
            </a:r>
            <a:r>
              <a:rPr lang="en-US" sz="120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dirty="0" err="1" smtClean="0">
                <a:latin typeface="Calibri" charset="0"/>
                <a:ea typeface="MS PGothic" charset="0"/>
                <a:cs typeface="+mn-cs"/>
              </a:rPr>
              <a:t>Ergebnis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unser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ersten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Studie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(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einer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Online-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Befragung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der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Fachcommunity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mit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rund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400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Teilnhmern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) war,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dass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AR stark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mit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visuellen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Effekten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und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spielerischen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Elementen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verquickt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ist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.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Diesen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Gaming-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Charakter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haben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wir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nun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lokal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in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einer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Bibliothek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 </a:t>
            </a:r>
            <a:r>
              <a:rPr lang="en-US" sz="1200" baseline="0" dirty="0" err="1" smtClean="0">
                <a:latin typeface="Calibri" charset="0"/>
                <a:ea typeface="MS PGothic" charset="0"/>
                <a:cs typeface="+mn-cs"/>
              </a:rPr>
              <a:t>umgesetzt</a:t>
            </a:r>
            <a:r>
              <a:rPr lang="en-US" sz="1200" baseline="0" dirty="0" smtClean="0">
                <a:latin typeface="Calibri" charset="0"/>
                <a:ea typeface="MS PGothic" charset="0"/>
                <a:cs typeface="+mn-cs"/>
              </a:rPr>
              <a:t>: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1C8DB-FC86-9B46-A905-A4777FD10F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0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Im Sommersemester haben wir an der FHP für Bachelor-Studenten im 3. </a:t>
            </a:r>
            <a:r>
              <a:rPr lang="de-DE" baseline="0" dirty="0" err="1" smtClean="0"/>
              <a:t>semester</a:t>
            </a:r>
            <a:r>
              <a:rPr lang="de-DE" baseline="0" dirty="0" smtClean="0"/>
              <a:t> des Studienganges Bibliotheksmanagement ein Projektseminar angeboten. Dort haben wir eine AR-App für die Ingeborg-Drewitz-Bibliothek in Berlin-Steglitz entwickelt sowie eine virtuelle Schnitzeljagd. Zunächst möchte ich Ihnen 3 </a:t>
            </a:r>
            <a:r>
              <a:rPr lang="de-DE" baseline="0" dirty="0" err="1" smtClean="0"/>
              <a:t>beispiele</a:t>
            </a:r>
            <a:r>
              <a:rPr lang="de-DE" baseline="0" dirty="0" smtClean="0"/>
              <a:t> zeigen, wie man AR in einer Bibliothek einsetzen kann:</a:t>
            </a:r>
          </a:p>
          <a:p>
            <a:pPr marL="228600" indent="-228600">
              <a:buAutoNum type="arabicParenR"/>
            </a:pPr>
            <a:r>
              <a:rPr lang="de-DE" baseline="0" dirty="0" smtClean="0"/>
              <a:t>Via Bilderkennung wird ein Ort in der Bibliothek in diesem Fall der Rückgabe-Automat erkannt. Dort kann man in einem Layer Informationen in verschiedenen Sprachen ergänzen und mit verschiedenen Medien anreichern, in diesem Fall mit einem Info-Video.</a:t>
            </a:r>
          </a:p>
          <a:p>
            <a:pPr marL="228600" indent="-228600">
              <a:buAutoNum type="arabicParenR"/>
            </a:pPr>
            <a:r>
              <a:rPr lang="de-DE" baseline="0" dirty="0" smtClean="0"/>
              <a:t>Die Studierenden haben ein </a:t>
            </a:r>
            <a:r>
              <a:rPr lang="de-DE" baseline="0" dirty="0" err="1" smtClean="0"/>
              <a:t>Masskottchen</a:t>
            </a:r>
            <a:r>
              <a:rPr lang="de-DE" baseline="0" dirty="0" smtClean="0"/>
              <a:t> entwickelt, welches sich an verschiedenen Orten in der Bibliothek zeigt: Hier einmal in der Fantasy-Abteilung und 3) hier im Krimibereich, sowie auf jedem Medium mit diesem Bild.</a:t>
            </a:r>
          </a:p>
          <a:p>
            <a:pPr marL="0" indent="0">
              <a:buNone/>
            </a:pPr>
            <a:r>
              <a:rPr lang="de-DE" baseline="0" dirty="0" smtClean="0"/>
              <a:t>ARI ist eine Fledermaus und ist namentlich angelehnt an Ingeborg (Drewitz). AR-Inge ;)</a:t>
            </a:r>
          </a:p>
          <a:p>
            <a:r>
              <a:rPr lang="de-DE" dirty="0" smtClean="0"/>
              <a:t>Technologien, die zur Anwendung</a:t>
            </a:r>
            <a:r>
              <a:rPr lang="de-DE" baseline="0" dirty="0" smtClean="0"/>
              <a:t> im Projekt kamen sind in erster Linie das Tracking via Bilderkennung (gut funktioniert, Problem bei Veränderungen in der Bibliothek)</a:t>
            </a:r>
          </a:p>
          <a:p>
            <a:r>
              <a:rPr lang="de-DE" baseline="0" dirty="0" smtClean="0"/>
              <a:t>QR-Codes und </a:t>
            </a:r>
            <a:r>
              <a:rPr lang="de-DE" baseline="0" dirty="0" err="1" smtClean="0"/>
              <a:t>iBeacons</a:t>
            </a:r>
            <a:r>
              <a:rPr lang="de-DE" baseline="0" dirty="0" smtClean="0"/>
              <a:t> können hier helfen.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F11FC-D3E8-4ACC-892E-A11F15D3249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5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 AR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EINE </a:t>
            </a:r>
            <a:r>
              <a:rPr lang="en-US" baseline="0" dirty="0" err="1" smtClean="0"/>
              <a:t>Technologie</a:t>
            </a:r>
            <a:r>
              <a:rPr lang="en-US" baseline="0" dirty="0" smtClean="0"/>
              <a:t>, die </a:t>
            </a:r>
            <a:r>
              <a:rPr lang="en-US" baseline="0" dirty="0" err="1" smtClean="0"/>
              <a:t>zur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Umsetzung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sogenannten</a:t>
            </a:r>
            <a:r>
              <a:rPr lang="en-US" baseline="0" dirty="0" smtClean="0"/>
              <a:t> Smart Library-</a:t>
            </a:r>
            <a:r>
              <a:rPr lang="en-US" baseline="0" dirty="0" err="1" smtClean="0"/>
              <a:t>Konzepts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genutzt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Technologien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zur</a:t>
            </a:r>
            <a:r>
              <a:rPr lang="en-US" baseline="0" dirty="0" smtClean="0"/>
              <a:t> </a:t>
            </a:r>
            <a:r>
              <a:rPr lang="en-US" dirty="0" err="1" smtClean="0"/>
              <a:t>Sichtbarmachung</a:t>
            </a:r>
            <a:r>
              <a:rPr lang="en-US" dirty="0" smtClean="0"/>
              <a:t> 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Bestände</a:t>
            </a:r>
            <a:r>
              <a:rPr lang="en-US" baseline="0" dirty="0" smtClean="0"/>
              <a:t> &amp; Services der </a:t>
            </a:r>
            <a:r>
              <a:rPr lang="en-US" baseline="0" dirty="0" err="1" smtClean="0"/>
              <a:t>Bibliotheken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Digitalen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beitragen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Konzept Smart Library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beinhaltet aber nicht nur Technologien, deren Einsatz stets auf die Effektivität im jeweiligen Szenario zu prüfen ist, sondern auch die Bibliothek als physischen Ort.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Bibliotheken als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immernoch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eine der wichtigsten Kultureinrichtungen einer Stadt werden als Bindeglied zwischen privatem Leben und Lern- und Arbeitswelt genutzt und somit zu den vielzitierten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„Dritten Orten“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Dies sieht man hier ganz schön im Library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 in Delft, welches wie ein Café mit Büchern am Rande anmutet.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prominente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Beispiele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de-DE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 Space Media Center in </a:t>
            </a:r>
            <a:r>
              <a:rPr lang="de-DE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Aarhus</a:t>
            </a:r>
            <a:r>
              <a:rPr lang="de-DE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de-DE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Deichmanske</a:t>
            </a:r>
            <a:r>
              <a:rPr lang="de-DE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Bibliothek in Oslo sowie die </a:t>
            </a:r>
            <a:r>
              <a:rPr lang="de-DE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de-DE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Stores in London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sich alle durch eine hohe Aufenthaltsqualität und der Integration anderer kultureller Institutionen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auszeichen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Ob diese Konzepte DIE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Biblithek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Zukunft repräsentieren und ob man diese Einrichtungen überhaupt noch Bibliotheken nennen kann, ist diskutabel.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DAHER: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1C8DB-FC86-9B46-A905-A4777FD10F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4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Möchten wir Sie abschließend</a:t>
            </a:r>
            <a:r>
              <a:rPr lang="de-DE" baseline="0" dirty="0" smtClean="0"/>
              <a:t> herzlich zur </a:t>
            </a:r>
            <a:r>
              <a:rPr lang="de-DE" baseline="0" dirty="0" err="1" smtClean="0"/>
              <a:t>VisDom</a:t>
            </a:r>
            <a:r>
              <a:rPr lang="de-DE" baseline="0" dirty="0" smtClean="0"/>
              <a:t> 2016, einem internationalen Symposium zu Smart Libraries einladen. Mit Rednern aus u.a. London und </a:t>
            </a:r>
            <a:r>
              <a:rPr lang="de-DE" baseline="0" dirty="0" err="1" smtClean="0"/>
              <a:t>Aarhus</a:t>
            </a:r>
            <a:r>
              <a:rPr lang="de-DE" baseline="0" dirty="0" smtClean="0"/>
              <a:t> möchten wir gerne mit Ihnen gemeinsam die „Bibliothek der Zukunft“ diskutieren.</a:t>
            </a:r>
          </a:p>
          <a:p>
            <a:r>
              <a:rPr lang="de-DE" baseline="0" dirty="0" smtClean="0"/>
              <a:t>Vielen Dank für Ihre Aufmerksamkeit!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F12F-D231-E043-8410-6E8778453E7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10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958DA-DF27-5E49-BA97-B1B8BF31A803}" type="datetimeFigureOut">
              <a:rPr lang="de-DE" smtClean="0"/>
              <a:t>10.02.16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EAD40-52AA-0841-A476-36C3670925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0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ulture-to-go.com/mediathek/augmented-reality-im-museum/%23M002" TargetMode="External"/><Relationship Id="rId4" Type="http://schemas.openxmlformats.org/officeDocument/2006/relationships/hyperlink" Target="http://livingarchives.mah.se/about/" TargetMode="External"/><Relationship Id="rId5" Type="http://schemas.openxmlformats.org/officeDocument/2006/relationships/hyperlink" Target="http://www.orangeleaf.com/museums-archives-history/heritagear/" TargetMode="External"/><Relationship Id="rId6" Type="http://schemas.openxmlformats.org/officeDocument/2006/relationships/hyperlink" Target="https://teamscarlet.wordpress.com/about/" TargetMode="External"/><Relationship Id="rId7" Type="http://schemas.openxmlformats.org/officeDocument/2006/relationships/hyperlink" Target="https://www.youtube.com/watch?v=SKpKlh1-en0&amp;feature=youtu.be" TargetMode="External"/><Relationship Id="rId8" Type="http://schemas.openxmlformats.org/officeDocument/2006/relationships/hyperlink" Target="http://www.social-augmented-learning.de/" TargetMode="External"/><Relationship Id="rId9" Type="http://schemas.openxmlformats.org/officeDocument/2006/relationships/hyperlink" Target="https://www.youtube.com/watch?v=CY9f6UJZlmM" TargetMode="Externa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6" Type="http://schemas.openxmlformats.org/officeDocument/2006/relationships/hyperlink" Target="https://youtu.be/SKpKlh1-en0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abine.wolf@fh-potsdam.de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58463" y="410308"/>
            <a:ext cx="58029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err="1" smtClean="0">
                <a:solidFill>
                  <a:srgbClr val="006EB6"/>
                </a:solidFill>
              </a:rPr>
              <a:t>SmART</a:t>
            </a:r>
            <a:r>
              <a:rPr lang="de-DE" sz="3200" b="1" dirty="0" smtClean="0">
                <a:solidFill>
                  <a:srgbClr val="006EB6"/>
                </a:solidFill>
              </a:rPr>
              <a:t> Library</a:t>
            </a:r>
          </a:p>
          <a:p>
            <a:pPr algn="ctr"/>
            <a:r>
              <a:rPr lang="de-DE" sz="3200" b="1" dirty="0" smtClean="0">
                <a:solidFill>
                  <a:srgbClr val="006EB6"/>
                </a:solidFill>
              </a:rPr>
              <a:t>– </a:t>
            </a:r>
          </a:p>
          <a:p>
            <a:pPr algn="ctr"/>
            <a:r>
              <a:rPr lang="de-DE" sz="3200" b="1" dirty="0" smtClean="0">
                <a:solidFill>
                  <a:srgbClr val="006EB6"/>
                </a:solidFill>
              </a:rPr>
              <a:t>Konzeption einer </a:t>
            </a:r>
            <a:r>
              <a:rPr lang="de-DE" sz="3200" b="1" dirty="0" err="1" smtClean="0">
                <a:solidFill>
                  <a:srgbClr val="006EB6"/>
                </a:solidFill>
              </a:rPr>
              <a:t>Augmented</a:t>
            </a:r>
            <a:r>
              <a:rPr lang="de-DE" sz="3200" b="1" dirty="0" smtClean="0">
                <a:solidFill>
                  <a:srgbClr val="006EB6"/>
                </a:solidFill>
              </a:rPr>
              <a:t> Reality App für Bibliotheken</a:t>
            </a:r>
          </a:p>
          <a:p>
            <a:pPr algn="ctr"/>
            <a:endParaRPr lang="de-DE" sz="2800" dirty="0" smtClean="0">
              <a:solidFill>
                <a:srgbClr val="006EB6"/>
              </a:solidFill>
            </a:endParaRPr>
          </a:p>
        </p:txBody>
      </p:sp>
      <p:pic>
        <p:nvPicPr>
          <p:cNvPr id="5" name="Bild 4" descr="LOGO-mylibrARy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2" y="2608339"/>
            <a:ext cx="8831384" cy="232111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5154" y="5342206"/>
            <a:ext cx="887552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 smtClean="0">
                <a:solidFill>
                  <a:srgbClr val="006EB6"/>
                </a:solidFill>
              </a:rPr>
              <a:t>Linda Freyberg und Sabine Wolf, Projekt </a:t>
            </a:r>
            <a:r>
              <a:rPr lang="de-DE" sz="2600" dirty="0" err="1" smtClean="0">
                <a:solidFill>
                  <a:srgbClr val="006EB6"/>
                </a:solidFill>
              </a:rPr>
              <a:t>mylibrARy</a:t>
            </a:r>
            <a:r>
              <a:rPr lang="de-DE" sz="2600" dirty="0" smtClean="0">
                <a:solidFill>
                  <a:srgbClr val="006EB6"/>
                </a:solidFill>
              </a:rPr>
              <a:t>, FH Potsdam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13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Quellen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8209"/>
          </a:xfrm>
        </p:spPr>
        <p:txBody>
          <a:bodyPr>
            <a:noAutofit/>
          </a:bodyPr>
          <a:lstStyle/>
          <a:p>
            <a:pPr fontAlgn="base"/>
            <a:r>
              <a:rPr lang="de-DE" sz="1800" dirty="0">
                <a:solidFill>
                  <a:srgbClr val="006EB6"/>
                </a:solidFill>
              </a:rPr>
              <a:t>AR im Museum </a:t>
            </a:r>
            <a:r>
              <a:rPr lang="de-DE" sz="1800" u="sng" dirty="0">
                <a:solidFill>
                  <a:srgbClr val="006EB6"/>
                </a:solidFill>
                <a:hlinkClick r:id="rId3"/>
              </a:rPr>
              <a:t>http://culture-to-go.com/mediathek/augmented-reality-im-museum/#M002</a:t>
            </a:r>
            <a:endParaRPr lang="de-DE" sz="1800" dirty="0">
              <a:solidFill>
                <a:srgbClr val="006EB6"/>
              </a:solidFill>
            </a:endParaRPr>
          </a:p>
          <a:p>
            <a:pPr fontAlgn="base"/>
            <a:r>
              <a:rPr lang="de-DE" sz="1800" dirty="0" err="1">
                <a:solidFill>
                  <a:srgbClr val="006EB6"/>
                </a:solidFill>
              </a:rPr>
              <a:t>iBeacon</a:t>
            </a:r>
            <a:r>
              <a:rPr lang="de-DE" sz="1800" dirty="0">
                <a:solidFill>
                  <a:srgbClr val="006EB6"/>
                </a:solidFill>
              </a:rPr>
              <a:t>-Abb. : </a:t>
            </a:r>
            <a:r>
              <a:rPr lang="de-DE" sz="1800" dirty="0" err="1">
                <a:solidFill>
                  <a:srgbClr val="006EB6"/>
                </a:solidFill>
              </a:rPr>
              <a:t>carcocollective.com</a:t>
            </a:r>
            <a:endParaRPr lang="de-DE" sz="1800" dirty="0">
              <a:solidFill>
                <a:srgbClr val="006EB6"/>
              </a:solidFill>
            </a:endParaRPr>
          </a:p>
          <a:p>
            <a:pPr fontAlgn="base"/>
            <a:r>
              <a:rPr lang="de-DE" sz="1800" dirty="0">
                <a:solidFill>
                  <a:srgbClr val="006EB6"/>
                </a:solidFill>
              </a:rPr>
              <a:t>Living Archives </a:t>
            </a:r>
            <a:r>
              <a:rPr lang="de-DE" sz="1800" u="sng" dirty="0">
                <a:solidFill>
                  <a:srgbClr val="006EB6"/>
                </a:solidFill>
                <a:hlinkClick r:id="rId4"/>
              </a:rPr>
              <a:t>http://livingarchives.mah.se/about</a:t>
            </a:r>
            <a:r>
              <a:rPr lang="de-DE" sz="1800" u="sng" dirty="0" smtClean="0">
                <a:solidFill>
                  <a:srgbClr val="006EB6"/>
                </a:solidFill>
                <a:hlinkClick r:id="rId4"/>
              </a:rPr>
              <a:t>/</a:t>
            </a:r>
            <a:endParaRPr lang="de-DE" sz="1800" u="sng" dirty="0" smtClean="0">
              <a:solidFill>
                <a:srgbClr val="006EB6"/>
              </a:solidFill>
            </a:endParaRPr>
          </a:p>
          <a:p>
            <a:pPr fontAlgn="base"/>
            <a:r>
              <a:rPr lang="de-DE" sz="1800" dirty="0" smtClean="0">
                <a:solidFill>
                  <a:srgbClr val="006EB6"/>
                </a:solidFill>
              </a:rPr>
              <a:t>Oldenburg, Ray: </a:t>
            </a:r>
            <a:r>
              <a:rPr lang="de-DE" sz="1800" dirty="0">
                <a:solidFill>
                  <a:srgbClr val="006EB6"/>
                </a:solidFill>
              </a:rPr>
              <a:t>The Great </a:t>
            </a:r>
            <a:r>
              <a:rPr lang="de-DE" sz="1800" dirty="0" err="1">
                <a:solidFill>
                  <a:srgbClr val="006EB6"/>
                </a:solidFill>
              </a:rPr>
              <a:t>Good</a:t>
            </a:r>
            <a:r>
              <a:rPr lang="de-DE" sz="1800" dirty="0">
                <a:solidFill>
                  <a:srgbClr val="006EB6"/>
                </a:solidFill>
              </a:rPr>
              <a:t> Place. Da Capo Press, 1999</a:t>
            </a:r>
            <a:r>
              <a:rPr lang="de-DE" sz="1800" dirty="0" smtClean="0">
                <a:solidFill>
                  <a:srgbClr val="006EB6"/>
                </a:solidFill>
              </a:rPr>
              <a:t>.</a:t>
            </a:r>
            <a:endParaRPr lang="de-DE" sz="1800" dirty="0">
              <a:solidFill>
                <a:srgbClr val="006EB6"/>
              </a:solidFill>
            </a:endParaRPr>
          </a:p>
          <a:p>
            <a:pPr fontAlgn="base"/>
            <a:r>
              <a:rPr lang="de-DE" sz="1800" dirty="0" err="1">
                <a:solidFill>
                  <a:srgbClr val="006EB6"/>
                </a:solidFill>
              </a:rPr>
              <a:t>Orangeleaf</a:t>
            </a:r>
            <a:r>
              <a:rPr lang="de-DE" sz="1800" dirty="0">
                <a:solidFill>
                  <a:srgbClr val="006EB6"/>
                </a:solidFill>
              </a:rPr>
              <a:t> </a:t>
            </a:r>
            <a:r>
              <a:rPr lang="de-DE" sz="1800" dirty="0">
                <a:solidFill>
                  <a:srgbClr val="006EB6"/>
                </a:solidFill>
                <a:hlinkClick r:id="rId5"/>
              </a:rPr>
              <a:t>http://www.orangeleaf.com/museums-archives-history/heritagear</a:t>
            </a:r>
            <a:r>
              <a:rPr lang="de-DE" sz="1800" dirty="0" smtClean="0">
                <a:solidFill>
                  <a:srgbClr val="006EB6"/>
                </a:solidFill>
                <a:hlinkClick r:id="rId5"/>
              </a:rPr>
              <a:t>/</a:t>
            </a:r>
            <a:r>
              <a:rPr lang="de-DE" sz="1800" dirty="0" smtClean="0">
                <a:solidFill>
                  <a:srgbClr val="006EB6"/>
                </a:solidFill>
              </a:rPr>
              <a:t> </a:t>
            </a:r>
            <a:endParaRPr lang="de-DE" sz="1800" dirty="0">
              <a:solidFill>
                <a:srgbClr val="006EB6"/>
              </a:solidFill>
            </a:endParaRPr>
          </a:p>
          <a:p>
            <a:pPr fontAlgn="base"/>
            <a:r>
              <a:rPr lang="de-DE" sz="1800" dirty="0" smtClean="0">
                <a:solidFill>
                  <a:srgbClr val="006EB6"/>
                </a:solidFill>
              </a:rPr>
              <a:t>SCARLET </a:t>
            </a:r>
            <a:r>
              <a:rPr lang="de-DE" sz="1800" dirty="0">
                <a:solidFill>
                  <a:srgbClr val="006EB6"/>
                </a:solidFill>
              </a:rPr>
              <a:t>- AR </a:t>
            </a:r>
            <a:r>
              <a:rPr lang="de-DE" sz="1800" dirty="0" err="1">
                <a:solidFill>
                  <a:srgbClr val="006EB6"/>
                </a:solidFill>
              </a:rPr>
              <a:t>at</a:t>
            </a:r>
            <a:r>
              <a:rPr lang="de-DE" sz="1800" dirty="0">
                <a:solidFill>
                  <a:srgbClr val="006EB6"/>
                </a:solidFill>
              </a:rPr>
              <a:t> JISC </a:t>
            </a:r>
            <a:r>
              <a:rPr lang="de-DE" sz="1800" u="sng" dirty="0">
                <a:solidFill>
                  <a:srgbClr val="006EB6"/>
                </a:solidFill>
                <a:hlinkClick r:id="rId6"/>
              </a:rPr>
              <a:t>https://teamscarlet.wordpress.com/about/</a:t>
            </a:r>
            <a:endParaRPr lang="de-DE" sz="1800" dirty="0">
              <a:solidFill>
                <a:srgbClr val="006EB6"/>
              </a:solidFill>
            </a:endParaRPr>
          </a:p>
          <a:p>
            <a:pPr fontAlgn="base"/>
            <a:r>
              <a:rPr lang="de-DE" sz="1800" dirty="0">
                <a:solidFill>
                  <a:srgbClr val="006EB6"/>
                </a:solidFill>
              </a:rPr>
              <a:t>Screenshot Eisbär: http://</a:t>
            </a:r>
            <a:r>
              <a:rPr lang="de-DE" sz="1800" dirty="0" err="1">
                <a:solidFill>
                  <a:srgbClr val="006EB6"/>
                </a:solidFill>
              </a:rPr>
              <a:t>playmear.com</a:t>
            </a:r>
            <a:r>
              <a:rPr lang="de-DE" sz="1800" dirty="0">
                <a:solidFill>
                  <a:srgbClr val="006EB6"/>
                </a:solidFill>
              </a:rPr>
              <a:t> </a:t>
            </a:r>
          </a:p>
          <a:p>
            <a:pPr fontAlgn="base"/>
            <a:r>
              <a:rPr lang="de-DE" sz="1800" dirty="0">
                <a:solidFill>
                  <a:srgbClr val="006EB6"/>
                </a:solidFill>
              </a:rPr>
              <a:t>Screenshot </a:t>
            </a:r>
            <a:r>
              <a:rPr lang="de-DE" sz="1800" dirty="0" err="1">
                <a:solidFill>
                  <a:srgbClr val="006EB6"/>
                </a:solidFill>
              </a:rPr>
              <a:t>Hololens</a:t>
            </a:r>
            <a:r>
              <a:rPr lang="de-DE" sz="1800" dirty="0">
                <a:solidFill>
                  <a:srgbClr val="006EB6"/>
                </a:solidFill>
              </a:rPr>
              <a:t>-Student Microsoft </a:t>
            </a:r>
            <a:r>
              <a:rPr lang="de-DE" sz="1800" dirty="0" err="1">
                <a:solidFill>
                  <a:srgbClr val="006EB6"/>
                </a:solidFill>
              </a:rPr>
              <a:t>HoloLens</a:t>
            </a:r>
            <a:r>
              <a:rPr lang="de-DE" sz="1800" dirty="0">
                <a:solidFill>
                  <a:srgbClr val="006EB6"/>
                </a:solidFill>
              </a:rPr>
              <a:t>: Partner Spotlight </a:t>
            </a:r>
            <a:r>
              <a:rPr lang="de-DE" sz="1800" dirty="0" err="1">
                <a:solidFill>
                  <a:srgbClr val="006EB6"/>
                </a:solidFill>
              </a:rPr>
              <a:t>with</a:t>
            </a:r>
            <a:r>
              <a:rPr lang="de-DE" sz="1800" dirty="0">
                <a:solidFill>
                  <a:srgbClr val="006EB6"/>
                </a:solidFill>
              </a:rPr>
              <a:t> Case Western Reserve University entnommen dem Video auf </a:t>
            </a:r>
            <a:r>
              <a:rPr lang="de-DE" sz="1800" dirty="0" err="1">
                <a:solidFill>
                  <a:srgbClr val="006EB6"/>
                </a:solidFill>
              </a:rPr>
              <a:t>YouTube.com</a:t>
            </a:r>
            <a:r>
              <a:rPr lang="de-DE" sz="1800" dirty="0">
                <a:solidFill>
                  <a:srgbClr val="006EB6"/>
                </a:solidFill>
              </a:rPr>
              <a:t>: </a:t>
            </a:r>
            <a:r>
              <a:rPr lang="de-DE" sz="1800" u="sng" dirty="0">
                <a:solidFill>
                  <a:srgbClr val="006EB6"/>
                </a:solidFill>
                <a:hlinkClick r:id="rId7"/>
              </a:rPr>
              <a:t>https://www.youtube.com/watch?v=SKpKlh1-en0&amp;feature=youtu.be</a:t>
            </a:r>
            <a:endParaRPr lang="de-DE" sz="1800" dirty="0">
              <a:solidFill>
                <a:srgbClr val="006EB6"/>
              </a:solidFill>
            </a:endParaRPr>
          </a:p>
          <a:p>
            <a:pPr fontAlgn="base"/>
            <a:r>
              <a:rPr lang="de-DE" sz="1800" dirty="0" err="1">
                <a:solidFill>
                  <a:srgbClr val="006EB6"/>
                </a:solidFill>
              </a:rPr>
              <a:t>Social</a:t>
            </a:r>
            <a:r>
              <a:rPr lang="de-DE" sz="1800" dirty="0">
                <a:solidFill>
                  <a:srgbClr val="006EB6"/>
                </a:solidFill>
              </a:rPr>
              <a:t> </a:t>
            </a:r>
            <a:r>
              <a:rPr lang="de-DE" sz="1800" dirty="0" err="1">
                <a:solidFill>
                  <a:srgbClr val="006EB6"/>
                </a:solidFill>
              </a:rPr>
              <a:t>Augmented</a:t>
            </a:r>
            <a:r>
              <a:rPr lang="de-DE" sz="1800" dirty="0">
                <a:solidFill>
                  <a:srgbClr val="006EB6"/>
                </a:solidFill>
              </a:rPr>
              <a:t> Learning: </a:t>
            </a:r>
            <a:r>
              <a:rPr lang="de-DE" sz="1800" u="sng" dirty="0">
                <a:solidFill>
                  <a:srgbClr val="006EB6"/>
                </a:solidFill>
                <a:hlinkClick r:id="rId8"/>
              </a:rPr>
              <a:t>http://www.social-augmented-learning.de/</a:t>
            </a:r>
            <a:endParaRPr lang="de-DE" sz="1800" dirty="0">
              <a:solidFill>
                <a:srgbClr val="006EB6"/>
              </a:solidFill>
            </a:endParaRPr>
          </a:p>
          <a:p>
            <a:pPr fontAlgn="base"/>
            <a:r>
              <a:rPr lang="de-DE" sz="1800" dirty="0" err="1">
                <a:solidFill>
                  <a:srgbClr val="006EB6"/>
                </a:solidFill>
              </a:rPr>
              <a:t>Timetraveler</a:t>
            </a:r>
            <a:r>
              <a:rPr lang="de-DE" sz="1800" dirty="0">
                <a:solidFill>
                  <a:srgbClr val="006EB6"/>
                </a:solidFill>
              </a:rPr>
              <a:t>: </a:t>
            </a:r>
            <a:r>
              <a:rPr lang="de-DE" sz="1800" u="sng" dirty="0">
                <a:solidFill>
                  <a:srgbClr val="006EB6"/>
                </a:solidFill>
                <a:hlinkClick r:id="rId9"/>
              </a:rPr>
              <a:t>https://www.youtube.com/watch?v=CY9f6UJZlmM</a:t>
            </a:r>
            <a:r>
              <a:rPr lang="de-DE" sz="1800" dirty="0" smtClean="0">
                <a:solidFill>
                  <a:srgbClr val="006EB6"/>
                </a:solidFill>
              </a:rPr>
              <a:t>.</a:t>
            </a:r>
            <a:r>
              <a:rPr lang="de-DE" sz="1800" dirty="0">
                <a:solidFill>
                  <a:srgbClr val="006EB6"/>
                </a:solidFill>
              </a:rPr>
              <a:t/>
            </a:r>
            <a:br>
              <a:rPr lang="de-DE" sz="1800" dirty="0">
                <a:solidFill>
                  <a:srgbClr val="006EB6"/>
                </a:solidFill>
              </a:rPr>
            </a:br>
            <a:endParaRPr lang="de-DE" sz="1800" dirty="0">
              <a:solidFill>
                <a:srgbClr val="006EB6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43726" y="559240"/>
            <a:ext cx="165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6EB6"/>
                </a:solidFill>
              </a:rPr>
              <a:t>Quellen</a:t>
            </a:r>
            <a:endParaRPr lang="en-US" sz="3600" dirty="0">
              <a:solidFill>
                <a:srgbClr val="006EB6"/>
              </a:solidFill>
            </a:endParaRPr>
          </a:p>
        </p:txBody>
      </p:sp>
      <p:pic>
        <p:nvPicPr>
          <p:cNvPr id="7" name="Bild 1" descr="LOGO-mylibrARy-blue.png"/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630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8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lieder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" y="-1512093"/>
            <a:ext cx="8645769" cy="864576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527635" y="1662099"/>
            <a:ext cx="6712845" cy="52322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</a:t>
            </a:r>
            <a:r>
              <a:rPr lang="de-DE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Augmented</a:t>
            </a:r>
            <a:r>
              <a:rPr lang="de-D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Reality in Kultur und Bildung</a:t>
            </a:r>
            <a:endParaRPr lang="de-D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11618" y="2931997"/>
            <a:ext cx="36107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</a:t>
            </a:r>
            <a:r>
              <a:rPr lang="de-D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Demo </a:t>
            </a:r>
            <a:r>
              <a:rPr lang="de-DE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mylibrARy</a:t>
            </a:r>
            <a: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-App</a:t>
            </a:r>
            <a:endParaRPr lang="de-D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83540" y="3455217"/>
            <a:ext cx="6235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de-D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Lokaler Einsatz von AR in Bibliotheken </a:t>
            </a:r>
            <a:endParaRPr lang="de-D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40649" y="4054219"/>
            <a:ext cx="51324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r>
              <a:rPr lang="de-D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Ausblick: </a:t>
            </a:r>
            <a:r>
              <a:rPr lang="de-DE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SmARte</a:t>
            </a:r>
            <a:r>
              <a:rPr lang="de-D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Bibliotheken</a:t>
            </a:r>
            <a:endParaRPr lang="de-D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60670" y="2314405"/>
            <a:ext cx="32546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de-D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Projekt </a:t>
            </a:r>
            <a:r>
              <a:rPr lang="de-DE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mylibrARy</a:t>
            </a:r>
            <a:endParaRPr lang="de-DE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87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0"/>
          <a:stretch/>
        </p:blipFill>
        <p:spPr bwMode="auto">
          <a:xfrm>
            <a:off x="17888" y="-18440"/>
            <a:ext cx="9144000" cy="684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44488" y="5373216"/>
            <a:ext cx="3528392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</a:rPr>
              <a:t>Bibliotheken 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Archive, Museen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-1620688" y="4374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AR im Kulturbereich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LOGO-mylibrARy-blue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630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6EB6"/>
                </a:solidFill>
              </a:rPr>
              <a:t>AR in der Bildung</a:t>
            </a:r>
            <a:endParaRPr lang="de-DE" dirty="0">
              <a:solidFill>
                <a:srgbClr val="006EB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340768"/>
            <a:ext cx="4320480" cy="1440160"/>
          </a:xfrm>
        </p:spPr>
        <p:txBody>
          <a:bodyPr/>
          <a:lstStyle/>
          <a:p>
            <a:r>
              <a:rPr lang="de-DE" dirty="0" smtClean="0">
                <a:solidFill>
                  <a:srgbClr val="006EB6"/>
                </a:solidFill>
              </a:rPr>
              <a:t>Augmented Learning</a:t>
            </a:r>
          </a:p>
          <a:p>
            <a:r>
              <a:rPr lang="de-DE" dirty="0" smtClean="0">
                <a:solidFill>
                  <a:srgbClr val="006EB6"/>
                </a:solidFill>
              </a:rPr>
              <a:t>Anwendungsszenarien</a:t>
            </a:r>
          </a:p>
        </p:txBody>
      </p:sp>
      <p:pic>
        <p:nvPicPr>
          <p:cNvPr id="4098" name="Picture 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11426" b="16941"/>
          <a:stretch/>
        </p:blipFill>
        <p:spPr bwMode="auto">
          <a:xfrm>
            <a:off x="2308770" y="3072240"/>
            <a:ext cx="6823770" cy="37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icrosoft HoloLens_ Partner Spotlight with Case Western Reserve University (108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" y="0"/>
            <a:ext cx="914400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006EB6"/>
                </a:solidFill>
              </a:rPr>
              <a:t>Projekt </a:t>
            </a:r>
            <a:r>
              <a:rPr lang="de-DE" sz="4000" dirty="0" err="1" smtClean="0">
                <a:solidFill>
                  <a:srgbClr val="006EB6"/>
                </a:solidFill>
              </a:rPr>
              <a:t>mylibrARy</a:t>
            </a:r>
            <a:endParaRPr lang="de-DE" sz="4000" dirty="0" smtClean="0">
              <a:solidFill>
                <a:srgbClr val="006EB6"/>
              </a:solidFill>
            </a:endParaRPr>
          </a:p>
          <a:p>
            <a:endParaRPr lang="de-DE" sz="2800" b="1" dirty="0" smtClean="0">
              <a:solidFill>
                <a:srgbClr val="006EB6"/>
              </a:solidFill>
            </a:endParaRPr>
          </a:p>
          <a:p>
            <a:endParaRPr lang="de-DE" sz="2800" b="1" dirty="0" smtClean="0">
              <a:solidFill>
                <a:srgbClr val="006EB6"/>
              </a:solidFill>
            </a:endParaRPr>
          </a:p>
          <a:p>
            <a:endParaRPr lang="de-DE" sz="2800" b="1" dirty="0">
              <a:solidFill>
                <a:srgbClr val="006EB6"/>
              </a:solidFill>
            </a:endParaRPr>
          </a:p>
          <a:p>
            <a:endParaRPr lang="de-DE" sz="2800" b="1" dirty="0" smtClean="0">
              <a:solidFill>
                <a:srgbClr val="006EB6"/>
              </a:solidFill>
            </a:endParaRPr>
          </a:p>
          <a:p>
            <a:endParaRPr lang="de-DE" sz="2800" b="1" dirty="0" smtClean="0">
              <a:solidFill>
                <a:srgbClr val="006EB6"/>
              </a:solidFill>
            </a:endParaRPr>
          </a:p>
          <a:p>
            <a:endParaRPr lang="de-DE" sz="2800" b="1" dirty="0" smtClean="0">
              <a:solidFill>
                <a:srgbClr val="006EB6"/>
              </a:solidFill>
            </a:endParaRPr>
          </a:p>
          <a:p>
            <a:endParaRPr lang="de-DE" sz="2800" b="1" dirty="0">
              <a:solidFill>
                <a:srgbClr val="006EB6"/>
              </a:solidFill>
            </a:endParaRPr>
          </a:p>
          <a:p>
            <a:r>
              <a:rPr lang="de-DE" sz="2800" b="1" dirty="0" smtClean="0">
                <a:solidFill>
                  <a:srgbClr val="006EB6"/>
                </a:solidFill>
              </a:rPr>
              <a:t>FH Potsdam: Wissenschaftlicher Input </a:t>
            </a:r>
          </a:p>
          <a:p>
            <a:r>
              <a:rPr lang="de-DE" sz="2800" b="1" dirty="0">
                <a:solidFill>
                  <a:srgbClr val="006EB6"/>
                </a:solidFill>
              </a:rPr>
              <a:t>These: </a:t>
            </a:r>
            <a:r>
              <a:rPr lang="de-DE" sz="2800" dirty="0">
                <a:solidFill>
                  <a:srgbClr val="006EB6"/>
                </a:solidFill>
              </a:rPr>
              <a:t>Visuelle und semantische Kontextualisierung führt zu neuen Informationen und somit zu Wissen.</a:t>
            </a:r>
          </a:p>
          <a:p>
            <a:endParaRPr lang="de-DE" sz="2400" b="1" dirty="0" smtClean="0">
              <a:solidFill>
                <a:srgbClr val="006EB6"/>
              </a:solidFill>
            </a:endParaRPr>
          </a:p>
          <a:p>
            <a:r>
              <a:rPr lang="de-DE" sz="2400" b="1" dirty="0" smtClean="0">
                <a:solidFill>
                  <a:srgbClr val="006EB6"/>
                </a:solidFill>
              </a:rPr>
              <a:t>Konzeption der App</a:t>
            </a:r>
            <a:r>
              <a:rPr lang="de-DE" sz="2400" dirty="0" smtClean="0">
                <a:solidFill>
                  <a:srgbClr val="006EB6"/>
                </a:solidFill>
              </a:rPr>
              <a:t>: </a:t>
            </a:r>
            <a:r>
              <a:rPr lang="de-DE" sz="2400" dirty="0" err="1" smtClean="0">
                <a:solidFill>
                  <a:srgbClr val="006EB6"/>
                </a:solidFill>
              </a:rPr>
              <a:t>Kontexrelevante</a:t>
            </a:r>
            <a:r>
              <a:rPr lang="de-DE" sz="2400" dirty="0" smtClean="0">
                <a:solidFill>
                  <a:srgbClr val="006EB6"/>
                </a:solidFill>
              </a:rPr>
              <a:t> Informationen</a:t>
            </a:r>
          </a:p>
          <a:p>
            <a:r>
              <a:rPr lang="de-DE" sz="2400" b="1" dirty="0" smtClean="0">
                <a:solidFill>
                  <a:srgbClr val="006EB6"/>
                </a:solidFill>
              </a:rPr>
              <a:t>Durchführung von drei Benutzerstudien</a:t>
            </a:r>
          </a:p>
          <a:p>
            <a:r>
              <a:rPr lang="de-DE" sz="2400" b="1" dirty="0" err="1" smtClean="0">
                <a:solidFill>
                  <a:srgbClr val="006EB6"/>
                </a:solidFill>
              </a:rPr>
              <a:t>Verbundapp</a:t>
            </a:r>
            <a:r>
              <a:rPr lang="de-DE" sz="2400" b="1" dirty="0" smtClean="0">
                <a:solidFill>
                  <a:srgbClr val="006EB6"/>
                </a:solidFill>
              </a:rPr>
              <a:t> &lt;-&gt; Lokaler Einsatz</a:t>
            </a:r>
          </a:p>
          <a:p>
            <a:endParaRPr lang="de-DE" sz="2400" dirty="0" smtClean="0">
              <a:solidFill>
                <a:srgbClr val="006EB6"/>
              </a:solidFill>
            </a:endParaRPr>
          </a:p>
          <a:p>
            <a:endParaRPr lang="de-DE" sz="2400" dirty="0" smtClean="0">
              <a:solidFill>
                <a:srgbClr val="006EB6"/>
              </a:solidFill>
            </a:endParaRPr>
          </a:p>
          <a:p>
            <a:endParaRPr lang="de-DE" sz="2400" dirty="0" smtClean="0">
              <a:solidFill>
                <a:srgbClr val="006EB6"/>
              </a:solidFill>
            </a:endParaRPr>
          </a:p>
        </p:txBody>
      </p:sp>
      <p:pic>
        <p:nvPicPr>
          <p:cNvPr id="7" name="Bild 1" descr="LOGO-mylibrARy-blue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630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toja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27" y="1003409"/>
            <a:ext cx="1325880" cy="691896"/>
          </a:xfrm>
          <a:prstGeom prst="rect">
            <a:avLst/>
          </a:prstGeom>
        </p:spPr>
      </p:pic>
      <p:pic>
        <p:nvPicPr>
          <p:cNvPr id="4" name="Bild 3" descr="logoBMWide,property=bild,bereich=bmwi2012,sprache=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658566"/>
            <a:ext cx="1968500" cy="1270000"/>
          </a:xfrm>
          <a:prstGeom prst="rect">
            <a:avLst/>
          </a:prstGeom>
        </p:spPr>
      </p:pic>
      <p:pic>
        <p:nvPicPr>
          <p:cNvPr id="6" name="Bild 5" descr="zim_klei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70" y="854266"/>
            <a:ext cx="1078992" cy="918972"/>
          </a:xfrm>
          <a:prstGeom prst="rect">
            <a:avLst/>
          </a:prstGeom>
        </p:spPr>
      </p:pic>
      <p:pic>
        <p:nvPicPr>
          <p:cNvPr id="8" name="Bild 7" descr="voebb_log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46" y="854266"/>
            <a:ext cx="812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LOGO-mylibrARy-blue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630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 descr="Screenshot_Ap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4147" y="786927"/>
            <a:ext cx="9179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rgbClr val="006EB6"/>
                </a:solidFill>
              </a:rPr>
              <a:t>Demonstration der </a:t>
            </a:r>
            <a:r>
              <a:rPr lang="de-DE" sz="4400" dirty="0" err="1" smtClean="0">
                <a:solidFill>
                  <a:srgbClr val="006EB6"/>
                </a:solidFill>
              </a:rPr>
              <a:t>mylibrARy</a:t>
            </a:r>
            <a:r>
              <a:rPr lang="de-DE" sz="4400" dirty="0" smtClean="0">
                <a:solidFill>
                  <a:srgbClr val="006EB6"/>
                </a:solidFill>
              </a:rPr>
              <a:t>-App</a:t>
            </a:r>
            <a:endParaRPr lang="de-DE" sz="4400" dirty="0">
              <a:solidFill>
                <a:srgbClr val="006EB6"/>
              </a:solidFill>
            </a:endParaRPr>
          </a:p>
        </p:txBody>
      </p:sp>
      <p:pic>
        <p:nvPicPr>
          <p:cNvPr id="3" name="mylibrARy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32110" r="39337" b="71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30250" y="115097"/>
            <a:ext cx="88733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006EB6"/>
                </a:solidFill>
              </a:rPr>
              <a:t>Einsatz von AR in (Ihren) Bibliotheken?</a:t>
            </a:r>
            <a:endParaRPr lang="de-DE" dirty="0">
              <a:solidFill>
                <a:srgbClr val="006EB6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23528" y="1891386"/>
            <a:ext cx="8229600" cy="477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>
              <a:solidFill>
                <a:srgbClr val="006EB6"/>
              </a:solidFill>
            </a:endParaRPr>
          </a:p>
          <a:p>
            <a:endParaRPr lang="de-DE" dirty="0">
              <a:solidFill>
                <a:srgbClr val="006EB6"/>
              </a:solidFill>
            </a:endParaRPr>
          </a:p>
          <a:p>
            <a:endParaRPr lang="de-DE" dirty="0" smtClean="0">
              <a:solidFill>
                <a:srgbClr val="006EB6"/>
              </a:solidFill>
            </a:endParaRPr>
          </a:p>
          <a:p>
            <a:endParaRPr lang="de-DE" dirty="0">
              <a:solidFill>
                <a:srgbClr val="006EB6"/>
              </a:solidFill>
            </a:endParaRPr>
          </a:p>
          <a:p>
            <a:r>
              <a:rPr lang="de-DE" dirty="0" smtClean="0">
                <a:solidFill>
                  <a:srgbClr val="006EB6"/>
                </a:solidFill>
              </a:rPr>
              <a:t>Seminar an der FHP: „Konzipierung eines virtuellen Bibliothekrundgangs“</a:t>
            </a:r>
          </a:p>
          <a:p>
            <a:r>
              <a:rPr lang="de-DE" dirty="0" smtClean="0">
                <a:solidFill>
                  <a:srgbClr val="006EB6"/>
                </a:solidFill>
              </a:rPr>
              <a:t>In Kooperation mit der Ingeborg-Drewitz-Bibliothek in Berlin-Steglitz</a:t>
            </a:r>
          </a:p>
          <a:p>
            <a:endParaRPr lang="de-DE" dirty="0" smtClean="0">
              <a:solidFill>
                <a:srgbClr val="006EB6"/>
              </a:solidFill>
            </a:endParaRPr>
          </a:p>
        </p:txBody>
      </p:sp>
      <p:pic>
        <p:nvPicPr>
          <p:cNvPr id="3" name="Bild 2" descr="AR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8" y="1216437"/>
            <a:ext cx="4693655" cy="2644313"/>
          </a:xfrm>
          <a:prstGeom prst="rect">
            <a:avLst/>
          </a:prstGeom>
        </p:spPr>
      </p:pic>
      <p:pic>
        <p:nvPicPr>
          <p:cNvPr id="4" name="A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LOGO-mylibrARy-blue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630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 descr="Delf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00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71183" y="2967335"/>
            <a:ext cx="840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Ist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das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noch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eine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Bibliothek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32854" y="6544608"/>
            <a:ext cx="480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6EB6"/>
                </a:solidFill>
              </a:rPr>
              <a:t>"Library </a:t>
            </a:r>
            <a:r>
              <a:rPr lang="de-DE" dirty="0" err="1">
                <a:solidFill>
                  <a:srgbClr val="006EB6"/>
                </a:solidFill>
              </a:rPr>
              <a:t>Concept</a:t>
            </a:r>
            <a:r>
              <a:rPr lang="de-DE" dirty="0">
                <a:solidFill>
                  <a:srgbClr val="006EB6"/>
                </a:solidFill>
              </a:rPr>
              <a:t> Center" in </a:t>
            </a:r>
            <a:r>
              <a:rPr lang="de-DE" dirty="0" smtClean="0">
                <a:solidFill>
                  <a:srgbClr val="006EB6"/>
                </a:solidFill>
              </a:rPr>
              <a:t>Delft (Foto: </a:t>
            </a:r>
            <a:r>
              <a:rPr lang="de-DE" dirty="0" err="1" smtClean="0">
                <a:solidFill>
                  <a:srgbClr val="006EB6"/>
                </a:solidFill>
              </a:rPr>
              <a:t>Hobohm</a:t>
            </a:r>
            <a:r>
              <a:rPr lang="de-DE" dirty="0" smtClean="0">
                <a:solidFill>
                  <a:srgbClr val="006EB6"/>
                </a:solidFill>
              </a:rPr>
              <a:t>)</a:t>
            </a:r>
            <a:endParaRPr lang="de-DE" dirty="0">
              <a:solidFill>
                <a:srgbClr val="006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23528" y="260648"/>
            <a:ext cx="8125052" cy="710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 smtClean="0">
              <a:solidFill>
                <a:srgbClr val="006EB6"/>
              </a:solidFill>
            </a:endParaRPr>
          </a:p>
          <a:p>
            <a:endParaRPr lang="de-DE" sz="3200" dirty="0" smtClean="0">
              <a:solidFill>
                <a:srgbClr val="006EB6"/>
              </a:solidFill>
            </a:endParaRPr>
          </a:p>
          <a:p>
            <a:endParaRPr lang="de-DE" sz="3200" dirty="0">
              <a:solidFill>
                <a:srgbClr val="006EB6"/>
              </a:solidFill>
            </a:endParaRPr>
          </a:p>
          <a:p>
            <a:endParaRPr lang="de-DE" sz="3200" dirty="0" smtClean="0">
              <a:solidFill>
                <a:srgbClr val="006EB6"/>
              </a:solidFill>
            </a:endParaRPr>
          </a:p>
          <a:p>
            <a:endParaRPr lang="de-DE" sz="3200" dirty="0">
              <a:solidFill>
                <a:srgbClr val="006EB6"/>
              </a:solidFill>
            </a:endParaRPr>
          </a:p>
          <a:p>
            <a:endParaRPr lang="de-DE" sz="3200" dirty="0" smtClean="0">
              <a:solidFill>
                <a:srgbClr val="006EB6"/>
              </a:solidFill>
            </a:endParaRPr>
          </a:p>
          <a:p>
            <a:endParaRPr lang="de-DE" sz="3200" dirty="0">
              <a:solidFill>
                <a:srgbClr val="006EB6"/>
              </a:solidFill>
            </a:endParaRPr>
          </a:p>
          <a:p>
            <a:r>
              <a:rPr lang="de-DE" sz="3200" dirty="0" smtClean="0">
                <a:solidFill>
                  <a:srgbClr val="006EB6"/>
                </a:solidFill>
              </a:rPr>
              <a:t>#</a:t>
            </a:r>
            <a:r>
              <a:rPr lang="de-DE" sz="3200" dirty="0" err="1" smtClean="0">
                <a:solidFill>
                  <a:srgbClr val="006EB6"/>
                </a:solidFill>
              </a:rPr>
              <a:t>VisDom</a:t>
            </a:r>
            <a:r>
              <a:rPr lang="de-DE" sz="3200" dirty="0" smtClean="0">
                <a:solidFill>
                  <a:srgbClr val="006EB6"/>
                </a:solidFill>
              </a:rPr>
              <a:t> 2016 am 27. &amp; 28. Mai in </a:t>
            </a:r>
            <a:r>
              <a:rPr lang="de-DE" sz="3200" dirty="0" smtClean="0">
                <a:solidFill>
                  <a:srgbClr val="006EB6"/>
                </a:solidFill>
              </a:rPr>
              <a:t>Potsdam</a:t>
            </a:r>
          </a:p>
          <a:p>
            <a:endParaRPr lang="de-DE" sz="2600" dirty="0" smtClean="0">
              <a:solidFill>
                <a:srgbClr val="006EB6"/>
              </a:solidFill>
            </a:endParaRPr>
          </a:p>
          <a:p>
            <a:r>
              <a:rPr lang="de-DE" sz="2800" b="1" dirty="0" smtClean="0">
                <a:solidFill>
                  <a:srgbClr val="006EB6"/>
                </a:solidFill>
              </a:rPr>
              <a:t>29.02.2016</a:t>
            </a:r>
            <a:r>
              <a:rPr lang="de-DE" sz="2800" dirty="0" smtClean="0">
                <a:solidFill>
                  <a:srgbClr val="006EB6"/>
                </a:solidFill>
              </a:rPr>
              <a:t>: Deadline Call </a:t>
            </a:r>
            <a:r>
              <a:rPr lang="de-DE" sz="2800" dirty="0" err="1" smtClean="0">
                <a:solidFill>
                  <a:srgbClr val="006EB6"/>
                </a:solidFill>
              </a:rPr>
              <a:t>for</a:t>
            </a:r>
            <a:r>
              <a:rPr lang="de-DE" sz="2800" dirty="0" smtClean="0">
                <a:solidFill>
                  <a:srgbClr val="006EB6"/>
                </a:solidFill>
              </a:rPr>
              <a:t> Papers </a:t>
            </a:r>
            <a:r>
              <a:rPr lang="de-DE" sz="2800" dirty="0" smtClean="0">
                <a:solidFill>
                  <a:srgbClr val="006EB6"/>
                </a:solidFill>
              </a:rPr>
              <a:t>und Beginn Anmeldung</a:t>
            </a:r>
          </a:p>
          <a:p>
            <a:endParaRPr lang="de-DE" sz="2400" dirty="0" smtClean="0">
              <a:solidFill>
                <a:srgbClr val="006EB6"/>
              </a:solidFill>
            </a:endParaRPr>
          </a:p>
          <a:p>
            <a:r>
              <a:rPr lang="de-DE" sz="2000" dirty="0" smtClean="0">
                <a:solidFill>
                  <a:srgbClr val="006EB6"/>
                </a:solidFill>
              </a:rPr>
              <a:t>Kontakt:</a:t>
            </a:r>
            <a:r>
              <a:rPr lang="de-DE" sz="2000" dirty="0">
                <a:solidFill>
                  <a:srgbClr val="006EB6"/>
                </a:solidFill>
              </a:rPr>
              <a:t> </a:t>
            </a:r>
            <a:r>
              <a:rPr lang="de-DE" sz="2000" dirty="0" smtClean="0">
                <a:solidFill>
                  <a:srgbClr val="006EB6"/>
                </a:solidFill>
                <a:hlinkClick r:id="rId3"/>
              </a:rPr>
              <a:t>visdom</a:t>
            </a:r>
            <a:r>
              <a:rPr lang="de-DE" sz="2000" dirty="0" smtClean="0">
                <a:solidFill>
                  <a:srgbClr val="006EB6"/>
                </a:solidFill>
                <a:hlinkClick r:id="rId3"/>
              </a:rPr>
              <a:t>@fh-potsdam.de</a:t>
            </a:r>
            <a:r>
              <a:rPr lang="de-DE" sz="2000" dirty="0" smtClean="0">
                <a:solidFill>
                  <a:srgbClr val="006EB6"/>
                </a:solidFill>
              </a:rPr>
              <a:t> </a:t>
            </a:r>
            <a:endParaRPr lang="de-DE" sz="2000" dirty="0">
              <a:solidFill>
                <a:srgbClr val="006EB6"/>
              </a:solidFill>
            </a:endParaRPr>
          </a:p>
          <a:p>
            <a:r>
              <a:rPr lang="de-DE" sz="2000" dirty="0" smtClean="0">
                <a:solidFill>
                  <a:srgbClr val="006EB6"/>
                </a:solidFill>
              </a:rPr>
              <a:t>Mehr Infos: </a:t>
            </a:r>
            <a:r>
              <a:rPr lang="de-DE" sz="2000" dirty="0" err="1" smtClean="0">
                <a:solidFill>
                  <a:srgbClr val="006EB6"/>
                </a:solidFill>
              </a:rPr>
              <a:t>mylibrary.fh</a:t>
            </a:r>
            <a:r>
              <a:rPr lang="de-DE" sz="2000" dirty="0" err="1" smtClean="0">
                <a:solidFill>
                  <a:srgbClr val="006EB6"/>
                </a:solidFill>
              </a:rPr>
              <a:t>-potsdam.de</a:t>
            </a:r>
            <a:endParaRPr lang="de-DE" sz="2000" dirty="0" smtClean="0">
              <a:solidFill>
                <a:srgbClr val="006EB6"/>
              </a:solidFill>
            </a:endParaRPr>
          </a:p>
          <a:p>
            <a:r>
              <a:rPr lang="de-DE" sz="2000" dirty="0" smtClean="0">
                <a:solidFill>
                  <a:srgbClr val="006EB6"/>
                </a:solidFill>
              </a:rPr>
              <a:t>    </a:t>
            </a:r>
            <a:r>
              <a:rPr lang="de-DE" sz="2000" dirty="0" err="1" smtClean="0">
                <a:solidFill>
                  <a:srgbClr val="006EB6"/>
                </a:solidFill>
              </a:rPr>
              <a:t>mylibrARy</a:t>
            </a:r>
            <a:r>
              <a:rPr lang="de-DE" sz="2000" dirty="0" err="1">
                <a:solidFill>
                  <a:srgbClr val="006EB6"/>
                </a:solidFill>
              </a:rPr>
              <a:t>@mylibrARy_FHP</a:t>
            </a:r>
            <a:endParaRPr lang="de-DE" sz="2000" dirty="0">
              <a:solidFill>
                <a:srgbClr val="006EB6"/>
              </a:solidFill>
            </a:endParaRPr>
          </a:p>
          <a:p>
            <a:endParaRPr lang="de-DE" sz="2800" dirty="0">
              <a:solidFill>
                <a:srgbClr val="006EB6"/>
              </a:solidFill>
            </a:endParaRPr>
          </a:p>
        </p:txBody>
      </p:sp>
      <p:pic>
        <p:nvPicPr>
          <p:cNvPr id="8" name="Bild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5" y="6352416"/>
            <a:ext cx="451669" cy="337056"/>
          </a:xfrm>
          <a:prstGeom prst="rect">
            <a:avLst/>
          </a:prstGeom>
        </p:spPr>
      </p:pic>
      <p:pic>
        <p:nvPicPr>
          <p:cNvPr id="7" name="Bild 6" descr="VisDom_Logo.jp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14325"/>
            <a:ext cx="83248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1309</Words>
  <Application>Microsoft Macintosh PowerPoint</Application>
  <PresentationFormat>Bildschirmpräsentation (4:3)</PresentationFormat>
  <Paragraphs>112</Paragraphs>
  <Slides>10</Slides>
  <Notes>10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PowerPoint-Präsentation</vt:lpstr>
      <vt:lpstr>PowerPoint-Präsentation</vt:lpstr>
      <vt:lpstr>PowerPoint-Präsentation</vt:lpstr>
      <vt:lpstr>AR in der Bildung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Quellen</vt:lpstr>
    </vt:vector>
  </TitlesOfParts>
  <Company>FHP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Linda Treude</dc:creator>
  <cp:lastModifiedBy>Linda Treude</cp:lastModifiedBy>
  <cp:revision>45</cp:revision>
  <cp:lastPrinted>2016-02-08T15:37:25Z</cp:lastPrinted>
  <dcterms:created xsi:type="dcterms:W3CDTF">2016-02-08T10:37:55Z</dcterms:created>
  <dcterms:modified xsi:type="dcterms:W3CDTF">2016-02-10T19:37:51Z</dcterms:modified>
</cp:coreProperties>
</file>