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61" r:id="rId2"/>
    <p:sldMasterId id="2147484107" r:id="rId3"/>
  </p:sldMasterIdLst>
  <p:notesMasterIdLst>
    <p:notesMasterId r:id="rId44"/>
  </p:notesMasterIdLst>
  <p:handoutMasterIdLst>
    <p:handoutMasterId r:id="rId45"/>
  </p:handoutMasterIdLst>
  <p:sldIdLst>
    <p:sldId id="578" r:id="rId4"/>
    <p:sldId id="749" r:id="rId5"/>
    <p:sldId id="1346" r:id="rId6"/>
    <p:sldId id="1328" r:id="rId7"/>
    <p:sldId id="1331" r:id="rId8"/>
    <p:sldId id="1330" r:id="rId9"/>
    <p:sldId id="1332" r:id="rId10"/>
    <p:sldId id="1378" r:id="rId11"/>
    <p:sldId id="1347" r:id="rId12"/>
    <p:sldId id="1349" r:id="rId13"/>
    <p:sldId id="1353" r:id="rId14"/>
    <p:sldId id="1350" r:id="rId15"/>
    <p:sldId id="1304" r:id="rId16"/>
    <p:sldId id="1336" r:id="rId17"/>
    <p:sldId id="1301" r:id="rId18"/>
    <p:sldId id="1300" r:id="rId19"/>
    <p:sldId id="1354" r:id="rId20"/>
    <p:sldId id="1338" r:id="rId21"/>
    <p:sldId id="1339" r:id="rId22"/>
    <p:sldId id="1340" r:id="rId23"/>
    <p:sldId id="1341" r:id="rId24"/>
    <p:sldId id="1343" r:id="rId25"/>
    <p:sldId id="1351" r:id="rId26"/>
    <p:sldId id="1303" r:id="rId27"/>
    <p:sldId id="1302" r:id="rId28"/>
    <p:sldId id="1352" r:id="rId29"/>
    <p:sldId id="1355" r:id="rId30"/>
    <p:sldId id="1315" r:id="rId31"/>
    <p:sldId id="1359" r:id="rId32"/>
    <p:sldId id="1361" r:id="rId33"/>
    <p:sldId id="1314" r:id="rId34"/>
    <p:sldId id="1313" r:id="rId35"/>
    <p:sldId id="1358" r:id="rId36"/>
    <p:sldId id="1362" r:id="rId37"/>
    <p:sldId id="1365" r:id="rId38"/>
    <p:sldId id="1377" r:id="rId39"/>
    <p:sldId id="1363" r:id="rId40"/>
    <p:sldId id="1373" r:id="rId41"/>
    <p:sldId id="1379" r:id="rId42"/>
    <p:sldId id="1375" r:id="rId4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Algerian" panose="04020705040A02060702" pitchFamily="82" charset="0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lgerian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FF"/>
    <a:srgbClr val="9933FF"/>
    <a:srgbClr val="339933"/>
    <a:srgbClr val="262699"/>
    <a:srgbClr val="3333CC"/>
    <a:srgbClr val="FFFFCC"/>
    <a:srgbClr val="333399"/>
    <a:srgbClr val="FF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16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5360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0C8337-93A5-4A3D-B87C-C76CAA5816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>
            <a:lvl1pPr algn="l" defTabSz="990542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>
            <a:lvl1pPr algn="r" defTabSz="990542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b" anchorCtr="0" compatLnSpc="1">
            <a:prstTxWarp prst="textNoShape">
              <a:avLst/>
            </a:prstTxWarp>
          </a:bodyPr>
          <a:lstStyle>
            <a:lvl1pPr algn="l" defTabSz="990542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2" tIns="49521" rIns="99042" bIns="49521" numCol="1" anchor="b" anchorCtr="0" compatLnSpc="1">
            <a:prstTxWarp prst="textNoShape">
              <a:avLst/>
            </a:prstTxWarp>
          </a:bodyPr>
          <a:lstStyle>
            <a:lvl1pPr algn="r" defTabSz="990542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A32804D-A9AD-4F98-AAA9-B46A8FC646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2804D-A9AD-4F98-AAA9-B46A8FC646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206D8FD-D724-4B3D-948E-35BE5C654691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D0417A5-390B-4531-AD88-EE05CB93F0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C9DE86F-82B4-4B83-A8DE-B2793ACFABF2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41BF9E1-4FDB-4B69-8996-4720992F9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EFDDC4B-E7C1-4A65-9B57-2CE66284EE14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2BD2B87-F8F6-4548-A1FE-8894EBD94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279B735-8571-43E1-B927-60B06C0C9290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AD116F0-7A6B-4BB1-BF35-7E10D2554C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E3D8E6E-DEF4-424F-B3C1-A1DA70C7B91E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567FF1D-5829-48B9-8A02-43394F9FA7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92C8155-12E9-4B90-AD6B-D709A7C11485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688211D-C7D4-4659-ACEC-DB08E2DA29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B81D04A-29F7-4DE7-ABEB-1F3DF87A0C25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D74AC45-274A-449B-87DA-63C7F01FDB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1B0CE6E-16E8-480B-80CD-7213F2FB6910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EB62C75-8517-4270-A5D7-FD86F85529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83A499B-3F77-48F4-AF0D-1BD301FE6269}" type="datetimeFigureOut">
              <a:rPr lang="de-DE"/>
              <a:pPr>
                <a:defRPr/>
              </a:pPr>
              <a:t>07.02.2016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5A353CE-4D0A-494A-A4A4-70BC4BDBB9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9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444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206D8FD-D724-4B3D-948E-35BE5C654691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D0417A5-390B-4531-AD88-EE05CB93F01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C9DE86F-82B4-4B83-A8DE-B2793ACFABF2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41BF9E1-4FDB-4B69-8996-4720992F95A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71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EFDDC4B-E7C1-4A65-9B57-2CE66284EE14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2BD2B87-F8F6-4548-A1FE-8894EBD9418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39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279B735-8571-43E1-B927-60B06C0C9290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AD116F0-7A6B-4BB1-BF35-7E10D2554C9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66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E3D8E6E-DEF4-424F-B3C1-A1DA70C7B91E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567FF1D-5829-48B9-8A02-43394F9FA75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92C8155-12E9-4B90-AD6B-D709A7C11485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688211D-C7D4-4659-ACEC-DB08E2DA29B6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4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B81D04A-29F7-4DE7-ABEB-1F3DF87A0C25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D74AC45-274A-449B-87DA-63C7F01FDB1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96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1B0CE6E-16E8-480B-80CD-7213F2FB6910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EB62C75-8517-4270-A5D7-FD86F855293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20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83A499B-3F77-48F4-AF0D-1BD301FE6269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07.02.2016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5A353CE-4D0A-494A-A4A4-70BC4BDBB93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51"/>
          <p:cNvSpPr>
            <a:spLocks noChangeArrowheads="1"/>
          </p:cNvSpPr>
          <p:nvPr userDrawn="1"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FFFF66">
              <a:alpha val="8941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8" name="Rectangle 2050"/>
          <p:cNvSpPr>
            <a:spLocks noChangeArrowheads="1"/>
          </p:cNvSpPr>
          <p:nvPr userDrawn="1"/>
        </p:nvSpPr>
        <p:spPr bwMode="auto">
          <a:xfrm>
            <a:off x="533400" y="6553200"/>
            <a:ext cx="8610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10" name="Text Box 2052"/>
          <p:cNvSpPr txBox="1">
            <a:spLocks noChangeArrowheads="1"/>
          </p:cNvSpPr>
          <p:nvPr userDrawn="1"/>
        </p:nvSpPr>
        <p:spPr bwMode="auto">
          <a:xfrm rot="16200000">
            <a:off x="-2804319" y="3172897"/>
            <a:ext cx="6143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smtClean="0">
                <a:latin typeface="Arial" charset="0"/>
                <a:cs typeface="+mn-cs"/>
              </a:rPr>
              <a:t>Prof. Heidrun </a:t>
            </a:r>
            <a:r>
              <a:rPr lang="en-US" sz="1800" err="1">
                <a:latin typeface="Arial" charset="0"/>
                <a:cs typeface="+mn-cs"/>
              </a:rPr>
              <a:t>Wiesenmüller</a:t>
            </a:r>
            <a:r>
              <a:rPr lang="en-US" sz="1800">
                <a:latin typeface="Arial" charset="0"/>
                <a:cs typeface="+mn-cs"/>
              </a:rPr>
              <a:t>    </a:t>
            </a:r>
            <a:r>
              <a:rPr lang="en-US" sz="1800" smtClean="0">
                <a:latin typeface="Arial" charset="0"/>
                <a:cs typeface="+mn-cs"/>
              </a:rPr>
              <a:t>       Hochschule</a:t>
            </a:r>
            <a:r>
              <a:rPr lang="en-US" sz="1800" baseline="0" smtClean="0">
                <a:latin typeface="Arial" charset="0"/>
                <a:cs typeface="+mn-cs"/>
              </a:rPr>
              <a:t> der Medien</a:t>
            </a: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7" name="Text Box 2053"/>
          <p:cNvSpPr txBox="1">
            <a:spLocks noChangeArrowheads="1"/>
          </p:cNvSpPr>
          <p:nvPr userDrawn="1"/>
        </p:nvSpPr>
        <p:spPr bwMode="auto">
          <a:xfrm>
            <a:off x="1066800" y="6551613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168400" algn="l"/>
                <a:tab pos="2873375" algn="l"/>
                <a:tab pos="6950075" algn="l"/>
              </a:tabLst>
              <a:defRPr/>
            </a:pPr>
            <a:r>
              <a:rPr lang="en-US" sz="1400" baseline="0" smtClean="0">
                <a:latin typeface="Arial" charset="0"/>
                <a:cs typeface="+mn-cs"/>
              </a:rPr>
              <a:t>13. Inetbib-Tagung	Stuttgart, 11</a:t>
            </a:r>
            <a:r>
              <a:rPr lang="en-US" sz="1400" smtClean="0">
                <a:latin typeface="Arial" charset="0"/>
                <a:cs typeface="+mn-cs"/>
              </a:rPr>
              <a:t>.02.2016</a:t>
            </a:r>
            <a:r>
              <a:rPr lang="en-US" sz="1400" dirty="0">
                <a:latin typeface="Arial" charset="0"/>
                <a:cs typeface="+mn-cs"/>
              </a:rPr>
              <a:t>	</a:t>
            </a:r>
            <a:r>
              <a:rPr lang="en-US" sz="1400" dirty="0" err="1">
                <a:latin typeface="Arial" charset="0"/>
                <a:cs typeface="+mn-cs"/>
              </a:rPr>
              <a:t>Folie</a:t>
            </a:r>
            <a:r>
              <a:rPr lang="en-US" sz="1400" dirty="0">
                <a:latin typeface="Arial" charset="0"/>
                <a:cs typeface="+mn-cs"/>
              </a:rPr>
              <a:t> </a:t>
            </a:r>
            <a:fld id="{35BBB4AD-871F-4BF0-B63F-74D8392C1159}" type="slidenum">
              <a:rPr lang="en-US" sz="1400">
                <a:latin typeface="Arial" charset="0"/>
                <a:cs typeface="+mn-cs"/>
              </a:rPr>
              <a:pPr eaLnBrk="0" hangingPunct="0">
                <a:tabLst>
                  <a:tab pos="1168400" algn="l"/>
                  <a:tab pos="2873375" algn="l"/>
                  <a:tab pos="6950075" algn="l"/>
                </a:tabLst>
                <a:defRPr/>
              </a:pPr>
              <a:t>‹Nr.›</a:t>
            </a:fld>
            <a:endParaRPr lang="en-US" dirty="0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0"/>
          <p:cNvSpPr>
            <a:spLocks noChangeArrowheads="1"/>
          </p:cNvSpPr>
          <p:nvPr userDrawn="1"/>
        </p:nvSpPr>
        <p:spPr bwMode="auto">
          <a:xfrm>
            <a:off x="1588" y="6553200"/>
            <a:ext cx="914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8" name="Text Box 2053"/>
          <p:cNvSpPr txBox="1">
            <a:spLocks noChangeArrowheads="1"/>
          </p:cNvSpPr>
          <p:nvPr userDrawn="1"/>
        </p:nvSpPr>
        <p:spPr bwMode="auto">
          <a:xfrm>
            <a:off x="1066800" y="6551613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168400" algn="l"/>
                <a:tab pos="2873375" algn="l"/>
                <a:tab pos="6950075" algn="l"/>
              </a:tabLst>
              <a:defRPr/>
            </a:pPr>
            <a:r>
              <a:rPr lang="en-US" sz="1400" baseline="0" smtClean="0">
                <a:latin typeface="Arial" charset="0"/>
                <a:cs typeface="+mn-cs"/>
              </a:rPr>
              <a:t>13. Inetbib-Tagung	Stuttgart, 11</a:t>
            </a:r>
            <a:r>
              <a:rPr lang="en-US" sz="1400" smtClean="0">
                <a:latin typeface="Arial" charset="0"/>
                <a:cs typeface="+mn-cs"/>
              </a:rPr>
              <a:t>.02.2016</a:t>
            </a:r>
            <a:r>
              <a:rPr lang="en-US" sz="1400" dirty="0">
                <a:latin typeface="Arial" charset="0"/>
                <a:cs typeface="+mn-cs"/>
              </a:rPr>
              <a:t>	</a:t>
            </a:r>
            <a:r>
              <a:rPr lang="en-US" sz="1400" dirty="0" err="1">
                <a:latin typeface="Arial" charset="0"/>
                <a:cs typeface="+mn-cs"/>
              </a:rPr>
              <a:t>Folie</a:t>
            </a:r>
            <a:r>
              <a:rPr lang="en-US" sz="1400" dirty="0">
                <a:latin typeface="Arial" charset="0"/>
                <a:cs typeface="+mn-cs"/>
              </a:rPr>
              <a:t> </a:t>
            </a:r>
            <a:fld id="{35BBB4AD-871F-4BF0-B63F-74D8392C1159}" type="slidenum">
              <a:rPr lang="en-US" sz="1400">
                <a:latin typeface="Arial" charset="0"/>
                <a:cs typeface="+mn-cs"/>
              </a:rPr>
              <a:pPr eaLnBrk="0" hangingPunct="0">
                <a:tabLst>
                  <a:tab pos="1168400" algn="l"/>
                  <a:tab pos="2873375" algn="l"/>
                  <a:tab pos="6950075" algn="l"/>
                </a:tabLst>
                <a:defRPr/>
              </a:pPr>
              <a:t>‹Nr.›</a:t>
            </a:fld>
            <a:endParaRPr lang="en-US" dirty="0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0"/>
          <p:cNvSpPr>
            <a:spLocks noChangeArrowheads="1"/>
          </p:cNvSpPr>
          <p:nvPr userDrawn="1"/>
        </p:nvSpPr>
        <p:spPr bwMode="auto">
          <a:xfrm>
            <a:off x="1588" y="6553200"/>
            <a:ext cx="914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5" name="Text Box 2053"/>
          <p:cNvSpPr txBox="1">
            <a:spLocks noChangeArrowheads="1"/>
          </p:cNvSpPr>
          <p:nvPr userDrawn="1"/>
        </p:nvSpPr>
        <p:spPr bwMode="auto">
          <a:xfrm>
            <a:off x="1066800" y="6551613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168400" algn="l"/>
                <a:tab pos="2873375" algn="l"/>
                <a:tab pos="6950075" algn="l"/>
              </a:tabLst>
              <a:defRPr/>
            </a:pPr>
            <a:r>
              <a:rPr lang="en-US" sz="1400" baseline="0" smtClean="0">
                <a:latin typeface="Arial" charset="0"/>
                <a:cs typeface="+mn-cs"/>
              </a:rPr>
              <a:t>13. Inetbib-Tagung	Stuttgart, 11</a:t>
            </a:r>
            <a:r>
              <a:rPr lang="en-US" sz="1400" smtClean="0">
                <a:latin typeface="Arial" charset="0"/>
                <a:cs typeface="+mn-cs"/>
              </a:rPr>
              <a:t>.02.2016</a:t>
            </a:r>
            <a:r>
              <a:rPr lang="en-US" sz="1400" dirty="0">
                <a:latin typeface="Arial" charset="0"/>
                <a:cs typeface="+mn-cs"/>
              </a:rPr>
              <a:t>	</a:t>
            </a:r>
            <a:r>
              <a:rPr lang="en-US" sz="1400" dirty="0" err="1">
                <a:latin typeface="Arial" charset="0"/>
                <a:cs typeface="+mn-cs"/>
              </a:rPr>
              <a:t>Folie</a:t>
            </a:r>
            <a:r>
              <a:rPr lang="en-US" sz="1400" dirty="0">
                <a:latin typeface="Arial" charset="0"/>
                <a:cs typeface="+mn-cs"/>
              </a:rPr>
              <a:t> </a:t>
            </a:r>
            <a:fld id="{35BBB4AD-871F-4BF0-B63F-74D8392C1159}" type="slidenum">
              <a:rPr lang="en-US" sz="1400">
                <a:latin typeface="Arial" charset="0"/>
                <a:cs typeface="+mn-cs"/>
              </a:rPr>
              <a:pPr eaLnBrk="0" hangingPunct="0">
                <a:tabLst>
                  <a:tab pos="1168400" algn="l"/>
                  <a:tab pos="2873375" algn="l"/>
                  <a:tab pos="6950075" algn="l"/>
                </a:tabLst>
                <a:defRPr/>
              </a:pPr>
              <a:t>‹Nr.›</a:t>
            </a:fld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2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ifla.org/108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atoolki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a-jsc.org/archivedsite/docs/6JSC-Chair-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a-jsc.org/archivedsite/docs/6JSC-ALA-Discussion-2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aba/pcc/saco/alpha405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5"/>
          <p:cNvSpPr txBox="1">
            <a:spLocks noChangeArrowheads="1"/>
          </p:cNvSpPr>
          <p:nvPr/>
        </p:nvSpPr>
        <p:spPr bwMode="auto">
          <a:xfrm>
            <a:off x="900113" y="1279559"/>
            <a:ext cx="7488237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de-DE" sz="4800" b="1" smtClean="0">
                <a:solidFill>
                  <a:srgbClr val="333399"/>
                </a:solidFill>
                <a:latin typeface="Arial" charset="0"/>
              </a:rPr>
              <a:t>Sacherschließung</a:t>
            </a:r>
          </a:p>
          <a:p>
            <a:pPr algn="ctr" eaLnBrk="0" hangingPunct="0">
              <a:lnSpc>
                <a:spcPct val="110000"/>
              </a:lnSpc>
            </a:pPr>
            <a:r>
              <a:rPr lang="de-DE" sz="4800" b="1" smtClean="0">
                <a:solidFill>
                  <a:srgbClr val="333399"/>
                </a:solidFill>
                <a:latin typeface="Arial" charset="0"/>
              </a:rPr>
              <a:t>in einer RDA-Welt</a:t>
            </a:r>
            <a:endParaRPr lang="de-DE" sz="48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" name="Text Box 2056"/>
          <p:cNvSpPr txBox="1">
            <a:spLocks noChangeArrowheads="1"/>
          </p:cNvSpPr>
          <p:nvPr/>
        </p:nvSpPr>
        <p:spPr bwMode="auto">
          <a:xfrm>
            <a:off x="971600" y="3197992"/>
            <a:ext cx="72421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de-DE" sz="3600" b="1" smtClean="0">
                <a:solidFill>
                  <a:srgbClr val="CC0000"/>
                </a:solidFill>
                <a:latin typeface="Arial" charset="0"/>
              </a:rPr>
              <a:t>Möglichkeiten</a:t>
            </a:r>
          </a:p>
          <a:p>
            <a:pPr algn="ctr" eaLnBrk="0" hangingPunct="0">
              <a:lnSpc>
                <a:spcPct val="110000"/>
              </a:lnSpc>
            </a:pPr>
            <a:r>
              <a:rPr lang="de-DE" sz="3600" b="1" smtClean="0">
                <a:solidFill>
                  <a:srgbClr val="CC0000"/>
                </a:solidFill>
                <a:latin typeface="Arial" charset="0"/>
              </a:rPr>
              <a:t>und Grenzen</a:t>
            </a:r>
            <a:endParaRPr lang="de-DE" sz="3600" b="1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755576" y="764704"/>
            <a:ext cx="7559675" cy="1619250"/>
            <a:chOff x="1071538" y="3424778"/>
            <a:chExt cx="7560000" cy="1620000"/>
          </a:xfrm>
        </p:grpSpPr>
        <p:sp>
          <p:nvSpPr>
            <p:cNvPr id="3" name="Rechteck 7"/>
            <p:cNvSpPr>
              <a:spLocks noChangeArrowheads="1"/>
            </p:cNvSpPr>
            <p:nvPr/>
          </p:nvSpPr>
          <p:spPr bwMode="auto">
            <a:xfrm>
              <a:off x="1071538" y="3424778"/>
              <a:ext cx="7560000" cy="1620000"/>
            </a:xfrm>
            <a:prstGeom prst="rect">
              <a:avLst/>
            </a:prstGeom>
            <a:solidFill>
              <a:srgbClr val="99CCFF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530660" y="3570175"/>
              <a:ext cx="6419840" cy="107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b="1">
                  <a:latin typeface="Arial" panose="020B0604020202020204" pitchFamily="34" charset="0"/>
                  <a:cs typeface="Arial" panose="020B0604020202020204" pitchFamily="34" charset="0"/>
                </a:rPr>
                <a:t>FRBR</a:t>
              </a:r>
              <a: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z="2000" smtClean="0">
                  <a:latin typeface="Arial" panose="020B0604020202020204" pitchFamily="34" charset="0"/>
                  <a:cs typeface="Arial" panose="020B0604020202020204" pitchFamily="34" charset="0"/>
                </a:rPr>
                <a:t>Bibliografische </a:t>
              </a:r>
              <a: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  <a:t>Daten (Titeldaten)</a:t>
              </a:r>
              <a:b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  <a:t>(1998, überarb. 2007) </a:t>
              </a:r>
            </a:p>
          </p:txBody>
        </p:sp>
      </p:grpSp>
      <p:grpSp>
        <p:nvGrpSpPr>
          <p:cNvPr id="5" name="Gruppieren 14"/>
          <p:cNvGrpSpPr>
            <a:grpSpLocks/>
          </p:cNvGrpSpPr>
          <p:nvPr/>
        </p:nvGrpSpPr>
        <p:grpSpPr bwMode="auto">
          <a:xfrm>
            <a:off x="761984" y="2494210"/>
            <a:ext cx="4068763" cy="1295400"/>
            <a:chOff x="1061088" y="2071678"/>
            <a:chExt cx="4068000" cy="1296000"/>
          </a:xfrm>
        </p:grpSpPr>
        <p:sp>
          <p:nvSpPr>
            <p:cNvPr id="6" name="Rechteck 8"/>
            <p:cNvSpPr>
              <a:spLocks noChangeArrowheads="1"/>
            </p:cNvSpPr>
            <p:nvPr/>
          </p:nvSpPr>
          <p:spPr bwMode="auto">
            <a:xfrm>
              <a:off x="1061088" y="2071678"/>
              <a:ext cx="4068000" cy="1296000"/>
            </a:xfrm>
            <a:prstGeom prst="rect">
              <a:avLst/>
            </a:prstGeom>
            <a:solidFill>
              <a:srgbClr val="92D05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279803" y="2142405"/>
              <a:ext cx="3714776" cy="107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b="1">
                  <a:latin typeface="Arial" panose="020B0604020202020204" pitchFamily="34" charset="0"/>
                  <a:cs typeface="Arial" panose="020B0604020202020204" pitchFamily="34" charset="0"/>
                </a:rPr>
                <a:t>FRAD</a:t>
              </a:r>
              <a: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  <a:t>Normdaten allgemein</a:t>
              </a:r>
              <a:b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  <a:t>(2009)</a:t>
              </a:r>
            </a:p>
          </p:txBody>
        </p:sp>
      </p:grpSp>
      <p:grpSp>
        <p:nvGrpSpPr>
          <p:cNvPr id="8" name="Gruppieren 15"/>
          <p:cNvGrpSpPr>
            <a:grpSpLocks/>
          </p:cNvGrpSpPr>
          <p:nvPr/>
        </p:nvGrpSpPr>
        <p:grpSpPr bwMode="auto">
          <a:xfrm>
            <a:off x="4900596" y="2497385"/>
            <a:ext cx="3533612" cy="1296988"/>
            <a:chOff x="5218140" y="2075210"/>
            <a:chExt cx="3533018" cy="1296000"/>
          </a:xfrm>
        </p:grpSpPr>
        <p:sp>
          <p:nvSpPr>
            <p:cNvPr id="9" name="Rechteck 9"/>
            <p:cNvSpPr>
              <a:spLocks noChangeArrowheads="1"/>
            </p:cNvSpPr>
            <p:nvPr/>
          </p:nvSpPr>
          <p:spPr bwMode="auto">
            <a:xfrm>
              <a:off x="5218140" y="2075210"/>
              <a:ext cx="3402000" cy="1296000"/>
            </a:xfrm>
            <a:prstGeom prst="rect">
              <a:avLst/>
            </a:prstGeom>
            <a:solidFill>
              <a:srgbClr val="FF9966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5393571" y="2094514"/>
              <a:ext cx="3357587" cy="107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b="1">
                  <a:latin typeface="Arial" panose="020B0604020202020204" pitchFamily="34" charset="0"/>
                  <a:cs typeface="Arial" panose="020B0604020202020204" pitchFamily="34" charset="0"/>
                </a:rPr>
                <a:t>FRSAD</a:t>
              </a:r>
              <a: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z="2000">
                  <a:latin typeface="Arial" panose="020B0604020202020204" pitchFamily="34" charset="0"/>
                  <a:cs typeface="Arial" panose="020B0604020202020204" pitchFamily="34" charset="0"/>
                </a:rPr>
                <a:t>Normdaten für Sach-erschließung (2010)</a:t>
              </a:r>
            </a:p>
          </p:txBody>
        </p:sp>
      </p:grp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84213" y="-2738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Bisherige FR-Modelle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12" name="Gruppieren 8"/>
          <p:cNvGrpSpPr>
            <a:grpSpLocks/>
          </p:cNvGrpSpPr>
          <p:nvPr/>
        </p:nvGrpSpPr>
        <p:grpSpPr bwMode="auto">
          <a:xfrm>
            <a:off x="611560" y="3933055"/>
            <a:ext cx="8215312" cy="830997"/>
            <a:chOff x="1028700" y="3317328"/>
            <a:chExt cx="8215313" cy="830117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83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teilweise widersprüchlich, insbesondere bei 	Behandlung der</a:t>
              </a:r>
              <a: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 Sacherschließung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6096" y="4892967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spcAft>
                <a:spcPts val="800"/>
              </a:spcAft>
              <a:buFont typeface="Arial" charset="0"/>
              <a:buChar char="•"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FRBR Review Group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arbeitet seit 2011 an einer Aktualisierung und Harmonisisierung der FR-Modelle</a:t>
            </a:r>
            <a:endParaRPr lang="de-DE" altLang="de-DE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0" y="375047"/>
            <a:ext cx="8479334" cy="5402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6918994" y="5805264"/>
            <a:ext cx="21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>
                <a:solidFill>
                  <a:srgbClr val="333399"/>
                </a:solidFill>
                <a:latin typeface="Arial" charset="0"/>
                <a:hlinkClick r:id="rId3"/>
              </a:rPr>
              <a:t>http://library.ifla.org/1084/</a:t>
            </a:r>
            <a:endParaRPr lang="de-DE" sz="140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26435" y="116632"/>
            <a:ext cx="4122029" cy="794064"/>
          </a:xfrm>
          <a:prstGeom prst="rect">
            <a:avLst/>
          </a:prstGeom>
          <a:solidFill>
            <a:schemeClr val="bg1"/>
          </a:soli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Grundzüge des künftigen FR-Modells 2015 vorgestellt</a:t>
            </a:r>
            <a:endParaRPr lang="de-DE" altLang="de-DE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755576" y="764704"/>
            <a:ext cx="7559675" cy="3024906"/>
            <a:chOff x="1071538" y="3424778"/>
            <a:chExt cx="7560000" cy="3026307"/>
          </a:xfrm>
        </p:grpSpPr>
        <p:sp>
          <p:nvSpPr>
            <p:cNvPr id="3" name="Rechteck 7"/>
            <p:cNvSpPr>
              <a:spLocks noChangeArrowheads="1"/>
            </p:cNvSpPr>
            <p:nvPr/>
          </p:nvSpPr>
          <p:spPr bwMode="auto">
            <a:xfrm>
              <a:off x="1071538" y="3424778"/>
              <a:ext cx="7560000" cy="3026307"/>
            </a:xfrm>
            <a:prstGeom prst="rect">
              <a:avLst/>
            </a:prstGeom>
            <a:solidFill>
              <a:srgbClr val="CC99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2583771" y="4271263"/>
              <a:ext cx="4896755" cy="95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sz="3200" b="1" smtClean="0">
                  <a:latin typeface="Arial" panose="020B0604020202020204" pitchFamily="34" charset="0"/>
                  <a:cs typeface="Arial" panose="020B0604020202020204" pitchFamily="34" charset="0"/>
                </a:rPr>
                <a:t>FRBR-LRM</a:t>
              </a:r>
              <a: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altLang="de-DE" b="1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de-DE" smtClean="0">
                  <a:latin typeface="Arial" panose="020B0604020202020204" pitchFamily="34" charset="0"/>
                  <a:cs typeface="Arial" panose="020B0604020202020204" pitchFamily="34" charset="0"/>
                </a:rPr>
                <a:t>FRBR Library Reference Model</a:t>
              </a:r>
              <a:endParaRPr lang="de-DE" alt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84213" y="-2738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Künftiges FR-Modell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6096" y="4077072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Weltweites Stellungnahmeverfahren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geplant für 1. Halbjahr 2016</a:t>
            </a:r>
          </a:p>
        </p:txBody>
      </p:sp>
    </p:spTree>
    <p:extLst>
      <p:ext uri="{BB962C8B-B14F-4D97-AF65-F5344CB8AC3E}">
        <p14:creationId xmlns:p14="http://schemas.microsoft.com/office/powerpoint/2010/main" val="42085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928688" y="980728"/>
            <a:ext cx="7215187" cy="4500563"/>
            <a:chOff x="928662" y="1200774"/>
            <a:chExt cx="7215238" cy="450059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928662" y="3143886"/>
              <a:ext cx="1752600" cy="6858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404352" y="3262949"/>
              <a:ext cx="935384" cy="41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2575" indent="-282575"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de-DE" altLang="de-DE" sz="1800" b="1" smtClean="0">
                  <a:latin typeface="Arial" charset="0"/>
                </a:rPr>
                <a:t>Werk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5072066" y="1200774"/>
              <a:ext cx="3071834" cy="128588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286380" y="1319838"/>
              <a:ext cx="2714644" cy="1047757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2575" indent="-282575" algn="ctr">
                <a:lnSpc>
                  <a:spcPct val="115000"/>
                </a:lnSpc>
                <a:defRPr/>
              </a:pPr>
              <a:r>
                <a:rPr lang="de-DE" sz="1800" b="1" smtClean="0">
                  <a:latin typeface="Arial" charset="0"/>
                </a:rPr>
                <a:t>Gruppe 1</a:t>
              </a:r>
              <a:endParaRPr lang="de-DE" sz="1800" b="1">
                <a:latin typeface="Arial" charset="0"/>
              </a:endParaRP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Werk</a:t>
              </a:r>
              <a:r>
                <a:rPr lang="de-DE" sz="1800" i="1">
                  <a:latin typeface="Arial" charset="0"/>
                </a:rPr>
                <a:t>, Expression,</a:t>
              </a:r>
              <a:br>
                <a:rPr lang="de-DE" sz="1800" i="1">
                  <a:latin typeface="Arial" charset="0"/>
                </a:rPr>
              </a:br>
              <a:r>
                <a:rPr lang="de-DE" sz="1800" i="1">
                  <a:latin typeface="Arial" charset="0"/>
                </a:rPr>
                <a:t>Manifestation, </a:t>
              </a:r>
              <a:r>
                <a:rPr lang="de-DE" sz="1800" i="1" smtClean="0">
                  <a:latin typeface="Arial" charset="0"/>
                </a:rPr>
                <a:t>Exemplar</a:t>
              </a:r>
              <a:endParaRPr lang="de-DE" sz="1800" i="1">
                <a:latin typeface="Arial" charset="0"/>
              </a:endParaRPr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2686034" y="3524886"/>
              <a:ext cx="2376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2887217" y="3201038"/>
              <a:ext cx="1828800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r>
                <a:rPr lang="de-DE" altLang="de-DE" sz="1600" b="1" smtClean="0">
                  <a:latin typeface="Arial" charset="0"/>
                </a:rPr>
                <a:t>hat Thema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072066" y="2843848"/>
              <a:ext cx="3071834" cy="128588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148068" y="2962911"/>
              <a:ext cx="2952349" cy="1047986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2575" indent="-282575" algn="ctr">
                <a:lnSpc>
                  <a:spcPct val="115000"/>
                </a:lnSpc>
                <a:defRPr/>
              </a:pPr>
              <a:r>
                <a:rPr lang="de-DE" sz="1800" b="1" smtClean="0">
                  <a:latin typeface="Arial" charset="0"/>
                </a:rPr>
                <a:t>Gruppe </a:t>
              </a:r>
              <a:r>
                <a:rPr lang="de-DE" sz="1800" b="1">
                  <a:latin typeface="Arial" charset="0"/>
                </a:rPr>
                <a:t>2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Person</a:t>
              </a:r>
              <a:r>
                <a:rPr lang="de-DE" sz="1800" i="1">
                  <a:latin typeface="Arial" charset="0"/>
                </a:rPr>
                <a:t>, </a:t>
              </a:r>
              <a:r>
                <a:rPr lang="de-DE" sz="1800" i="1" smtClean="0">
                  <a:latin typeface="Arial" charset="0"/>
                </a:rPr>
                <a:t>Körperschaft,</a:t>
              </a:r>
              <a:r>
                <a:rPr lang="de-DE" sz="1800" i="1">
                  <a:latin typeface="Arial" charset="0"/>
                </a:rPr>
                <a:t/>
              </a:r>
              <a:br>
                <a:rPr lang="de-DE" sz="1800" i="1">
                  <a:latin typeface="Arial" charset="0"/>
                </a:rPr>
              </a:br>
              <a:r>
                <a:rPr lang="de-DE" sz="1800" i="1" smtClean="0">
                  <a:latin typeface="Arial" charset="0"/>
                </a:rPr>
                <a:t>Familie (aus FRAD)</a:t>
              </a:r>
              <a:endParaRPr lang="de-DE" sz="1800" i="1">
                <a:latin typeface="Arial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072066" y="4415484"/>
              <a:ext cx="3071834" cy="128588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286380" y="4534547"/>
              <a:ext cx="2714644" cy="1047986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2575" indent="-282575" algn="ctr">
                <a:lnSpc>
                  <a:spcPct val="115000"/>
                </a:lnSpc>
                <a:defRPr/>
              </a:pPr>
              <a:r>
                <a:rPr lang="de-DE" sz="1800" b="1" smtClean="0">
                  <a:latin typeface="Arial" charset="0"/>
                </a:rPr>
                <a:t>Gruppe 3</a:t>
              </a:r>
              <a:endParaRPr lang="de-DE" sz="1800" b="1">
                <a:latin typeface="Arial" charset="0"/>
              </a:endParaRP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Begriff, Gegenstand,</a:t>
              </a:r>
              <a:br>
                <a:rPr lang="de-DE" sz="1800" i="1" smtClean="0">
                  <a:latin typeface="Arial" charset="0"/>
                </a:rPr>
              </a:br>
              <a:r>
                <a:rPr lang="de-DE" sz="1800" i="1" smtClean="0">
                  <a:latin typeface="Arial" charset="0"/>
                </a:rPr>
                <a:t>Ereignis, Ort</a:t>
              </a:r>
              <a:endParaRPr lang="de-DE" sz="1800" i="1">
                <a:latin typeface="Arial" charset="0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1785918" y="5133062"/>
              <a:ext cx="3276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785918" y="3825462"/>
              <a:ext cx="0" cy="131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788190" y="1829427"/>
              <a:ext cx="0" cy="131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1781139" y="1834190"/>
              <a:ext cx="3276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2556182" y="1505162"/>
              <a:ext cx="1828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r>
                <a:rPr lang="de-DE" altLang="de-DE" sz="1600" b="1" smtClean="0">
                  <a:latin typeface="Arial" charset="0"/>
                </a:rPr>
                <a:t>hat Thema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2571736" y="5107556"/>
              <a:ext cx="1828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r>
                <a:rPr lang="de-DE" altLang="de-DE" sz="1600" b="1" smtClean="0">
                  <a:latin typeface="Arial" charset="0"/>
                </a:rPr>
                <a:t>hat Thema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84213" y="35274"/>
            <a:ext cx="867568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Sacherschließung nach FRBR/FRAD</a:t>
            </a:r>
            <a:endParaRPr lang="de-DE" altLang="de-DE" sz="36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27584" y="5775647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Gruppe 3: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 in erster Linie für Sacherschließung gedacht</a:t>
            </a:r>
            <a:endParaRPr lang="de-DE" altLang="de-DE" i="1" dirty="0" smtClean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684213" y="44624"/>
            <a:ext cx="867568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FRBR-Gruppe 3 problematisch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84213" y="803275"/>
            <a:ext cx="8280400" cy="54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>
              <a:spcAft>
                <a:spcPts val="1200"/>
              </a:spcAft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Aufteilung in vier Entitäten wenig befriedigend, z.B.</a:t>
            </a:r>
          </a:p>
          <a:p>
            <a:pPr marL="282575" lvl="1" indent="-282575" algn="l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Zeitaspekt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ist nur über Entität „Ereignis“ auszudrücken</a:t>
            </a:r>
            <a:endParaRPr lang="de-DE" smtClean="0">
              <a:solidFill>
                <a:srgbClr val="333399"/>
              </a:solidFill>
              <a:latin typeface="Arial" charset="0"/>
            </a:endParaRPr>
          </a:p>
          <a:p>
            <a:pPr marL="282575" lvl="1" indent="-282575" algn="l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Abgrenzung „Begriff“ vs. „Gegenstand“ oft schwierig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worunter fallen z.B. Sprachen?</a:t>
            </a:r>
          </a:p>
          <a:p>
            <a:pPr marL="282575" lvl="1" indent="-282575">
              <a:spcAft>
                <a:spcPts val="8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Komplexe Themen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g.Karlsruhe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;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s.Architektur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;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z.Geschichte 1715-1870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>
                <a:solidFill>
                  <a:srgbClr val="333399"/>
                </a:solidFill>
                <a:latin typeface="Arial" charset="0"/>
              </a:rPr>
              <a:t>Academic libraries--Acquisitions--Germany (LCSH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)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>
                <a:solidFill>
                  <a:srgbClr val="333399"/>
                </a:solidFill>
                <a:latin typeface="Arial" charset="0"/>
              </a:rPr>
              <a:t>658.8340842 Junge Erwachsene als Verbraucher (DDC)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endParaRPr lang="de-DE" i="1" smtClean="0">
              <a:solidFill>
                <a:srgbClr val="333399"/>
              </a:solidFill>
              <a:latin typeface="Arial" charset="0"/>
            </a:endParaRPr>
          </a:p>
          <a:p>
            <a:pPr marL="282575" lvl="1" indent="-282575">
              <a:spcAft>
                <a:spcPts val="800"/>
              </a:spcAft>
              <a:buFont typeface="Arial" charset="0"/>
              <a:buChar char="•"/>
              <a:defRPr/>
            </a:pP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282575" lvl="1" indent="-282575" algn="l">
              <a:spcAft>
                <a:spcPts val="800"/>
              </a:spcAft>
              <a:buFont typeface="Arial" charset="0"/>
              <a:buChar char="•"/>
              <a:defRPr/>
            </a:pPr>
            <a:endParaRPr lang="de-DE" i="1" smtClean="0">
              <a:solidFill>
                <a:srgbClr val="333399"/>
              </a:solidFill>
              <a:latin typeface="Arial" charset="0"/>
            </a:endParaRPr>
          </a:p>
          <a:p>
            <a:pPr algn="r">
              <a:spcAft>
                <a:spcPts val="0"/>
              </a:spcAft>
              <a:defRPr/>
            </a:pPr>
            <a:endParaRPr lang="de-DE" sz="1400" i="1" smtClean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7" name="Gruppieren 8"/>
          <p:cNvGrpSpPr>
            <a:grpSpLocks/>
          </p:cNvGrpSpPr>
          <p:nvPr/>
        </p:nvGrpSpPr>
        <p:grpSpPr bwMode="auto">
          <a:xfrm>
            <a:off x="683568" y="4767535"/>
            <a:ext cx="8215312" cy="461665"/>
            <a:chOff x="1028700" y="3317328"/>
            <a:chExt cx="8215313" cy="461176"/>
          </a:xfrm>
        </p:grpSpPr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46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lassen sich schwer in Schema einordnen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2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928688" y="980728"/>
            <a:ext cx="7215187" cy="4500563"/>
            <a:chOff x="928662" y="1200774"/>
            <a:chExt cx="7215238" cy="450059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928662" y="3143886"/>
              <a:ext cx="1752600" cy="6858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59608" y="3262949"/>
              <a:ext cx="935384" cy="38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2575" indent="-282575"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de-DE" altLang="de-DE" sz="1800" b="1" smtClean="0">
                  <a:latin typeface="Arial" charset="0"/>
                </a:rPr>
                <a:t>Werk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5072066" y="1200774"/>
              <a:ext cx="3071834" cy="128588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286380" y="1319838"/>
              <a:ext cx="2714644" cy="1047757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2575" indent="-282575" algn="ctr">
                <a:lnSpc>
                  <a:spcPct val="115000"/>
                </a:lnSpc>
                <a:defRPr/>
              </a:pPr>
              <a:r>
                <a:rPr lang="de-DE" sz="1800" b="1" smtClean="0">
                  <a:latin typeface="Arial" charset="0"/>
                </a:rPr>
                <a:t>Gruppe 1</a:t>
              </a:r>
              <a:endParaRPr lang="de-DE" sz="1800" b="1">
                <a:latin typeface="Arial" charset="0"/>
              </a:endParaRP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Werk</a:t>
              </a:r>
              <a:r>
                <a:rPr lang="de-DE" sz="1800" i="1">
                  <a:latin typeface="Arial" charset="0"/>
                </a:rPr>
                <a:t>, Expression,</a:t>
              </a:r>
              <a:br>
                <a:rPr lang="de-DE" sz="1800" i="1">
                  <a:latin typeface="Arial" charset="0"/>
                </a:rPr>
              </a:br>
              <a:r>
                <a:rPr lang="de-DE" sz="1800" i="1">
                  <a:latin typeface="Arial" charset="0"/>
                </a:rPr>
                <a:t>Manifestation, </a:t>
              </a:r>
              <a:r>
                <a:rPr lang="de-DE" sz="1800" i="1" smtClean="0">
                  <a:latin typeface="Arial" charset="0"/>
                </a:rPr>
                <a:t>Exemplar</a:t>
              </a:r>
              <a:endParaRPr lang="de-DE" sz="1800" i="1">
                <a:latin typeface="Arial" charset="0"/>
              </a:endParaRPr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2686034" y="3524886"/>
              <a:ext cx="2376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2887217" y="3201038"/>
              <a:ext cx="1828800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r>
                <a:rPr lang="de-DE" altLang="de-DE" sz="1600" b="1" smtClean="0">
                  <a:latin typeface="Arial" charset="0"/>
                </a:rPr>
                <a:t>hat Thema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072066" y="2843848"/>
              <a:ext cx="3071834" cy="128588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148068" y="2962911"/>
              <a:ext cx="2952349" cy="1047986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2575" indent="-282575" algn="ctr">
                <a:lnSpc>
                  <a:spcPct val="115000"/>
                </a:lnSpc>
                <a:defRPr/>
              </a:pPr>
              <a:r>
                <a:rPr lang="de-DE" sz="1800" b="1" smtClean="0">
                  <a:latin typeface="Arial" charset="0"/>
                </a:rPr>
                <a:t>Gruppe </a:t>
              </a:r>
              <a:r>
                <a:rPr lang="de-DE" sz="1800" b="1">
                  <a:latin typeface="Arial" charset="0"/>
                </a:rPr>
                <a:t>2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Person</a:t>
              </a:r>
              <a:r>
                <a:rPr lang="de-DE" sz="1800" i="1">
                  <a:latin typeface="Arial" charset="0"/>
                </a:rPr>
                <a:t>, </a:t>
              </a:r>
              <a:r>
                <a:rPr lang="de-DE" sz="1800" i="1" smtClean="0">
                  <a:latin typeface="Arial" charset="0"/>
                </a:rPr>
                <a:t>Körperschaft,</a:t>
              </a:r>
              <a:r>
                <a:rPr lang="de-DE" sz="1800" i="1">
                  <a:latin typeface="Arial" charset="0"/>
                </a:rPr>
                <a:t/>
              </a:r>
              <a:br>
                <a:rPr lang="de-DE" sz="1800" i="1">
                  <a:latin typeface="Arial" charset="0"/>
                </a:rPr>
              </a:br>
              <a:r>
                <a:rPr lang="de-DE" sz="1800" i="1" smtClean="0">
                  <a:latin typeface="Arial" charset="0"/>
                </a:rPr>
                <a:t>Familie (aus FRAD)</a:t>
              </a:r>
              <a:endParaRPr lang="de-DE" sz="1800" i="1">
                <a:latin typeface="Arial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072066" y="4415484"/>
              <a:ext cx="3071834" cy="128588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286380" y="4534547"/>
              <a:ext cx="2714644" cy="1047986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2575" indent="-282575" algn="ctr">
                <a:lnSpc>
                  <a:spcPct val="115000"/>
                </a:lnSpc>
                <a:defRPr/>
              </a:pPr>
              <a:r>
                <a:rPr lang="de-DE" sz="1800" b="1" smtClean="0">
                  <a:latin typeface="Arial" charset="0"/>
                </a:rPr>
                <a:t>Gruppe 3</a:t>
              </a:r>
              <a:endParaRPr lang="de-DE" sz="1800" b="1">
                <a:latin typeface="Arial" charset="0"/>
              </a:endParaRP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Begriff, Gegenstand,</a:t>
              </a:r>
              <a:br>
                <a:rPr lang="de-DE" sz="1800" i="1" smtClean="0">
                  <a:latin typeface="Arial" charset="0"/>
                </a:rPr>
              </a:br>
              <a:r>
                <a:rPr lang="de-DE" sz="1800" i="1" smtClean="0">
                  <a:latin typeface="Arial" charset="0"/>
                </a:rPr>
                <a:t>Ereignis, Ort</a:t>
              </a:r>
              <a:endParaRPr lang="de-DE" sz="1800" i="1">
                <a:latin typeface="Arial" charset="0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1785918" y="5133062"/>
              <a:ext cx="3276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785918" y="3825462"/>
              <a:ext cx="0" cy="131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788190" y="1829427"/>
              <a:ext cx="0" cy="131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1781139" y="1834190"/>
              <a:ext cx="3276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2556182" y="1505162"/>
              <a:ext cx="1828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r>
                <a:rPr lang="de-DE" altLang="de-DE" sz="1600" b="1" smtClean="0">
                  <a:latin typeface="Arial" charset="0"/>
                </a:rPr>
                <a:t>hat Thema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2571736" y="5107556"/>
              <a:ext cx="1828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r>
                <a:rPr lang="de-DE" altLang="de-DE" sz="1600" b="1" smtClean="0">
                  <a:latin typeface="Arial" charset="0"/>
                </a:rPr>
                <a:t>hat Thema</a:t>
              </a:r>
              <a:endParaRPr lang="de-DE" altLang="de-DE" b="1" i="1">
                <a:solidFill>
                  <a:srgbClr val="333399"/>
                </a:solidFill>
                <a:latin typeface="Arial" charset="0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27584" y="5877272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Gruppe 3: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 wird als impraktikabel verworfen</a:t>
            </a:r>
            <a:endParaRPr lang="de-DE" altLang="de-DE" i="1" dirty="0" smtClean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20" name="Gruppieren 32"/>
          <p:cNvGrpSpPr>
            <a:grpSpLocks/>
          </p:cNvGrpSpPr>
          <p:nvPr/>
        </p:nvGrpSpPr>
        <p:grpSpPr bwMode="auto">
          <a:xfrm>
            <a:off x="4813300" y="4149080"/>
            <a:ext cx="3575050" cy="1500187"/>
            <a:chOff x="4813610" y="4357694"/>
            <a:chExt cx="3575098" cy="1500198"/>
          </a:xfrm>
        </p:grpSpPr>
        <p:cxnSp>
          <p:nvCxnSpPr>
            <p:cNvPr id="21" name="Gerade Verbindung 20"/>
            <p:cNvCxnSpPr>
              <a:cxnSpLocks noChangeShapeType="1"/>
            </p:cNvCxnSpPr>
            <p:nvPr/>
          </p:nvCxnSpPr>
          <p:spPr bwMode="auto">
            <a:xfrm flipV="1">
              <a:off x="5031122" y="4357694"/>
              <a:ext cx="3357586" cy="1500198"/>
            </a:xfrm>
            <a:prstGeom prst="line">
              <a:avLst/>
            </a:prstGeom>
            <a:noFill/>
            <a:ln w="508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erade Verbindung 27"/>
            <p:cNvCxnSpPr>
              <a:cxnSpLocks noChangeShapeType="1"/>
            </p:cNvCxnSpPr>
            <p:nvPr/>
          </p:nvCxnSpPr>
          <p:spPr bwMode="auto">
            <a:xfrm>
              <a:off x="4813610" y="4357694"/>
              <a:ext cx="3500462" cy="1500198"/>
            </a:xfrm>
            <a:prstGeom prst="line">
              <a:avLst/>
            </a:prstGeom>
            <a:noFill/>
            <a:ln w="508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84213" y="12027"/>
            <a:ext cx="867568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Sacherschließung in FRSAD</a:t>
            </a:r>
            <a:endParaRPr lang="de-DE" altLang="de-DE" sz="3600" i="1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28688" y="1124744"/>
            <a:ext cx="7929562" cy="5143500"/>
            <a:chOff x="928688" y="1124744"/>
            <a:chExt cx="7929562" cy="5143500"/>
          </a:xfrm>
        </p:grpSpPr>
        <p:grpSp>
          <p:nvGrpSpPr>
            <p:cNvPr id="3" name="Gruppieren 38"/>
            <p:cNvGrpSpPr>
              <a:grpSpLocks/>
            </p:cNvGrpSpPr>
            <p:nvPr/>
          </p:nvGrpSpPr>
          <p:grpSpPr bwMode="auto">
            <a:xfrm>
              <a:off x="4143375" y="1124744"/>
              <a:ext cx="4714875" cy="5143500"/>
              <a:chOff x="4143372" y="928670"/>
              <a:chExt cx="4714908" cy="5143536"/>
            </a:xfrm>
          </p:grpSpPr>
          <p:sp>
            <p:nvSpPr>
              <p:cNvPr id="14" name="Rectangle 24"/>
              <p:cNvSpPr>
                <a:spLocks noChangeArrowheads="1"/>
              </p:cNvSpPr>
              <p:nvPr/>
            </p:nvSpPr>
            <p:spPr bwMode="auto">
              <a:xfrm>
                <a:off x="4143372" y="928670"/>
                <a:ext cx="4714908" cy="5143536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5143504" y="4643446"/>
                <a:ext cx="2786083" cy="3838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2575" indent="-282575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lgerian" pitchFamily="82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de-DE" altLang="de-DE" sz="1800" b="1">
                    <a:latin typeface="Arial" charset="0"/>
                  </a:rPr>
                  <a:t>THEMA</a:t>
                </a: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928688" y="1410494"/>
              <a:ext cx="7215187" cy="2928937"/>
              <a:chOff x="928688" y="1410494"/>
              <a:chExt cx="7215187" cy="2928937"/>
            </a:xfrm>
          </p:grpSpPr>
          <p:grpSp>
            <p:nvGrpSpPr>
              <p:cNvPr id="5" name="Gruppieren 48"/>
              <p:cNvGrpSpPr>
                <a:grpSpLocks/>
              </p:cNvGrpSpPr>
              <p:nvPr/>
            </p:nvGrpSpPr>
            <p:grpSpPr bwMode="auto">
              <a:xfrm>
                <a:off x="928688" y="1410494"/>
                <a:ext cx="7215187" cy="2928937"/>
                <a:chOff x="928662" y="1214422"/>
                <a:chExt cx="7215238" cy="2928958"/>
              </a:xfrm>
            </p:grpSpPr>
            <p:sp>
              <p:nvSpPr>
                <p:cNvPr id="8" name="Rectangle 19"/>
                <p:cNvSpPr>
                  <a:spLocks noChangeArrowheads="1"/>
                </p:cNvSpPr>
                <p:nvPr/>
              </p:nvSpPr>
              <p:spPr bwMode="auto">
                <a:xfrm>
                  <a:off x="5072066" y="1214422"/>
                  <a:ext cx="3071834" cy="1285884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9" name="Rectangle 19"/>
                <p:cNvSpPr>
                  <a:spLocks noChangeArrowheads="1"/>
                </p:cNvSpPr>
                <p:nvPr/>
              </p:nvSpPr>
              <p:spPr bwMode="auto">
                <a:xfrm>
                  <a:off x="5072066" y="2857496"/>
                  <a:ext cx="3071834" cy="1285884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0" name="Rectangle 5"/>
                <p:cNvSpPr>
                  <a:spLocks noChangeArrowheads="1"/>
                </p:cNvSpPr>
                <p:nvPr/>
              </p:nvSpPr>
              <p:spPr bwMode="auto">
                <a:xfrm>
                  <a:off x="928662" y="3143886"/>
                  <a:ext cx="1752600" cy="68580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16318" y="3262949"/>
                  <a:ext cx="1371600" cy="3838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82575" indent="-282575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9pPr>
                </a:lstStyle>
                <a:p>
                  <a:pPr algn="ctr">
                    <a:lnSpc>
                      <a:spcPct val="115000"/>
                    </a:lnSpc>
                  </a:pPr>
                  <a:r>
                    <a:rPr lang="de-DE" altLang="de-DE" sz="1800" b="1" smtClean="0">
                      <a:latin typeface="Arial" charset="0"/>
                    </a:rPr>
                    <a:t>Werk</a:t>
                  </a:r>
                  <a:endParaRPr lang="de-DE" altLang="de-DE" b="1" i="1">
                    <a:solidFill>
                      <a:srgbClr val="333399"/>
                    </a:solidFill>
                    <a:latin typeface="Arial" charset="0"/>
                  </a:endParaRPr>
                </a:p>
              </p:txBody>
            </p:sp>
            <p:sp>
              <p:nvSpPr>
                <p:cNvPr id="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28860" y="3201038"/>
                  <a:ext cx="18288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lgerian" pitchFamily="82" charset="0"/>
                    </a:defRPr>
                  </a:lvl9pPr>
                </a:lstStyle>
                <a:p>
                  <a:pPr algn="ctr"/>
                  <a:r>
                    <a:rPr lang="de-DE" altLang="de-DE" sz="1600" b="1" smtClean="0">
                      <a:latin typeface="Arial" charset="0"/>
                    </a:rPr>
                    <a:t>hat Thema</a:t>
                  </a:r>
                  <a:endParaRPr lang="de-DE" altLang="de-DE" b="1" i="1">
                    <a:solidFill>
                      <a:srgbClr val="333399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Line 25"/>
                <p:cNvSpPr>
                  <a:spLocks noChangeShapeType="1"/>
                </p:cNvSpPr>
                <p:nvPr/>
              </p:nvSpPr>
              <p:spPr bwMode="auto">
                <a:xfrm>
                  <a:off x="2686034" y="3524886"/>
                  <a:ext cx="147600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" name="Text Box 20"/>
              <p:cNvSpPr txBox="1">
                <a:spLocks noChangeArrowheads="1"/>
              </p:cNvSpPr>
              <p:nvPr/>
            </p:nvSpPr>
            <p:spPr bwMode="auto">
              <a:xfrm>
                <a:off x="5286375" y="1515269"/>
                <a:ext cx="2714625" cy="1047750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82575" indent="-282575" algn="ctr">
                  <a:lnSpc>
                    <a:spcPct val="115000"/>
                  </a:lnSpc>
                  <a:defRPr/>
                </a:pPr>
                <a:r>
                  <a:rPr lang="de-DE" sz="1800" b="1" smtClean="0">
                    <a:latin typeface="Arial" charset="0"/>
                  </a:rPr>
                  <a:t>Gruppe 1</a:t>
                </a:r>
                <a:endParaRPr lang="de-DE" sz="1800" b="1">
                  <a:latin typeface="Arial" charset="0"/>
                </a:endParaRPr>
              </a:p>
              <a:p>
                <a:pPr algn="ctr">
                  <a:lnSpc>
                    <a:spcPct val="115000"/>
                  </a:lnSpc>
                  <a:defRPr/>
                </a:pPr>
                <a:r>
                  <a:rPr lang="de-DE" sz="1800" i="1" smtClean="0">
                    <a:latin typeface="Arial" charset="0"/>
                  </a:rPr>
                  <a:t>Werk</a:t>
                </a:r>
                <a:r>
                  <a:rPr lang="de-DE" sz="1800" i="1">
                    <a:latin typeface="Arial" charset="0"/>
                  </a:rPr>
                  <a:t>, Expression,</a:t>
                </a:r>
                <a:br>
                  <a:rPr lang="de-DE" sz="1800" i="1">
                    <a:latin typeface="Arial" charset="0"/>
                  </a:rPr>
                </a:br>
                <a:r>
                  <a:rPr lang="de-DE" sz="1800" i="1">
                    <a:latin typeface="Arial" charset="0"/>
                  </a:rPr>
                  <a:t>Manifestation, </a:t>
                </a:r>
                <a:r>
                  <a:rPr lang="de-DE" sz="1800" i="1" smtClean="0">
                    <a:latin typeface="Arial" charset="0"/>
                  </a:rPr>
                  <a:t>Exemplar</a:t>
                </a:r>
                <a:endParaRPr lang="de-DE" sz="1800" i="1">
                  <a:latin typeface="Arial" charset="0"/>
                </a:endParaRPr>
              </a:p>
            </p:txBody>
          </p:sp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5148064" y="3158331"/>
                <a:ext cx="2952328" cy="1047979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82575" indent="-282575" algn="ctr">
                  <a:lnSpc>
                    <a:spcPct val="115000"/>
                  </a:lnSpc>
                  <a:defRPr/>
                </a:pPr>
                <a:r>
                  <a:rPr lang="de-DE" sz="1800" b="1" smtClean="0">
                    <a:latin typeface="Arial" charset="0"/>
                  </a:rPr>
                  <a:t>Gruppe </a:t>
                </a:r>
                <a:r>
                  <a:rPr lang="de-DE" sz="1800" b="1">
                    <a:latin typeface="Arial" charset="0"/>
                  </a:rPr>
                  <a:t>2</a:t>
                </a:r>
              </a:p>
              <a:p>
                <a:pPr algn="ctr">
                  <a:lnSpc>
                    <a:spcPct val="115000"/>
                  </a:lnSpc>
                  <a:defRPr/>
                </a:pPr>
                <a:r>
                  <a:rPr lang="de-DE" sz="1800" i="1" smtClean="0">
                    <a:latin typeface="Arial" charset="0"/>
                  </a:rPr>
                  <a:t>Person</a:t>
                </a:r>
                <a:r>
                  <a:rPr lang="de-DE" sz="1800" i="1">
                    <a:latin typeface="Arial" charset="0"/>
                  </a:rPr>
                  <a:t>, </a:t>
                </a:r>
                <a:r>
                  <a:rPr lang="de-DE" sz="1800" i="1" smtClean="0">
                    <a:latin typeface="Arial" charset="0"/>
                  </a:rPr>
                  <a:t>Körperschaft,</a:t>
                </a:r>
                <a:r>
                  <a:rPr lang="de-DE" sz="1800" i="1">
                    <a:latin typeface="Arial" charset="0"/>
                  </a:rPr>
                  <a:t/>
                </a:r>
                <a:br>
                  <a:rPr lang="de-DE" sz="1800" i="1">
                    <a:latin typeface="Arial" charset="0"/>
                  </a:rPr>
                </a:br>
                <a:r>
                  <a:rPr lang="de-DE" sz="1800" i="1" smtClean="0">
                    <a:latin typeface="Arial" charset="0"/>
                  </a:rPr>
                  <a:t>Familie (aus FRAD)</a:t>
                </a:r>
                <a:endParaRPr lang="de-DE" sz="1800" i="1">
                  <a:latin typeface="Arial" charset="0"/>
                </a:endParaRPr>
              </a:p>
            </p:txBody>
          </p:sp>
        </p:grp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14374" y="44624"/>
            <a:ext cx="781806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0" indent="0" algn="l">
              <a:lnSpc>
                <a:spcPct val="105000"/>
              </a:lnSpc>
              <a:spcAft>
                <a:spcPts val="600"/>
              </a:spcAft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Einführung einer neuen Super-Entität „Thema“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steht für alles, was Thema eines Werks sein kann</a:t>
            </a:r>
            <a:endParaRPr lang="en-US" altLang="de-DE" i="1" smtClean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1" y="44624"/>
            <a:ext cx="8387715" cy="6405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47864" y="836712"/>
            <a:ext cx="5256584" cy="1495794"/>
          </a:xfrm>
          <a:prstGeom prst="rect">
            <a:avLst/>
          </a:prstGeom>
          <a:solidFill>
            <a:schemeClr val="bg1"/>
          </a:soli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altLang="de-DE" b="1" i="1" smtClean="0">
                <a:solidFill>
                  <a:srgbClr val="333399"/>
                </a:solidFill>
                <a:latin typeface="Arial" charset="0"/>
              </a:rPr>
              <a:t>FRBR-LRM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alt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11 Entitäten (teilweise hierarchisch); Abschaffung der FRBR-Gruppe 3</a:t>
            </a:r>
            <a:br>
              <a:rPr lang="de-DE" alt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(wie in FRSAD)</a:t>
            </a:r>
            <a:endParaRPr lang="de-DE" altLang="de-DE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1" y="44624"/>
            <a:ext cx="8387715" cy="6405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75753" y="464775"/>
            <a:ext cx="4976367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411760" y="758177"/>
            <a:ext cx="4464496" cy="1378513"/>
            <a:chOff x="2411760" y="758177"/>
            <a:chExt cx="4464496" cy="1378513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411760" y="1268760"/>
              <a:ext cx="4464496" cy="8679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b="1" i="1" smtClean="0">
                  <a:solidFill>
                    <a:srgbClr val="262699"/>
                  </a:solidFill>
                  <a:latin typeface="Arial" charset="0"/>
                </a:rPr>
                <a:t>Res:</a:t>
              </a: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 Neue Super-Entität</a:t>
              </a:r>
              <a:br>
                <a:rPr lang="de-DE" i="1" smtClean="0">
                  <a:solidFill>
                    <a:srgbClr val="262699"/>
                  </a:solidFill>
                  <a:latin typeface="Arial" charset="0"/>
                </a:rPr>
              </a:b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(nicht mehr auf SE beschränkt)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491880" y="758177"/>
              <a:ext cx="339436" cy="510583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465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1" y="44624"/>
            <a:ext cx="8387715" cy="6405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" name="Gruppieren 2"/>
          <p:cNvGrpSpPr/>
          <p:nvPr/>
        </p:nvGrpSpPr>
        <p:grpSpPr>
          <a:xfrm>
            <a:off x="2267744" y="1124744"/>
            <a:ext cx="6048672" cy="2280842"/>
            <a:chOff x="4194553" y="2012087"/>
            <a:chExt cx="6048672" cy="2280842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4194553" y="2012087"/>
              <a:ext cx="6048672" cy="8679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b="1" i="1" smtClean="0">
                  <a:solidFill>
                    <a:srgbClr val="262699"/>
                  </a:solidFill>
                  <a:latin typeface="Arial" charset="0"/>
                </a:rPr>
                <a:t>Person:</a:t>
              </a: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 sehr enge Definition – was ist mit fiktiven Personen, z.B. aus der Literatur?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auto">
            <a:xfrm flipH="1">
              <a:off x="4770617" y="2880016"/>
              <a:ext cx="1152128" cy="1412913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179809" y="3405587"/>
            <a:ext cx="3464199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3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043608" y="260648"/>
            <a:ext cx="7391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tabLst>
                <a:tab pos="1525588" algn="l"/>
              </a:tabLst>
            </a:pPr>
            <a:r>
              <a:rPr lang="de-DE" sz="3600" b="1">
                <a:solidFill>
                  <a:srgbClr val="333399"/>
                </a:solidFill>
                <a:latin typeface="Arial" charset="0"/>
              </a:rPr>
              <a:t>Agenda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1071" y="1216224"/>
            <a:ext cx="7599362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Traditionelle Praxis Formal-/Sacherschließung</a:t>
            </a:r>
            <a:endParaRPr lang="de-DE" b="1" dirty="0" smtClean="0">
              <a:solidFill>
                <a:srgbClr val="333399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Sacherschließung in FRBR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Sacherschließung in RDA</a:t>
            </a:r>
            <a:endParaRPr lang="de-DE" b="1" dirty="0">
              <a:solidFill>
                <a:srgbClr val="333399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Deutsche Sacherschließungspraxis unter RDA</a:t>
            </a:r>
            <a:endParaRPr lang="de-DE" b="1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1" y="44624"/>
            <a:ext cx="8387715" cy="6405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uppieren 14"/>
          <p:cNvGrpSpPr/>
          <p:nvPr/>
        </p:nvGrpSpPr>
        <p:grpSpPr>
          <a:xfrm>
            <a:off x="2140762" y="2007634"/>
            <a:ext cx="5167542" cy="3550610"/>
            <a:chOff x="4175583" y="2807107"/>
            <a:chExt cx="5167542" cy="355061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175583" y="2807107"/>
              <a:ext cx="5167542" cy="125572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b="1" i="1" smtClean="0">
                  <a:solidFill>
                    <a:srgbClr val="333399"/>
                  </a:solidFill>
                  <a:latin typeface="Arial" charset="0"/>
                </a:rPr>
                <a:t>Ort (Geografikum):</a:t>
              </a: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 ganz allgemein definiert (nicht mehr nur auf SE bezogen wie in FRBR-Gruppe 3)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4950637" y="4062835"/>
              <a:ext cx="1080120" cy="2294882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42820" y="5542382"/>
            <a:ext cx="3641148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6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5" y="44624"/>
            <a:ext cx="3550920" cy="3665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16" y="44624"/>
            <a:ext cx="4716780" cy="3185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23728" y="4102621"/>
            <a:ext cx="6696744" cy="1846659"/>
          </a:xfrm>
          <a:prstGeom prst="rect">
            <a:avLst/>
          </a:prstGeom>
          <a:solidFill>
            <a:schemeClr val="bg1"/>
          </a:soli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altLang="de-DE" b="1" i="1" smtClean="0">
                <a:solidFill>
                  <a:srgbClr val="333399"/>
                </a:solidFill>
                <a:latin typeface="Arial" charset="0"/>
              </a:rPr>
              <a:t>Entspricht deutscher Praxis:</a:t>
            </a:r>
          </a:p>
          <a:p>
            <a:pPr algn="l">
              <a:lnSpc>
                <a:spcPct val="95000"/>
              </a:lnSpc>
            </a:pP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FRBR-Merkmale wie „Geburtsort“ oder „Sitz einer Körperschaft“ werden durch Beziehungen zum Normdatensatz für das Geografikum dargestellt</a:t>
            </a:r>
            <a:endParaRPr lang="de-DE" altLang="de-DE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11561" y="3205160"/>
            <a:ext cx="2880320" cy="50468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340346" y="2716735"/>
            <a:ext cx="2967958" cy="25234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8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1" y="44624"/>
            <a:ext cx="8387715" cy="6405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" name="Gruppieren 4"/>
          <p:cNvGrpSpPr/>
          <p:nvPr/>
        </p:nvGrpSpPr>
        <p:grpSpPr>
          <a:xfrm>
            <a:off x="2555776" y="3092885"/>
            <a:ext cx="3960440" cy="2784419"/>
            <a:chOff x="4582782" y="3573298"/>
            <a:chExt cx="3960440" cy="2784419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582782" y="3573298"/>
              <a:ext cx="3960440" cy="4801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b="1" smtClean="0">
                  <a:solidFill>
                    <a:srgbClr val="333399"/>
                  </a:solidFill>
                  <a:latin typeface="Arial" charset="0"/>
                </a:rPr>
                <a:t>Zeitraum</a:t>
              </a: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 als eigene Entität</a:t>
              </a: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4950637" y="4062835"/>
              <a:ext cx="1080120" cy="2294882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50634" y="5877303"/>
            <a:ext cx="5289517" cy="573073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9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043608" y="260648"/>
            <a:ext cx="7391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tabLst>
                <a:tab pos="1525588" algn="l"/>
              </a:tabLst>
            </a:pPr>
            <a:r>
              <a:rPr lang="de-DE" sz="3600" b="1">
                <a:solidFill>
                  <a:srgbClr val="333399"/>
                </a:solidFill>
                <a:latin typeface="Arial" charset="0"/>
              </a:rPr>
              <a:t>Agenda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1071" y="1216224"/>
            <a:ext cx="7599362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Traditionelle Praxis Formal-/Sacherschließung</a:t>
            </a:r>
            <a:endParaRPr lang="de-DE" b="1" dirty="0" smtClean="0">
              <a:solidFill>
                <a:srgbClr val="333399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>
                <a:solidFill>
                  <a:srgbClr val="333399"/>
                </a:solidFill>
                <a:latin typeface="Arial" charset="0"/>
                <a:cs typeface="+mn-cs"/>
              </a:rPr>
              <a:t>Sacherschließung in FRBR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u="sng">
                <a:solidFill>
                  <a:srgbClr val="333399"/>
                </a:solidFill>
                <a:latin typeface="Arial" charset="0"/>
                <a:cs typeface="+mn-cs"/>
              </a:rPr>
              <a:t>Sacherschließung in RDA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Deutsche Sacherschließungspraxis </a:t>
            </a:r>
            <a:r>
              <a:rPr lang="de-DE" b="1">
                <a:solidFill>
                  <a:srgbClr val="5F5F5F"/>
                </a:solidFill>
                <a:latin typeface="Arial" charset="0"/>
                <a:cs typeface="+mn-cs"/>
              </a:rPr>
              <a:t>unter </a:t>
            </a: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RDA</a:t>
            </a:r>
            <a:endParaRPr lang="de-DE" b="1" dirty="0">
              <a:solidFill>
                <a:srgbClr val="5F5F5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545"/>
            <a:ext cx="9144000" cy="3924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35496" y="2307640"/>
            <a:ext cx="8856984" cy="54915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043608" y="1052736"/>
            <a:ext cx="1536020" cy="1254904"/>
            <a:chOff x="4434429" y="2265269"/>
            <a:chExt cx="1536020" cy="125490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4434429" y="2265269"/>
              <a:ext cx="1536020" cy="4801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Gruppe 3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5202439" y="2745400"/>
              <a:ext cx="672150" cy="774773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6088" y="3656627"/>
            <a:ext cx="8568360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4571999" y="1056590"/>
            <a:ext cx="3020579" cy="2600037"/>
            <a:chOff x="6390498" y="2935284"/>
            <a:chExt cx="3020579" cy="2600037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674773" y="2935284"/>
              <a:ext cx="2736304" cy="4801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Werk → Gruppe 3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6390498" y="3411561"/>
              <a:ext cx="1364393" cy="2123760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5496" y="4784557"/>
            <a:ext cx="8280920" cy="5281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4764170" y="5312657"/>
            <a:ext cx="3264214" cy="960335"/>
            <a:chOff x="6210775" y="874522"/>
            <a:chExt cx="3264214" cy="960335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210775" y="1354726"/>
              <a:ext cx="3264214" cy="4801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Gruppe 3 → Gruppe 3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 flipV="1">
              <a:off x="6822844" y="874522"/>
              <a:ext cx="828092" cy="480203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79512" y="116632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RDA basiert auf FRBR: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sieht deshalb Abschnitte für Entitäten der Gruppe 3 vor</a:t>
            </a:r>
            <a:endParaRPr lang="de-DE" altLang="de-DE" i="1" dirty="0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5496" y="5694347"/>
            <a:ext cx="4536504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Hinweis, gültig für alle Screenshots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aus dem RDA Toolkit (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www.rdatoolkit.org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in dieser Präsentation: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Verwendet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mit Genehmigung der RDA-Verleger (American Library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Canadian Library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und CILIP)</a:t>
            </a:r>
          </a:p>
        </p:txBody>
      </p:sp>
    </p:spTree>
    <p:extLst>
      <p:ext uri="{BB962C8B-B14F-4D97-AF65-F5344CB8AC3E}">
        <p14:creationId xmlns:p14="http://schemas.microsoft.com/office/powerpoint/2010/main" val="9302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7" y="188640"/>
            <a:ext cx="8296001" cy="21306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3" y="2492896"/>
            <a:ext cx="8166667" cy="20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84213" y="4869160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spcAft>
                <a:spcPts val="800"/>
              </a:spcAft>
              <a:buFont typeface="Arial" charset="0"/>
              <a:buChar char="•"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Aber: Kapitel bisher nicht ausgearbeitet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Sacherschließungskapitel durch Platzhalter vertreten</a:t>
            </a:r>
            <a:br>
              <a:rPr lang="de-DE" alt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(Ausnahme: Geografika)</a:t>
            </a:r>
            <a:endParaRPr lang="de-DE" altLang="de-DE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684213" y="4462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Weiterentwicklung von RDA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684213" y="764704"/>
            <a:ext cx="8280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2013 zwei unterschiedlich gelagerte Proposals:</a:t>
            </a:r>
          </a:p>
          <a:p>
            <a:pPr marL="282575" indent="-282575"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6JSC/Chair/8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Erhalt der bisherigen Struktur gemäß FRBR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Ansetzungsformen etc. bleibt spezifischen Sacherschließungssystemen überlassen</a:t>
            </a:r>
            <a:endParaRPr lang="de-DE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36613" y="2984956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Beispiel aus dem Proposal: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928688" y="3484944"/>
            <a:ext cx="7963792" cy="2680360"/>
            <a:chOff x="928688" y="3352924"/>
            <a:chExt cx="7963792" cy="2680360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928688" y="3352924"/>
              <a:ext cx="7858125" cy="23083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algn="l">
                <a:tabLst>
                  <a:tab pos="1162050" algn="l"/>
                </a:tabLst>
              </a:pPr>
              <a:r>
                <a:rPr lang="de-DE" altLang="de-DE" b="1" smtClean="0">
                  <a:latin typeface="Arial" charset="0"/>
                </a:rPr>
                <a:t>13.2.1.3 General Guidelines on Recording Names of 	Concepts</a:t>
              </a:r>
            </a:p>
            <a:p>
              <a:pPr algn="l"/>
              <a:r>
                <a:rPr lang="de-DE" altLang="de-DE" smtClean="0">
                  <a:latin typeface="Arial" charset="0"/>
                </a:rPr>
                <a:t>Record the name of a concept in the form governed by the chosen subject system (e.g., the standard for subject access points and classification numbers) used by the agency creating the data.</a:t>
              </a:r>
              <a:endParaRPr lang="de-DE" altLang="de-DE"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067944" y="5725507"/>
              <a:ext cx="48245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i="1" u="sng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http://</a:t>
              </a:r>
              <a:r>
                <a:rPr lang="de-DE" sz="1400" i="1" u="sng" smtClean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www.rda-jsc.org/archivedsite/docs/6JSC-Chair-8.pdf</a:t>
              </a:r>
              <a:r>
                <a:rPr lang="de-DE" sz="1400" i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400" i="1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8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84213" y="44624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l"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6JSC/ALA/Discussion/2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>
                <a:solidFill>
                  <a:srgbClr val="333399"/>
                </a:solidFill>
                <a:latin typeface="Arial" charset="0"/>
              </a:rPr>
              <a:t>zielte auf eine Lösung gemäß FRSAD ab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nur allgemeiner Rahmen für Sacherschließung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keine strukturellen Vorgaben für das, was ein Thema sein kann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895350" y="2132856"/>
            <a:ext cx="8357170" cy="3764161"/>
            <a:chOff x="895350" y="2132856"/>
            <a:chExt cx="8357170" cy="3764161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895350" y="2132856"/>
              <a:ext cx="7858125" cy="34163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algn="l"/>
              <a:r>
                <a:rPr lang="de-DE">
                  <a:latin typeface="Arial" charset="0"/>
                </a:rPr>
                <a:t>‟</a:t>
              </a:r>
              <a:r>
                <a:rPr lang="de-DE" err="1" smtClean="0">
                  <a:latin typeface="Arial" charset="0"/>
                </a:rPr>
                <a:t>Given</a:t>
              </a:r>
              <a:r>
                <a:rPr lang="de-DE" smtClean="0">
                  <a:latin typeface="Arial" charset="0"/>
                </a:rPr>
                <a:t> </a:t>
              </a:r>
              <a:r>
                <a:rPr lang="de-DE" err="1" smtClean="0">
                  <a:latin typeface="Arial" charset="0"/>
                </a:rPr>
                <a:t>the</a:t>
              </a:r>
              <a:r>
                <a:rPr lang="de-DE" smtClean="0">
                  <a:latin typeface="Arial" charset="0"/>
                </a:rPr>
                <a:t> </a:t>
              </a:r>
              <a:r>
                <a:rPr lang="en-US" smtClean="0">
                  <a:latin typeface="Arial" charset="0"/>
                </a:rPr>
                <a:t>variety </a:t>
              </a:r>
              <a:r>
                <a:rPr lang="en-US">
                  <a:latin typeface="Arial" charset="0"/>
                </a:rPr>
                <a:t>of subject systems in existence and use, we feel that RDA should provide basic guidance</a:t>
              </a:r>
            </a:p>
            <a:p>
              <a:pPr algn="l"/>
              <a:r>
                <a:rPr lang="en-US">
                  <a:latin typeface="Arial" charset="0"/>
                </a:rPr>
                <a:t>without imposing constraints, either upon the ability of individual subject systems to define </a:t>
              </a:r>
              <a:r>
                <a:rPr lang="en-US" smtClean="0">
                  <a:latin typeface="Arial" charset="0"/>
                </a:rPr>
                <a:t>their own </a:t>
              </a:r>
              <a:r>
                <a:rPr lang="en-US">
                  <a:latin typeface="Arial" charset="0"/>
                </a:rPr>
                <a:t>structure and content, or upon the use of such subject systems by </a:t>
              </a:r>
              <a:r>
                <a:rPr lang="en-US" smtClean="0">
                  <a:latin typeface="Arial" charset="0"/>
                </a:rPr>
                <a:t>catalogers. (…)</a:t>
              </a:r>
            </a:p>
            <a:p>
              <a:pPr algn="l"/>
              <a:r>
                <a:rPr lang="en-US" smtClean="0">
                  <a:latin typeface="Arial" charset="0"/>
                </a:rPr>
                <a:t>ALA </a:t>
              </a:r>
              <a:r>
                <a:rPr lang="en-US">
                  <a:latin typeface="Arial" charset="0"/>
                </a:rPr>
                <a:t>recommends that RDA adopt the FRSAD approach, with a </a:t>
              </a:r>
              <a:r>
                <a:rPr lang="en-US" smtClean="0">
                  <a:latin typeface="Arial" charset="0"/>
                </a:rPr>
                <a:t>single subject </a:t>
              </a:r>
              <a:r>
                <a:rPr lang="en-US">
                  <a:latin typeface="Arial" charset="0"/>
                </a:rPr>
                <a:t>entity, rather than the FRBR Group 3 </a:t>
              </a:r>
              <a:r>
                <a:rPr lang="en-US" smtClean="0">
                  <a:latin typeface="Arial" charset="0"/>
                </a:rPr>
                <a:t>entities (…).</a:t>
              </a:r>
              <a:r>
                <a:rPr lang="de-DE" smtClean="0">
                  <a:latin typeface="Arial" charset="0"/>
                </a:rPr>
                <a:t>”</a:t>
              </a:r>
              <a:endParaRPr lang="de-DE" altLang="de-DE"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3275856" y="5589240"/>
              <a:ext cx="59766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i="1" u="sng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http://</a:t>
              </a:r>
              <a:r>
                <a:rPr lang="de-DE" sz="1400" i="1" u="sng" smtClean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www.rda-jsc.org/archivedsite/docs/6JSC-ALA-Discussion-2.pdf</a:t>
              </a:r>
              <a:r>
                <a:rPr lang="de-DE" sz="1400" i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400" i="1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6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684213" y="44624"/>
            <a:ext cx="8280400" cy="287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l">
              <a:lnSpc>
                <a:spcPct val="105000"/>
              </a:lnSpc>
              <a:spcAft>
                <a:spcPts val="600"/>
              </a:spcAft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Seit April 2015:</a:t>
            </a:r>
            <a:endParaRPr lang="de-DE" b="1">
              <a:solidFill>
                <a:srgbClr val="333399"/>
              </a:solidFill>
              <a:latin typeface="Arial" charset="0"/>
            </a:endParaRPr>
          </a:p>
          <a:p>
            <a:pPr marL="282575" indent="-282575" algn="l"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Neues allgemeines Kapitel zur Sacherschließung</a:t>
            </a:r>
            <a:endParaRPr lang="de-DE" i="1" smtClean="0">
              <a:solidFill>
                <a:srgbClr val="333399"/>
              </a:solidFill>
              <a:latin typeface="Arial" charset="0"/>
            </a:endParaRPr>
          </a:p>
          <a:p>
            <a:pPr marL="800100" lvl="1" indent="-342900" algn="l">
              <a:spcAft>
                <a:spcPts val="800"/>
              </a:spcAft>
              <a:buFont typeface="Symbol" panose="05050102010706020507" pitchFamily="18" charset="2"/>
              <a:buChar char="-"/>
              <a:defRPr/>
            </a:pPr>
            <a:r>
              <a:rPr lang="de-DE" i="1">
                <a:solidFill>
                  <a:srgbClr val="333399"/>
                </a:solidFill>
                <a:latin typeface="Arial" charset="0"/>
              </a:rPr>
              <a:t>d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arin werden keine Regeln für die Gestaltung der Themen gegeben; diese bleiben dem angewendeten Sacherschließungsstandard überlassen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282575" indent="-282575" algn="l">
              <a:spcAft>
                <a:spcPts val="0"/>
              </a:spcAft>
              <a:buFont typeface="Arial" charset="0"/>
              <a:buChar char="•"/>
              <a:defRPr/>
            </a:pP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282575" indent="-282575" algn="l">
              <a:spcAft>
                <a:spcPts val="0"/>
              </a:spcAft>
              <a:buFont typeface="Arial" charset="0"/>
              <a:buChar char="•"/>
              <a:defRPr/>
            </a:pPr>
            <a:endParaRPr lang="de-DE" i="1" smtClean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82" y="2200088"/>
            <a:ext cx="7002858" cy="3317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" name="Gruppieren 8"/>
          <p:cNvGrpSpPr>
            <a:grpSpLocks/>
          </p:cNvGrpSpPr>
          <p:nvPr/>
        </p:nvGrpSpPr>
        <p:grpSpPr bwMode="auto">
          <a:xfrm>
            <a:off x="755576" y="5733256"/>
            <a:ext cx="8215312" cy="461665"/>
            <a:chOff x="1028700" y="3317328"/>
            <a:chExt cx="8215313" cy="461176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46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kein Anspruch zur Ablösung von LCSH, DDC etc.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4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5190"/>
            <a:ext cx="7580953" cy="9828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3568" y="116632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Nur allgemeine Entität „Thema“</a:t>
            </a:r>
            <a:endParaRPr lang="de-DE" altLang="de-DE" i="1" dirty="0" smtClean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83568" y="2031231"/>
            <a:ext cx="8352928" cy="2838808"/>
            <a:chOff x="683568" y="2031231"/>
            <a:chExt cx="8352928" cy="2838808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683568" y="2031231"/>
              <a:ext cx="8208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2575" indent="-282575"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de-DE" altLang="de-DE" b="1" smtClean="0">
                  <a:solidFill>
                    <a:srgbClr val="333399"/>
                  </a:solidFill>
                  <a:latin typeface="Arial" charset="0"/>
                </a:rPr>
                <a:t>Sacherschließung als Kernelement </a:t>
              </a:r>
              <a:r>
                <a:rPr lang="de-DE" altLang="de-DE" i="1" smtClean="0">
                  <a:solidFill>
                    <a:srgbClr val="333399"/>
                  </a:solidFill>
                  <a:latin typeface="Arial" charset="0"/>
                </a:rPr>
                <a:t>(d.h. verpflichtend)</a:t>
              </a:r>
              <a:endParaRPr lang="de-DE" altLang="de-DE" i="1" dirty="0" smtClean="0">
                <a:solidFill>
                  <a:srgbClr val="333399"/>
                </a:solidFill>
                <a:latin typeface="Arial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76" y="2492896"/>
              <a:ext cx="8327620" cy="237714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2" name="Gruppieren 8"/>
          <p:cNvGrpSpPr>
            <a:grpSpLocks/>
          </p:cNvGrpSpPr>
          <p:nvPr/>
        </p:nvGrpSpPr>
        <p:grpSpPr bwMode="auto">
          <a:xfrm>
            <a:off x="539552" y="5157191"/>
            <a:ext cx="8215312" cy="830997"/>
            <a:chOff x="1028700" y="3317328"/>
            <a:chExt cx="8215313" cy="830117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83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Umsetzung</a:t>
              </a:r>
              <a: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 des Kernelement-Anspruch bei uns 	derzeit noch offen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0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043608" y="260648"/>
            <a:ext cx="7391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tabLst>
                <a:tab pos="1525588" algn="l"/>
              </a:tabLst>
            </a:pPr>
            <a:r>
              <a:rPr lang="de-DE" sz="3600" b="1">
                <a:solidFill>
                  <a:srgbClr val="333399"/>
                </a:solidFill>
                <a:latin typeface="Arial" charset="0"/>
              </a:rPr>
              <a:t>Agenda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1071" y="1216224"/>
            <a:ext cx="7599362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u="sng" smtClean="0">
                <a:solidFill>
                  <a:srgbClr val="333399"/>
                </a:solidFill>
                <a:latin typeface="Arial" charset="0"/>
                <a:cs typeface="+mn-cs"/>
              </a:rPr>
              <a:t>Traditionelle Praxis Formal-/Sacherschließung</a:t>
            </a:r>
            <a:endParaRPr lang="de-DE" b="1" u="sng" dirty="0" smtClean="0">
              <a:solidFill>
                <a:srgbClr val="333399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>
                <a:solidFill>
                  <a:srgbClr val="5F5F5F"/>
                </a:solidFill>
                <a:latin typeface="Arial" charset="0"/>
                <a:cs typeface="+mn-cs"/>
              </a:rPr>
              <a:t>Sacherschließung in FRBR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>
                <a:solidFill>
                  <a:srgbClr val="5F5F5F"/>
                </a:solidFill>
                <a:latin typeface="Arial" charset="0"/>
                <a:cs typeface="+mn-cs"/>
              </a:rPr>
              <a:t>Sacherschließung in RDA</a:t>
            </a:r>
            <a:endParaRPr lang="de-DE" b="1" dirty="0">
              <a:solidFill>
                <a:srgbClr val="5F5F5F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Deutsche Sacherschließungspraxis </a:t>
            </a:r>
            <a:r>
              <a:rPr lang="de-DE" b="1">
                <a:solidFill>
                  <a:srgbClr val="5F5F5F"/>
                </a:solidFill>
                <a:latin typeface="Arial" charset="0"/>
                <a:cs typeface="+mn-cs"/>
              </a:rPr>
              <a:t>unter </a:t>
            </a: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RDA</a:t>
            </a:r>
            <a:endParaRPr lang="de-DE" b="1" dirty="0">
              <a:solidFill>
                <a:srgbClr val="5F5F5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043608" y="260648"/>
            <a:ext cx="7391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tabLst>
                <a:tab pos="1525588" algn="l"/>
              </a:tabLst>
            </a:pPr>
            <a:r>
              <a:rPr lang="de-DE" sz="3600" b="1">
                <a:solidFill>
                  <a:srgbClr val="333399"/>
                </a:solidFill>
                <a:latin typeface="Arial" charset="0"/>
              </a:rPr>
              <a:t>Agenda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1071" y="1216224"/>
            <a:ext cx="7599362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Traditionelle Praxis Formal-/Sacherschließung</a:t>
            </a:r>
            <a:endParaRPr lang="de-DE" b="1" dirty="0" smtClean="0">
              <a:solidFill>
                <a:srgbClr val="333399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>
                <a:solidFill>
                  <a:srgbClr val="333399"/>
                </a:solidFill>
                <a:latin typeface="Arial" charset="0"/>
                <a:cs typeface="+mn-cs"/>
              </a:rPr>
              <a:t>Sacherschließung in FRBR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>
                <a:solidFill>
                  <a:srgbClr val="333399"/>
                </a:solidFill>
                <a:latin typeface="Arial" charset="0"/>
                <a:cs typeface="+mn-cs"/>
              </a:rPr>
              <a:t>Sacherschließung in RDA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u="sng">
                <a:solidFill>
                  <a:srgbClr val="333399"/>
                </a:solidFill>
                <a:latin typeface="Arial" charset="0"/>
                <a:cs typeface="+mn-cs"/>
              </a:rPr>
              <a:t>Deutsche Sacherschließungspraxis unter </a:t>
            </a:r>
            <a:r>
              <a:rPr lang="de-DE" b="1" u="sng" smtClean="0">
                <a:solidFill>
                  <a:srgbClr val="333399"/>
                </a:solidFill>
                <a:latin typeface="Arial" charset="0"/>
                <a:cs typeface="+mn-cs"/>
              </a:rPr>
              <a:t>RDA</a:t>
            </a:r>
            <a:endParaRPr lang="de-DE" b="1" u="sng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684213" y="17447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Was wird von RDA abgedeckt?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908720"/>
            <a:ext cx="7272808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Klassifikatorische Erschließung</a:t>
            </a:r>
          </a:p>
          <a:p>
            <a:pPr>
              <a:spcAft>
                <a:spcPts val="1200"/>
              </a:spcAft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Verbale Erschließung: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Verwendungsregeln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z.B. Kombination von Schlagwörtern,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enges vs. weites Schlagwort, Verwen-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dungsregeln für einzelne Schlagworttypen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Entitäten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die als Schlagwörter benötigt werden</a:t>
            </a:r>
          </a:p>
          <a:p>
            <a:pPr marL="282575" indent="-282575">
              <a:spcAft>
                <a:spcPts val="800"/>
              </a:spcAft>
              <a:buFont typeface="Arial" charset="0"/>
              <a:buChar char="•"/>
              <a:defRPr/>
            </a:pPr>
            <a:endParaRPr lang="de-DE" i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56672"/>
            <a:ext cx="365760" cy="3657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2896"/>
            <a:ext cx="365760" cy="36576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6589602" y="3889336"/>
            <a:ext cx="1301760" cy="619784"/>
            <a:chOff x="3935474" y="5460854"/>
            <a:chExt cx="1301760" cy="61978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5584326"/>
              <a:ext cx="365760" cy="365760"/>
            </a:xfrm>
            <a:prstGeom prst="rect">
              <a:avLst/>
            </a:prstGeom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935474" y="5471240"/>
              <a:ext cx="674325" cy="60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2575" indent="-282575"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sz="3200" b="1" smtClean="0">
                  <a:solidFill>
                    <a:srgbClr val="008000"/>
                  </a:solidFill>
                  <a:latin typeface="Arial" charset="0"/>
                </a:rPr>
                <a:t>(</a:t>
              </a:r>
              <a:endParaRPr lang="de-DE" sz="3200" b="1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562909" y="5460854"/>
              <a:ext cx="674325" cy="57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2575" indent="-282575"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sz="3200" b="1" smtClean="0">
                  <a:solidFill>
                    <a:srgbClr val="008000"/>
                  </a:solidFill>
                  <a:latin typeface="Arial" charset="0"/>
                </a:rPr>
                <a:t>)</a:t>
              </a:r>
              <a:endParaRPr lang="de-DE" sz="3200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grpSp>
        <p:nvGrpSpPr>
          <p:cNvPr id="10" name="Gruppieren 8"/>
          <p:cNvGrpSpPr>
            <a:grpSpLocks/>
          </p:cNvGrpSpPr>
          <p:nvPr/>
        </p:nvGrpSpPr>
        <p:grpSpPr bwMode="auto">
          <a:xfrm>
            <a:off x="778823" y="4653136"/>
            <a:ext cx="8215312" cy="461665"/>
            <a:chOff x="1028700" y="3317328"/>
            <a:chExt cx="8215313" cy="461176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46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vieles ist vorhanden, aber nicht alles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6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684213" y="35274"/>
            <a:ext cx="867568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Benötigte Schlagwort-Entitäten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51029" y="908720"/>
            <a:ext cx="3626900" cy="5026674"/>
            <a:chOff x="851029" y="908720"/>
            <a:chExt cx="3626900" cy="5026674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77929" y="908720"/>
              <a:ext cx="3599999" cy="46166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de-DE" altLang="de-DE" sz="2400" smtClean="0">
                  <a:latin typeface="Arial" charset="0"/>
                </a:rPr>
                <a:t>Personen und Familien</a:t>
              </a:r>
              <a:endParaRPr lang="de-DE" altLang="de-DE" sz="2400">
                <a:latin typeface="Arial" charset="0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871390" y="2207295"/>
              <a:ext cx="3606538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de-DE" smtClean="0">
                  <a:latin typeface="Arial" pitchFamily="34" charset="0"/>
                  <a:cs typeface="Arial" pitchFamily="34" charset="0"/>
                </a:rPr>
                <a:t>Veranstaltungen</a:t>
              </a: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7460" y="2853407"/>
              <a:ext cx="3620467" cy="466725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de-DE" altLang="de-DE" sz="2400" smtClean="0">
                  <a:latin typeface="Arial" charset="0"/>
                </a:rPr>
                <a:t>Werke</a:t>
              </a:r>
              <a:endParaRPr lang="de-DE" altLang="de-DE" sz="2400">
                <a:latin typeface="Arial" charset="0"/>
              </a:endParaRP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857286" y="3501107"/>
              <a:ext cx="3620641" cy="4667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de-DE" altLang="de-DE" sz="2400" smtClean="0">
                  <a:latin typeface="Arial" charset="0"/>
                </a:rPr>
                <a:t>Sachbegriffe</a:t>
              </a:r>
              <a:endParaRPr lang="de-DE" altLang="de-DE" sz="2400">
                <a:latin typeface="Arial" charset="0"/>
              </a:endParaRP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851029" y="4150395"/>
              <a:ext cx="3626900" cy="46166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de-DE" altLang="de-DE" sz="2400" smtClean="0">
                  <a:latin typeface="Arial" charset="0"/>
                </a:rPr>
                <a:t>Geografika</a:t>
              </a:r>
              <a:endParaRPr lang="de-DE" altLang="de-DE" sz="2400">
                <a:latin typeface="Arial" charset="0"/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877929" y="1558007"/>
              <a:ext cx="3599999" cy="46672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de-DE" altLang="de-DE" sz="2400" smtClean="0">
                  <a:latin typeface="Arial" charset="0"/>
                </a:rPr>
                <a:t>Körperschaften</a:t>
              </a:r>
              <a:endParaRPr lang="de-DE" altLang="de-DE" sz="2400">
                <a:latin typeface="Arial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857285" y="5468669"/>
              <a:ext cx="3620640" cy="4667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de-DE" altLang="de-DE" sz="2400" smtClean="0">
                  <a:latin typeface="Arial" charset="0"/>
                </a:rPr>
                <a:t>Formaspekte</a:t>
              </a:r>
              <a:endParaRPr lang="de-DE" altLang="de-DE" sz="2400">
                <a:latin typeface="Arial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60517" y="4812782"/>
              <a:ext cx="3606538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de-DE" smtClean="0">
                  <a:latin typeface="Arial" pitchFamily="34" charset="0"/>
                  <a:cs typeface="Arial" pitchFamily="34" charset="0"/>
                </a:rPr>
                <a:t>Zeitaspekte</a:t>
              </a: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56672"/>
            <a:ext cx="365760" cy="36576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3080"/>
            <a:ext cx="365760" cy="36576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1152"/>
            <a:ext cx="365760" cy="36576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932040" y="4806254"/>
            <a:ext cx="4016818" cy="480131"/>
            <a:chOff x="4932040" y="4806254"/>
            <a:chExt cx="4016818" cy="480131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863440"/>
              <a:ext cx="365760" cy="365760"/>
            </a:xfrm>
            <a:prstGeom prst="rect">
              <a:avLst/>
            </a:prstGeom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564482" y="4806254"/>
              <a:ext cx="3384376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2575" indent="-282575"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(evtl. später einmal)</a:t>
              </a:r>
              <a:endParaRPr lang="de-DE" i="1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941950" y="3485378"/>
            <a:ext cx="3950530" cy="480131"/>
            <a:chOff x="4941950" y="3485378"/>
            <a:chExt cx="3950530" cy="480131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950" y="3565201"/>
              <a:ext cx="365760" cy="365760"/>
            </a:xfrm>
            <a:prstGeom prst="rect">
              <a:avLst/>
            </a:prstGeom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508104" y="3485378"/>
              <a:ext cx="3384376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2575" indent="-282575"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(voraussichtlich nie)</a:t>
              </a:r>
              <a:endParaRPr lang="de-DE" i="1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932040" y="5424071"/>
            <a:ext cx="4032448" cy="867930"/>
            <a:chOff x="4932040" y="5424071"/>
            <a:chExt cx="4032448" cy="867930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5476484"/>
              <a:ext cx="365760" cy="365760"/>
            </a:xfrm>
            <a:prstGeom prst="rect">
              <a:avLst/>
            </a:prstGeom>
          </p:spPr>
        </p:pic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5580112" y="5424071"/>
              <a:ext cx="3384376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(vgl. neues Konzept der Formangaben)</a:t>
              </a:r>
              <a:endParaRPr lang="de-DE" i="1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672328" y="4028311"/>
            <a:ext cx="4292160" cy="619784"/>
            <a:chOff x="4672328" y="4028311"/>
            <a:chExt cx="4292160" cy="619784"/>
          </a:xfrm>
        </p:grpSpPr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5508104" y="4133450"/>
              <a:ext cx="3456384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2575" indent="-282575"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(keine naturräumlichen)</a:t>
              </a:r>
              <a:endParaRPr lang="de-DE" i="1">
                <a:solidFill>
                  <a:srgbClr val="333399"/>
                </a:solidFill>
                <a:latin typeface="Arial" charset="0"/>
              </a:endParaRP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4672328" y="4028311"/>
              <a:ext cx="1301760" cy="619784"/>
              <a:chOff x="3935474" y="5460854"/>
              <a:chExt cx="1301760" cy="619784"/>
            </a:xfrm>
          </p:grpSpPr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5584326"/>
                <a:ext cx="365760" cy="365760"/>
              </a:xfrm>
              <a:prstGeom prst="rect">
                <a:avLst/>
              </a:prstGeom>
            </p:spPr>
          </p:pic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3935474" y="5471240"/>
                <a:ext cx="674325" cy="609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2575" indent="-282575" algn="l">
                  <a:lnSpc>
                    <a:spcPct val="105000"/>
                  </a:lnSpc>
                  <a:spcAft>
                    <a:spcPts val="600"/>
                  </a:spcAft>
                  <a:defRPr/>
                </a:pPr>
                <a:r>
                  <a:rPr lang="de-DE" sz="3200" b="1" smtClean="0">
                    <a:solidFill>
                      <a:srgbClr val="008000"/>
                    </a:solidFill>
                    <a:latin typeface="Arial" charset="0"/>
                  </a:rPr>
                  <a:t>(</a:t>
                </a:r>
                <a:endParaRPr lang="de-DE" sz="3200" b="1">
                  <a:solidFill>
                    <a:srgbClr val="008000"/>
                  </a:solidFill>
                  <a:latin typeface="Arial" charset="0"/>
                </a:endParaRPr>
              </a:p>
            </p:txBody>
          </p:sp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4562909" y="5460854"/>
                <a:ext cx="674325" cy="57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2575" indent="-282575" algn="l">
                  <a:lnSpc>
                    <a:spcPct val="105000"/>
                  </a:lnSpc>
                  <a:spcAft>
                    <a:spcPts val="600"/>
                  </a:spcAft>
                  <a:defRPr/>
                </a:pPr>
                <a:r>
                  <a:rPr lang="de-DE" sz="3200" b="1" smtClean="0">
                    <a:solidFill>
                      <a:srgbClr val="008000"/>
                    </a:solidFill>
                    <a:latin typeface="Arial" charset="0"/>
                  </a:rPr>
                  <a:t>)</a:t>
                </a:r>
                <a:endParaRPr lang="de-DE" sz="3200" b="1">
                  <a:solidFill>
                    <a:srgbClr val="008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6" name="Gruppieren 35"/>
          <p:cNvGrpSpPr/>
          <p:nvPr/>
        </p:nvGrpSpPr>
        <p:grpSpPr>
          <a:xfrm>
            <a:off x="4932040" y="2852936"/>
            <a:ext cx="3960440" cy="480131"/>
            <a:chOff x="4932040" y="2852936"/>
            <a:chExt cx="3960440" cy="480131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919224"/>
              <a:ext cx="365760" cy="365760"/>
            </a:xfrm>
            <a:prstGeom prst="rect">
              <a:avLst/>
            </a:prstGeom>
          </p:spPr>
        </p:pic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508104" y="2852936"/>
              <a:ext cx="3384376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2575" indent="-282575" algn="l">
                <a:lnSpc>
                  <a:spcPct val="105000"/>
                </a:lnSpc>
                <a:spcAft>
                  <a:spcPts val="600"/>
                </a:spcAft>
                <a:defRPr/>
              </a:pP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(im traditionellen Sinn)</a:t>
              </a:r>
              <a:endParaRPr lang="de-DE" i="1">
                <a:solidFill>
                  <a:srgbClr val="333399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6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11560" y="-27384"/>
            <a:ext cx="867568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Aufteilung zwischen Regelwerken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55576" y="764704"/>
            <a:ext cx="8280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RDA (inkl</a:t>
            </a:r>
            <a:r>
              <a:rPr lang="de-DE" b="1">
                <a:solidFill>
                  <a:srgbClr val="333399"/>
                </a:solidFill>
                <a:latin typeface="Arial" charset="0"/>
              </a:rPr>
              <a:t>. </a:t>
            </a:r>
            <a:r>
              <a:rPr lang="de-DE" b="1" smtClean="0">
                <a:solidFill>
                  <a:srgbClr val="333399"/>
                </a:solidFill>
                <a:latin typeface="Arial" charset="0"/>
              </a:rPr>
              <a:t>D-A-CH und Erfassungshilfen)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Ansetzungsregeln für vorhandene Schlagwort-Entitäten</a:t>
            </a:r>
          </a:p>
          <a:p>
            <a:pPr marL="282575" indent="-282575"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„Rest-RSWK“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Ansetzungsregeln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für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fehlende Schlagwort-Entitäten</a:t>
            </a:r>
          </a:p>
          <a:p>
            <a:pPr marL="800100" lvl="1" indent="-342900">
              <a:spcAft>
                <a:spcPts val="80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Verwendungsregeln</a:t>
            </a:r>
          </a:p>
        </p:txBody>
      </p:sp>
      <p:grpSp>
        <p:nvGrpSpPr>
          <p:cNvPr id="14" name="Gruppieren 8"/>
          <p:cNvGrpSpPr>
            <a:grpSpLocks/>
          </p:cNvGrpSpPr>
          <p:nvPr/>
        </p:nvGrpSpPr>
        <p:grpSpPr bwMode="auto">
          <a:xfrm>
            <a:off x="821184" y="2823319"/>
            <a:ext cx="8215312" cy="461665"/>
            <a:chOff x="1028700" y="3317328"/>
            <a:chExt cx="8215313" cy="461176"/>
          </a:xfrm>
        </p:grpSpPr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46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lang="de-DE" altLang="de-DE" i="1" kern="0">
                  <a:solidFill>
                    <a:srgbClr val="333399"/>
                  </a:solidFill>
                  <a:latin typeface="Arial" charset="0"/>
                </a:rPr>
                <a:t> </a:t>
              </a:r>
              <a:r>
                <a:rPr lang="de-DE" altLang="de-DE" i="1" kern="0" smtClean="0">
                  <a:solidFill>
                    <a:srgbClr val="333399"/>
                  </a:solidFill>
                  <a:latin typeface="Arial" charset="0"/>
                </a:rPr>
                <a:t>umfassende </a:t>
              </a:r>
              <a:r>
                <a:rPr lang="de-DE" altLang="de-DE" i="1" kern="0">
                  <a:solidFill>
                    <a:srgbClr val="333399"/>
                  </a:solidFill>
                  <a:latin typeface="Arial" charset="0"/>
                </a:rPr>
                <a:t>Überarbeitung geplant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27584" y="3477776"/>
            <a:ext cx="8280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4. Auflage der RSWK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(2016?)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enthält nur noch, was von RDA nicht abgedeckt ist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an vielen Stellen Verweisungen auf RDA/D-A-CH</a:t>
            </a:r>
          </a:p>
          <a:p>
            <a:pPr marL="282575" lvl="1" indent="-282575">
              <a:spcAft>
                <a:spcPts val="8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Wunsch des Standardisierungsausschusses</a:t>
            </a:r>
            <a:r>
              <a:rPr lang="de-DE" b="1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b="1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Nachfolgeregelwerk von RSWK nicht mehr als eigenes Dokument, sondern vollständig in D-A-CH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integriert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(dies wäre international ein absolutes Novum)</a:t>
            </a:r>
            <a:endParaRPr lang="de-DE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83568" y="692696"/>
            <a:ext cx="8208912" cy="377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Nicht mehr als Teil der Schlagwortfolge erfasst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sondern als getrennte Informationselemente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(sog. „Formangaben“), z.B. für Auswertung in Facette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Kooperative Erfassung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von Formal- und Sacherschließern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Verwendung mehrerer RDA-Elemente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3.3 Datenträgertyp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>
                <a:solidFill>
                  <a:srgbClr val="333399"/>
                </a:solidFill>
                <a:latin typeface="Arial" charset="0"/>
              </a:rPr>
              <a:t>7.2 Art des Inhalts</a:t>
            </a:r>
          </a:p>
          <a:p>
            <a:pPr marL="800100" lvl="1" indent="-342900">
              <a:spcAft>
                <a:spcPts val="80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7.7 Zielgruppe</a:t>
            </a:r>
            <a:endParaRPr lang="de-DE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84213" y="3527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Neues Konzept für Formschlagwörter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9" name="Gruppieren 8"/>
          <p:cNvGrpSpPr>
            <a:grpSpLocks/>
          </p:cNvGrpSpPr>
          <p:nvPr/>
        </p:nvGrpSpPr>
        <p:grpSpPr bwMode="auto">
          <a:xfrm>
            <a:off x="822596" y="4614227"/>
            <a:ext cx="8429924" cy="830997"/>
            <a:chOff x="1028700" y="3317324"/>
            <a:chExt cx="8215313" cy="829993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028700" y="3317324"/>
              <a:ext cx="8215313" cy="82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algn="l"/>
              <a:r>
                <a:rPr lang="de-DE" altLang="de-DE" i="1">
                  <a:solidFill>
                    <a:srgbClr val="333399"/>
                  </a:solidFill>
                  <a:latin typeface="Arial" charset="0"/>
                </a:rPr>
                <a:t>		</a:t>
              </a:r>
              <a:r>
                <a:rPr lang="de-DE" altLang="de-DE" i="1" smtClean="0">
                  <a:solidFill>
                    <a:srgbClr val="333399"/>
                  </a:solidFill>
                  <a:latin typeface="Arial" charset="0"/>
                </a:rPr>
                <a:t>Beispiel für insgesamt gelungene Anpassung</a:t>
              </a:r>
              <a:br>
                <a:rPr lang="de-DE" altLang="de-DE" i="1" smtClean="0">
                  <a:solidFill>
                    <a:srgbClr val="333399"/>
                  </a:solidFill>
                  <a:latin typeface="Arial" charset="0"/>
                </a:rPr>
              </a:br>
              <a:r>
                <a:rPr lang="de-DE" altLang="de-DE" i="1" smtClean="0">
                  <a:solidFill>
                    <a:srgbClr val="333399"/>
                  </a:solidFill>
                  <a:latin typeface="Arial" charset="0"/>
                </a:rPr>
                <a:t>	der Sacherschließung unter RDA</a:t>
              </a:r>
              <a:endParaRPr lang="de-DE" altLang="de-DE" i="1">
                <a:solidFill>
                  <a:srgbClr val="333399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6469380" cy="4892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8" name="Gruppieren 7"/>
          <p:cNvGrpSpPr/>
          <p:nvPr/>
        </p:nvGrpSpPr>
        <p:grpSpPr>
          <a:xfrm>
            <a:off x="3512253" y="4651296"/>
            <a:ext cx="4156091" cy="480131"/>
            <a:chOff x="3331860" y="3381331"/>
            <a:chExt cx="4156091" cy="480131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319599" y="3381331"/>
              <a:ext cx="3168352" cy="48013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Normales Schlagwort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3331860" y="3599191"/>
              <a:ext cx="991537" cy="22206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99198" y="4747362"/>
            <a:ext cx="2813056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3512251" y="1160002"/>
            <a:ext cx="5319303" cy="1255728"/>
            <a:chOff x="3331858" y="2849533"/>
            <a:chExt cx="5319303" cy="1255728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114657" y="2849533"/>
              <a:ext cx="4536504" cy="125572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Formangabe „Bildband“ (aus normiertem Vokabular zu 7.2 Art des Inhalts)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>
              <a:off x="3331858" y="3477397"/>
              <a:ext cx="782798" cy="144000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699198" y="1787866"/>
            <a:ext cx="2813056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84213" y="685919"/>
            <a:ext cx="8280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RDA ist optimiert für Formalerschließung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Prinzipien der Formalerschließung passen aber nicht immer gut für die Sacherschließung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Beispiel: </a:t>
            </a:r>
            <a:r>
              <a:rPr lang="de-DE" b="1" smtClean="0">
                <a:solidFill>
                  <a:srgbClr val="333399"/>
                </a:solidFill>
                <a:latin typeface="Arial" charset="0"/>
              </a:rPr>
              <a:t>Pseudonyme</a:t>
            </a:r>
            <a:r>
              <a:rPr lang="de-DE" b="1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b="1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Person verwendet wirklichen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Namen und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Pseudonym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>
                <a:solidFill>
                  <a:srgbClr val="333399"/>
                </a:solidFill>
                <a:latin typeface="Arial" charset="0"/>
              </a:rPr>
              <a:t>Vorgabe von </a:t>
            </a:r>
            <a:r>
              <a:rPr lang="de-DE" b="1" smtClean="0">
                <a:solidFill>
                  <a:srgbClr val="333399"/>
                </a:solidFill>
                <a:latin typeface="Arial" charset="0"/>
              </a:rPr>
              <a:t>RDA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eigener Normdatensatz für jede Identität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de-DE" i="1">
                <a:solidFill>
                  <a:srgbClr val="333399"/>
                </a:solidFill>
                <a:latin typeface="Arial" charset="0"/>
              </a:rPr>
              <a:t>es wird jeweils der passende Normdatensatz verwendet (je nach Präsentation in der Ressource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marL="339725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b="1">
                <a:solidFill>
                  <a:srgbClr val="333399"/>
                </a:solidFill>
                <a:latin typeface="Arial" charset="0"/>
              </a:rPr>
              <a:t>Nicht sinnvoll für </a:t>
            </a:r>
            <a:r>
              <a:rPr lang="de-DE" b="1" smtClean="0">
                <a:solidFill>
                  <a:srgbClr val="333399"/>
                </a:solidFill>
                <a:latin typeface="Arial" charset="0"/>
              </a:rPr>
              <a:t>Sacherschließung</a:t>
            </a:r>
            <a:endParaRPr lang="de-DE" altLang="de-DE" b="1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84213" y="-2738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Probleme/Einschränkungen</a:t>
            </a:r>
            <a:endParaRPr lang="de-DE" altLang="de-DE" sz="3600" i="1" dirty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8" name="Gruppieren 8"/>
          <p:cNvGrpSpPr>
            <a:grpSpLocks/>
          </p:cNvGrpSpPr>
          <p:nvPr/>
        </p:nvGrpSpPr>
        <p:grpSpPr bwMode="auto">
          <a:xfrm>
            <a:off x="722313" y="4861411"/>
            <a:ext cx="8215312" cy="830997"/>
            <a:chOff x="1028700" y="3317328"/>
            <a:chExt cx="8215313" cy="830117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83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gelöst über abweichende Verwendungsregel</a:t>
              </a:r>
              <a:br>
                <a:rPr lang="de-DE" i="1" smtClean="0">
                  <a:solidFill>
                    <a:srgbClr val="333399"/>
                  </a:solidFill>
                  <a:latin typeface="Arial" charset="0"/>
                </a:rPr>
              </a:br>
              <a:r>
                <a:rPr lang="de-DE" i="1" smtClean="0">
                  <a:solidFill>
                    <a:srgbClr val="333399"/>
                  </a:solidFill>
                  <a:latin typeface="Arial" charset="0"/>
                </a:rPr>
                <a:t>	in </a:t>
              </a:r>
              <a:r>
                <a:rPr lang="de-DE" i="1">
                  <a:solidFill>
                    <a:srgbClr val="333399"/>
                  </a:solidFill>
                  <a:latin typeface="Arial" charset="0"/>
                </a:rPr>
                <a:t>D-A-CH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5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8" y="241184"/>
            <a:ext cx="4655820" cy="4663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83568" y="720122"/>
            <a:ext cx="1728192" cy="288000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411759" y="328822"/>
            <a:ext cx="6336704" cy="1643527"/>
            <a:chOff x="2231366" y="2849533"/>
            <a:chExt cx="6336704" cy="1643527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258673" y="2849533"/>
              <a:ext cx="4309397" cy="164352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Sacherschließung verwendet nur den Normdatensatz für die bekannteste Identität (sog. „basic heading“)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 flipV="1">
              <a:off x="2231366" y="3384833"/>
              <a:ext cx="2027306" cy="92564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83568" y="2936740"/>
            <a:ext cx="4624560" cy="776458"/>
          </a:xfrm>
          <a:prstGeom prst="rect">
            <a:avLst/>
          </a:prstGeom>
          <a:noFill/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3707904" y="3717754"/>
            <a:ext cx="4824537" cy="1871486"/>
            <a:chOff x="3671526" y="1845977"/>
            <a:chExt cx="4824537" cy="1871486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671526" y="2849533"/>
              <a:ext cx="4824537" cy="8679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626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de-DE" i="1" smtClean="0">
                  <a:solidFill>
                    <a:srgbClr val="262699"/>
                  </a:solidFill>
                  <a:latin typeface="Arial" charset="0"/>
                </a:rPr>
                <a:t>Formalerschließung verwendet auch diese Normdatensätze</a:t>
              </a:r>
              <a:endParaRPr lang="de-DE" b="1" i="1">
                <a:solidFill>
                  <a:srgbClr val="262699"/>
                </a:solidFill>
                <a:latin typeface="Arial" charset="0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 flipV="1">
              <a:off x="4103574" y="1845977"/>
              <a:ext cx="1168176" cy="1003556"/>
            </a:xfrm>
            <a:prstGeom prst="line">
              <a:avLst/>
            </a:prstGeom>
            <a:noFill/>
            <a:ln w="31750">
              <a:solidFill>
                <a:srgbClr val="262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91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84213" y="44624"/>
            <a:ext cx="8280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Unterschiedliche Rahmenbedingungen für FE/SE</a:t>
            </a: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führen zu unterschiedlicher Perspektive und machen 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es manchmal schwer, nach denselben Regeln zu arbeiten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Beispiel: Informationsquellen für Werktitel 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Formalerschließer </a:t>
            </a:r>
            <a:r>
              <a:rPr lang="de-DE" altLang="de-DE" i="1">
                <a:solidFill>
                  <a:srgbClr val="333399"/>
                </a:solidFill>
                <a:latin typeface="Arial" charset="0"/>
              </a:rPr>
              <a:t>arbeiten mit den Ausgaben der Werke  selbst, Sacherschließer mit Literatur über die Werke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defRPr/>
            </a:pPr>
            <a:endParaRPr lang="de-DE" altLang="de-DE" i="1">
              <a:solidFill>
                <a:srgbClr val="333399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de-DE" altLang="de-DE" i="1" smtClean="0">
              <a:solidFill>
                <a:srgbClr val="333399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4200"/>
              </a:spcAft>
              <a:buFont typeface="Arial" charset="0"/>
              <a:buChar char="•"/>
              <a:defRPr/>
            </a:pPr>
            <a:endParaRPr lang="de-DE" altLang="de-DE" b="1" smtClean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5" name="Gruppieren 8"/>
          <p:cNvGrpSpPr>
            <a:grpSpLocks/>
          </p:cNvGrpSpPr>
          <p:nvPr/>
        </p:nvGrpSpPr>
        <p:grpSpPr bwMode="auto">
          <a:xfrm>
            <a:off x="677168" y="2564904"/>
            <a:ext cx="8215312" cy="830997"/>
            <a:chOff x="1028700" y="3317328"/>
            <a:chExt cx="8215313" cy="830117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83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FE will anhand der Ausgaben ansetzen,</a:t>
              </a:r>
              <a:b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SE anhand von Nachschlagewerken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8" name="Gruppieren 8"/>
          <p:cNvGrpSpPr>
            <a:grpSpLocks/>
          </p:cNvGrpSpPr>
          <p:nvPr/>
        </p:nvGrpSpPr>
        <p:grpSpPr bwMode="auto">
          <a:xfrm>
            <a:off x="683568" y="3606115"/>
            <a:ext cx="8215312" cy="830997"/>
            <a:chOff x="1028700" y="3317328"/>
            <a:chExt cx="8215313" cy="830117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830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für D-A-CH musste</a:t>
              </a:r>
              <a: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 eine Kompromisslösung</a:t>
              </a:r>
              <a:b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</a:br>
              <a: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gefunden werden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0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11560" y="35907"/>
            <a:ext cx="8280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Werkbegriff von RDA nicht universal anwendbar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FRBR 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nicht für alle Arten von Werken geeignet</a:t>
            </a:r>
            <a:endParaRPr lang="de-DE" altLang="de-DE" i="1" smtClean="0">
              <a:solidFill>
                <a:srgbClr val="333399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Beispiel: Bauwerke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Einordnung 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der Architektur in WEMI bringt viele Schwierigkeiten; Tendenz derzeit: 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weiterhin Geografika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>
                <a:solidFill>
                  <a:srgbClr val="333399"/>
                </a:solidFill>
                <a:latin typeface="Arial" charset="0"/>
              </a:rPr>
              <a:t>Beispiel: </a:t>
            </a:r>
            <a:r>
              <a:rPr lang="de-DE" b="1">
                <a:solidFill>
                  <a:srgbClr val="333399"/>
                </a:solidFill>
                <a:latin typeface="Arial" charset="0"/>
              </a:rPr>
              <a:t>Handschriften</a:t>
            </a:r>
            <a:br>
              <a:rPr lang="de-DE" b="1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>
                <a:solidFill>
                  <a:srgbClr val="333399"/>
                </a:solidFill>
                <a:latin typeface="Arial" charset="0"/>
              </a:rPr>
              <a:t>RDA interessiert sich nur für das in der Handschrift enthaltene Text-Werk, SE interessiert sich auch für</a:t>
            </a:r>
            <a:br>
              <a:rPr lang="de-DE" altLang="de-DE" i="1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>
                <a:solidFill>
                  <a:srgbClr val="333399"/>
                </a:solidFill>
                <a:latin typeface="Arial" charset="0"/>
              </a:rPr>
              <a:t>die Handschrift als Objekt („</a:t>
            </a:r>
            <a:r>
              <a:rPr lang="de-DE" altLang="de-DE" i="1">
                <a:solidFill>
                  <a:srgbClr val="333399"/>
                </a:solidFill>
                <a:latin typeface="Arial" charset="0"/>
              </a:rPr>
              <a:t>Handschriften-Werk</a:t>
            </a: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“)</a:t>
            </a:r>
            <a:endParaRPr lang="de-DE" altLang="de-DE" b="1" smtClean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164484" y="3933056"/>
            <a:ext cx="4223940" cy="1285875"/>
            <a:chOff x="3923928" y="2060848"/>
            <a:chExt cx="4223940" cy="1285875"/>
          </a:xfrm>
        </p:grpSpPr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3923928" y="2741881"/>
              <a:ext cx="14401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364088" y="2060848"/>
              <a:ext cx="2783780" cy="128587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464621" y="2348880"/>
              <a:ext cx="2491755" cy="729430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Handschrift Cgm 18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der BSB</a:t>
              </a:r>
              <a:endParaRPr lang="de-DE" sz="1800" i="1">
                <a:latin typeface="Arial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092672" y="3958823"/>
            <a:ext cx="3071812" cy="1285875"/>
            <a:chOff x="852116" y="2086615"/>
            <a:chExt cx="3071812" cy="1285875"/>
          </a:xfrm>
        </p:grpSpPr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852116" y="2086615"/>
              <a:ext cx="3071812" cy="128587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928117" y="2348880"/>
              <a:ext cx="2952328" cy="729430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defRPr/>
              </a:pPr>
              <a:r>
                <a:rPr lang="de-DE" sz="1800" i="1" smtClean="0">
                  <a:latin typeface="Arial" charset="0"/>
                </a:rPr>
                <a:t>Wolfram, von Eschenbach,</a:t>
              </a:r>
              <a:br>
                <a:rPr lang="de-DE" sz="1800" i="1" smtClean="0">
                  <a:latin typeface="Arial" charset="0"/>
                </a:rPr>
              </a:br>
              <a:r>
                <a:rPr lang="de-DE" sz="1800" i="1" smtClean="0">
                  <a:latin typeface="Arial" charset="0"/>
                </a:rPr>
                <a:t>1170-1220. Parzival </a:t>
              </a:r>
              <a:endParaRPr lang="de-DE" sz="1800" i="1">
                <a:latin typeface="Arial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212155" y="5373216"/>
            <a:ext cx="295232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  <a:spcAft>
                <a:spcPts val="600"/>
              </a:spcAft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Literarisches Werk abgedeckt</a:t>
            </a:r>
            <a:endParaRPr lang="de-DE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364088" y="5301208"/>
            <a:ext cx="381642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  <a:spcAft>
                <a:spcPts val="600"/>
              </a:spcAft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Handschriften-Werk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nicht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abgedeckt</a:t>
            </a:r>
            <a:endParaRPr lang="de-DE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684213" y="4462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Angloamerikanische Welt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84213" y="869811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l">
              <a:spcAft>
                <a:spcPts val="8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FE und SE i.d.R. von derselben Person gemacht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gewisse Einheit, aber getrennte mentale Prozesse</a:t>
            </a:r>
            <a:endParaRPr lang="de-DE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28688" y="1844824"/>
            <a:ext cx="7858125" cy="18780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/>
            <a:r>
              <a:rPr lang="de-DE" altLang="de-DE">
                <a:latin typeface="Arial" charset="0"/>
              </a:rPr>
              <a:t>„There are two phases in original cataloging: descriptive cataloging and subject cataloging. While most catalo-gers do both, there are separate mental processes to be followed in conducting the two phases.“</a:t>
            </a:r>
          </a:p>
          <a:p>
            <a:pPr algn="r"/>
            <a:r>
              <a:rPr lang="de-DE" altLang="de-DE" sz="2000">
                <a:latin typeface="Arial" charset="0"/>
              </a:rPr>
              <a:t> (</a:t>
            </a:r>
            <a:r>
              <a:rPr lang="de-DE" altLang="de-DE" sz="2000" i="1">
                <a:latin typeface="Arial" charset="0"/>
              </a:rPr>
              <a:t>Arlene G. Taylor)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55576" y="4077072"/>
            <a:ext cx="8280400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Traditionell getrennte Regelwerke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AACR2 (Formalerschließung)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LCSH, MeSH, Sears … (verbale Erschließung)</a:t>
            </a:r>
          </a:p>
          <a:p>
            <a:pPr marL="800100" lvl="1" indent="-342900">
              <a:spcAft>
                <a:spcPts val="80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DDC, LCC … (klassifikatorische Erschließung)</a:t>
            </a:r>
            <a:endParaRPr lang="de-DE" i="1">
              <a:solidFill>
                <a:srgbClr val="333399"/>
              </a:solidFill>
              <a:latin typeface="Arial" charset="0"/>
            </a:endParaRPr>
          </a:p>
          <a:p>
            <a:pPr marL="282575" indent="-282575" algn="l">
              <a:spcAft>
                <a:spcPts val="0"/>
              </a:spcAft>
              <a:buFont typeface="Arial" charset="0"/>
              <a:buChar char="•"/>
              <a:defRPr/>
            </a:pPr>
            <a:endParaRPr lang="de-DE" i="1" smtClean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4213" y="3527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Fazit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4213" y="764704"/>
            <a:ext cx="8280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Große Teile von RDA für Sacherschließung nutzbar</a:t>
            </a:r>
            <a:r>
              <a:rPr lang="de-DE" b="1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aber teilweise gibt es besondere Bedürfnisse aus der Sacherschließung, die von RDA nicht bedient werden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>
                <a:solidFill>
                  <a:srgbClr val="333399"/>
                </a:solidFill>
                <a:latin typeface="Arial" charset="0"/>
              </a:rPr>
              <a:t>F</a:t>
            </a: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ür manche Aspekte weiterhin eigene Regeln nötig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RDA hat keine Intention, ein vollständiges Regelwerk für die Sacherschließung zu sein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altLang="de-DE" b="1" smtClean="0">
                <a:solidFill>
                  <a:srgbClr val="333399"/>
                </a:solidFill>
                <a:latin typeface="Arial" charset="0"/>
              </a:rPr>
              <a:t>Zusammenarbeit zwischen FE und SE</a:t>
            </a:r>
            <a:br>
              <a:rPr lang="de-DE" alt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altLang="de-DE" i="1" smtClean="0">
                <a:solidFill>
                  <a:srgbClr val="333399"/>
                </a:solidFill>
                <a:latin typeface="Arial" charset="0"/>
              </a:rPr>
              <a:t>wird durch RDA zwangsläufig intensiviert; trotz gewisser Reibungspunkte ist dies grundsätzlich zu begrüßen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7178" y="5051850"/>
            <a:ext cx="698321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800" b="1" i="1">
                <a:solidFill>
                  <a:srgbClr val="333399"/>
                </a:solidFill>
                <a:latin typeface="Arial" charset="0"/>
              </a:rPr>
              <a:t>Vielen Dank für Ihre Aufmerksamkeit</a:t>
            </a:r>
            <a:r>
              <a:rPr lang="de-DE" sz="2800" b="1" i="1" smtClean="0">
                <a:solidFill>
                  <a:srgbClr val="333399"/>
                </a:solidFill>
                <a:latin typeface="Arial" charset="0"/>
              </a:rPr>
              <a:t>!</a:t>
            </a:r>
            <a:endParaRPr lang="de-DE" sz="2800" b="1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5576" y="43642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„Division of the world“ in zwei Normdateien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Name Authority File (NAF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) nach FE-Regeln für Personen,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Körperschaften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,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Geografika, Werke 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Subject Authority File (SAF) nach SE-Regeln für Rest</a:t>
            </a:r>
          </a:p>
        </p:txBody>
      </p:sp>
      <p:grpSp>
        <p:nvGrpSpPr>
          <p:cNvPr id="12" name="Gruppieren 8"/>
          <p:cNvGrpSpPr>
            <a:grpSpLocks/>
          </p:cNvGrpSpPr>
          <p:nvPr/>
        </p:nvGrpSpPr>
        <p:grpSpPr bwMode="auto">
          <a:xfrm>
            <a:off x="605160" y="5919663"/>
            <a:ext cx="8215312" cy="461665"/>
            <a:chOff x="1028700" y="3317328"/>
            <a:chExt cx="8215313" cy="461176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028700" y="3317328"/>
              <a:ext cx="8215313" cy="46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marL="282575" marR="0" lvl="0" indent="-2825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988" algn="l"/>
                  <a:tab pos="4659313" algn="l"/>
                </a:tabLst>
                <a:defRPr/>
              </a:pPr>
              <a:r>
                <a:rPr kumimoji="0" lang="de-DE" alt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	</a:t>
              </a:r>
              <a:r>
                <a:rPr kumimoji="0" lang="de-DE" altLang="de-DE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Sacherschließung</a:t>
              </a:r>
              <a: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 verwendet NAF </a:t>
              </a:r>
              <a:r>
                <a:rPr kumimoji="0" lang="de-DE" altLang="de-DE" sz="2400" b="0" i="1" u="sng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und</a:t>
              </a:r>
              <a:r>
                <a:rPr kumimoji="0" lang="de-DE" altLang="de-DE" sz="2400" b="0" i="1" u="none" strike="noStrike" kern="0" cap="none" spc="0" normalizeH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</a:rPr>
                <a:t> SAF</a:t>
              </a:r>
              <a:endPara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827585" y="1690977"/>
            <a:ext cx="7344815" cy="4169955"/>
            <a:chOff x="827585" y="1690977"/>
            <a:chExt cx="7344815" cy="416995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876" y="1690978"/>
              <a:ext cx="7009524" cy="41142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" name="Rechteck 3"/>
            <p:cNvSpPr/>
            <p:nvPr/>
          </p:nvSpPr>
          <p:spPr>
            <a:xfrm rot="-5400000">
              <a:off x="-1118893" y="3637455"/>
              <a:ext cx="41699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i="1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http://</a:t>
              </a:r>
              <a:r>
                <a:rPr lang="de-DE" sz="1200" i="1" smtClean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www.loc.gov/aba/pcc/saco/alpha405.html</a:t>
              </a:r>
              <a:endParaRPr lang="de-DE" sz="1200" i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16216" y="3209142"/>
            <a:ext cx="2448272" cy="867930"/>
          </a:xfrm>
          <a:prstGeom prst="rect">
            <a:avLst/>
          </a:prstGeom>
          <a:solidFill>
            <a:schemeClr val="bg1"/>
          </a:solidFill>
          <a:ln w="31750">
            <a:solidFill>
              <a:srgbClr val="262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</a:pPr>
            <a:r>
              <a:rPr lang="de-DE" i="1">
                <a:solidFill>
                  <a:srgbClr val="262699"/>
                </a:solidFill>
                <a:latin typeface="Arial" charset="0"/>
              </a:rPr>
              <a:t>i</a:t>
            </a:r>
            <a:r>
              <a:rPr lang="de-DE" i="1" smtClean="0">
                <a:solidFill>
                  <a:srgbClr val="262699"/>
                </a:solidFill>
                <a:latin typeface="Arial" charset="0"/>
              </a:rPr>
              <a:t>nkl. Festlegung für Zweifelsfälle</a:t>
            </a:r>
            <a:endParaRPr lang="de-DE" b="1" i="1">
              <a:solidFill>
                <a:srgbClr val="2626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684213" y="692696"/>
            <a:ext cx="8280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l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FE und SE i.d.R. von unterschiedlichen Personen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Personal mit unterschiedlichem Background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Traditionell getrennte </a:t>
            </a:r>
            <a:r>
              <a:rPr lang="de-DE" b="1">
                <a:solidFill>
                  <a:srgbClr val="333399"/>
                </a:solidFill>
                <a:latin typeface="Arial" charset="0"/>
              </a:rPr>
              <a:t>Regelwerke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RAK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(Formalerschließung)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RSWK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(verbale Erschließung)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RVK, BK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… (klassifikatorische Erschließung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marL="282575" lvl="1" indent="-282575">
              <a:spcAft>
                <a:spcPts val="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Seit GND-Einführung: nur noch </a:t>
            </a:r>
            <a:r>
              <a:rPr lang="de-DE" b="1" u="sng" smtClean="0">
                <a:solidFill>
                  <a:srgbClr val="333399"/>
                </a:solidFill>
                <a:latin typeface="Arial" charset="0"/>
              </a:rPr>
              <a:t>eine</a:t>
            </a:r>
            <a:r>
              <a:rPr lang="de-DE" b="1" smtClean="0">
                <a:solidFill>
                  <a:srgbClr val="333399"/>
                </a:solidFill>
                <a:latin typeface="Arial" charset="0"/>
              </a:rPr>
              <a:t> Normdatei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Prinzip: keine Dubletten mehr für FE und SE,</a:t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entsprechend gemeinsame Ansetzungsregeln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grundsätzlich werden die Normdatensätze sowohl von FE als auch SE verwendet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i="1" smtClean="0">
                <a:solidFill>
                  <a:srgbClr val="333399"/>
                </a:solidFill>
                <a:latin typeface="Arial" charset="0"/>
              </a:rPr>
              <a:t>zulässig sind jedoch unterschiedliche Verwendungs-regeln, z.B. zu Splits bei Geografika (entspricht auch angloamerikanischer Praxis)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4213" y="-2738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Deutschland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83568" y="62389"/>
            <a:ext cx="7858125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tabLst>
                <a:tab pos="534988" algn="l"/>
              </a:tabLst>
            </a:pPr>
            <a:r>
              <a:rPr lang="de-DE" altLang="de-DE" smtClean="0">
                <a:latin typeface="Arial" charset="0"/>
              </a:rPr>
              <a:t>151 Sankt Petersburg</a:t>
            </a:r>
          </a:p>
          <a:p>
            <a:pPr algn="l">
              <a:tabLst>
                <a:tab pos="534988" algn="l"/>
              </a:tabLst>
            </a:pPr>
            <a:r>
              <a:rPr lang="de-DE" altLang="de-DE" smtClean="0">
                <a:latin typeface="Arial" charset="0"/>
              </a:rPr>
              <a:t>(…)</a:t>
            </a:r>
          </a:p>
          <a:p>
            <a:pPr algn="l">
              <a:tabLst>
                <a:tab pos="534988" algn="l"/>
              </a:tabLst>
            </a:pPr>
            <a:r>
              <a:rPr lang="de-DE" altLang="de-DE" smtClean="0">
                <a:latin typeface="Arial" charset="0"/>
              </a:rPr>
              <a:t>680 Für die Sacherschließung wird bei Splits nur diese 	(das ist die neueste/jüngste) Namensform verwendet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3568" y="1862589"/>
            <a:ext cx="7858125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/>
            <a:r>
              <a:rPr lang="de-DE" altLang="de-DE" smtClean="0">
                <a:latin typeface="Arial" charset="0"/>
              </a:rPr>
              <a:t>151 Leningrad</a:t>
            </a:r>
          </a:p>
          <a:p>
            <a:pPr algn="l"/>
            <a:r>
              <a:rPr lang="de-DE" altLang="de-DE" smtClean="0">
                <a:latin typeface="Arial" charset="0"/>
              </a:rPr>
              <a:t>(…)</a:t>
            </a:r>
          </a:p>
          <a:p>
            <a:pPr>
              <a:tabLst>
                <a:tab pos="534988" algn="l"/>
              </a:tabLst>
            </a:pPr>
            <a:r>
              <a:rPr lang="de-DE" altLang="de-DE">
                <a:latin typeface="Arial" charset="0"/>
              </a:rPr>
              <a:t>680 In der Sacherschließung nicht zu verwenden; für die </a:t>
            </a:r>
            <a:r>
              <a:rPr lang="de-DE" altLang="de-DE" smtClean="0">
                <a:latin typeface="Arial" charset="0"/>
              </a:rPr>
              <a:t>	Sacherschließung wird bei Splits nur die neueste/ 	jüngste Namensform verwendet</a:t>
            </a:r>
            <a:endParaRPr lang="de-DE" altLang="de-DE">
              <a:latin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3568" y="4022829"/>
            <a:ext cx="7858125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/>
            <a:r>
              <a:rPr lang="de-DE" altLang="de-DE" smtClean="0">
                <a:latin typeface="Arial" charset="0"/>
              </a:rPr>
              <a:t>151 Petrograd</a:t>
            </a:r>
          </a:p>
          <a:p>
            <a:pPr algn="l"/>
            <a:r>
              <a:rPr lang="de-DE" altLang="de-DE" smtClean="0">
                <a:latin typeface="Arial" charset="0"/>
              </a:rPr>
              <a:t>(…)</a:t>
            </a:r>
          </a:p>
          <a:p>
            <a:pPr>
              <a:tabLst>
                <a:tab pos="534988" algn="l"/>
              </a:tabLst>
            </a:pPr>
            <a:r>
              <a:rPr lang="de-DE" altLang="de-DE">
                <a:latin typeface="Arial" charset="0"/>
              </a:rPr>
              <a:t>680 In der Sacherschließung nicht zu verwenden; für die </a:t>
            </a:r>
            <a:r>
              <a:rPr lang="de-DE" altLang="de-DE" smtClean="0">
                <a:latin typeface="Arial" charset="0"/>
              </a:rPr>
              <a:t>	Sacherschließung wird bei Splits nur die neueste/ 	jüngste Namensform verwendet</a:t>
            </a:r>
            <a:endParaRPr lang="de-DE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84213" y="692696"/>
            <a:ext cx="82804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Neuer, internationaler Standard für Katalogisierung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>
                <a:solidFill>
                  <a:srgbClr val="333399"/>
                </a:solidFill>
                <a:latin typeface="Arial" charset="0"/>
              </a:rPr>
              <a:t>USA &amp; Co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.: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Anwendung seit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2013</a:t>
            </a:r>
            <a:br>
              <a:rPr lang="de-DE" i="1">
                <a:solidFill>
                  <a:srgbClr val="333399"/>
                </a:solidFill>
                <a:latin typeface="Arial" charset="0"/>
              </a:rPr>
            </a:br>
            <a:r>
              <a:rPr lang="de-DE" i="1">
                <a:solidFill>
                  <a:srgbClr val="333399"/>
                </a:solidFill>
                <a:latin typeface="Arial" charset="0"/>
              </a:rPr>
              <a:t>Deutschland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: 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>eingeführt Ende </a:t>
            </a:r>
            <a:r>
              <a:rPr lang="de-DE" i="1">
                <a:solidFill>
                  <a:srgbClr val="333399"/>
                </a:solidFill>
                <a:latin typeface="Arial" charset="0"/>
              </a:rPr>
              <a:t>2015</a:t>
            </a:r>
            <a:endParaRPr lang="de-DE" b="1" smtClean="0">
              <a:solidFill>
                <a:srgbClr val="333399"/>
              </a:solidFill>
              <a:latin typeface="Arial" charset="0"/>
            </a:endParaRPr>
          </a:p>
          <a:p>
            <a:pPr marL="282575" indent="-282575" algn="l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RDA beruht auf theoretischem Modell FRBR</a:t>
            </a:r>
            <a:br>
              <a:rPr lang="de-DE" b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(Functional Requirements for Bibliographic Records)</a:t>
            </a:r>
          </a:p>
          <a:p>
            <a:pPr marL="282575" indent="-282575" algn="l">
              <a:spcAft>
                <a:spcPts val="1200"/>
              </a:spcAft>
              <a:buFont typeface="Arial" charset="0"/>
              <a:buChar char="•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</a:rPr>
              <a:t>FRBR nicht auf Formalerschließung beschränkt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r>
              <a:rPr lang="de-DE" i="1" smtClean="0">
                <a:solidFill>
                  <a:srgbClr val="333399"/>
                </a:solidFill>
                <a:latin typeface="Arial" charset="0"/>
              </a:rPr>
              <a:t>bezieht auch Sacherschließung mit ein</a:t>
            </a:r>
            <a:r>
              <a:rPr lang="de-DE" i="1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de-DE" i="1" smtClean="0">
                <a:solidFill>
                  <a:srgbClr val="333399"/>
                </a:solidFill>
                <a:latin typeface="Arial" charset="0"/>
              </a:rPr>
            </a:br>
            <a:endParaRPr lang="de-DE" i="1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4213" y="-27384"/>
            <a:ext cx="8675687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de-DE" altLang="de-DE" sz="3600" b="1" smtClean="0">
                <a:solidFill>
                  <a:srgbClr val="333399"/>
                </a:solidFill>
                <a:latin typeface="Arial" charset="0"/>
              </a:rPr>
              <a:t>Resource Description and Access</a:t>
            </a:r>
            <a:endParaRPr lang="de-DE" altLang="de-DE" sz="3600" i="1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6" name="Gruppieren 8"/>
          <p:cNvGrpSpPr>
            <a:grpSpLocks/>
          </p:cNvGrpSpPr>
          <p:nvPr/>
        </p:nvGrpSpPr>
        <p:grpSpPr bwMode="auto">
          <a:xfrm>
            <a:off x="605159" y="4005066"/>
            <a:ext cx="8215313" cy="461665"/>
            <a:chOff x="1028700" y="3317324"/>
            <a:chExt cx="8215313" cy="461107"/>
          </a:xfrm>
        </p:grpSpPr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1430542" y="3443079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1028700" y="3317324"/>
              <a:ext cx="8215313" cy="46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2575" indent="-282575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1pPr>
              <a:lvl2pPr marL="742950" indent="-28575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2pPr>
              <a:lvl3pPr marL="11430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3pPr>
              <a:lvl4pPr marL="16002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4pPr>
              <a:lvl5pPr marL="2057400" indent="-228600"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9988" algn="l"/>
                  <a:tab pos="4659313" algn="l"/>
                </a:tabLst>
                <a:defRPr sz="2400">
                  <a:solidFill>
                    <a:schemeClr val="tx1"/>
                  </a:solidFill>
                  <a:latin typeface="Algerian" pitchFamily="82" charset="0"/>
                </a:defRPr>
              </a:lvl9pPr>
            </a:lstStyle>
            <a:p>
              <a:pPr algn="l"/>
              <a:r>
                <a:rPr lang="de-DE" altLang="de-DE" i="1">
                  <a:solidFill>
                    <a:srgbClr val="333399"/>
                  </a:solidFill>
                  <a:latin typeface="Arial" charset="0"/>
                </a:rPr>
                <a:t>		</a:t>
              </a:r>
              <a:r>
                <a:rPr lang="de-DE" altLang="de-DE" i="1" smtClean="0">
                  <a:solidFill>
                    <a:srgbClr val="333399"/>
                  </a:solidFill>
                  <a:latin typeface="Arial" charset="0"/>
                </a:rPr>
                <a:t>Wird mit RDA alles anders?</a:t>
              </a:r>
              <a:endParaRPr lang="de-DE" altLang="de-DE" i="1">
                <a:solidFill>
                  <a:srgbClr val="333399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1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043608" y="260648"/>
            <a:ext cx="7391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tabLst>
                <a:tab pos="1525588" algn="l"/>
              </a:tabLst>
            </a:pPr>
            <a:r>
              <a:rPr lang="de-DE" sz="3600" b="1">
                <a:solidFill>
                  <a:srgbClr val="333399"/>
                </a:solidFill>
                <a:latin typeface="Arial" charset="0"/>
              </a:rPr>
              <a:t>Agenda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1071" y="1216224"/>
            <a:ext cx="7599362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333399"/>
                </a:solidFill>
                <a:latin typeface="Arial" charset="0"/>
                <a:cs typeface="+mn-cs"/>
              </a:rPr>
              <a:t>Traditionelle Praxis Formal-/Sacherschließung</a:t>
            </a:r>
            <a:endParaRPr lang="de-DE" b="1" dirty="0" smtClean="0">
              <a:solidFill>
                <a:srgbClr val="333399"/>
              </a:solidFill>
              <a:latin typeface="Arial" charset="0"/>
              <a:cs typeface="+mn-cs"/>
            </a:endParaRP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u="sng">
                <a:solidFill>
                  <a:srgbClr val="333399"/>
                </a:solidFill>
                <a:latin typeface="Arial" charset="0"/>
                <a:cs typeface="+mn-cs"/>
              </a:rPr>
              <a:t>Sacherschließung in FRBR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Sacherschließung in RDA</a:t>
            </a:r>
          </a:p>
          <a:p>
            <a:pPr marL="540000" indent="-540000" eaLnBrk="0" hangingPunct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Deutsche Sacherschließungspraxis </a:t>
            </a:r>
            <a:r>
              <a:rPr lang="de-DE" b="1">
                <a:solidFill>
                  <a:srgbClr val="5F5F5F"/>
                </a:solidFill>
                <a:latin typeface="Arial" charset="0"/>
                <a:cs typeface="+mn-cs"/>
              </a:rPr>
              <a:t>unter </a:t>
            </a:r>
            <a:r>
              <a:rPr lang="de-DE" b="1" smtClean="0">
                <a:solidFill>
                  <a:srgbClr val="5F5F5F"/>
                </a:solidFill>
                <a:latin typeface="Arial" charset="0"/>
                <a:cs typeface="+mn-cs"/>
              </a:rPr>
              <a:t>RDA</a:t>
            </a:r>
            <a:endParaRPr lang="de-DE" b="1" dirty="0">
              <a:solidFill>
                <a:srgbClr val="5F5F5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8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930</Words>
  <Application>Microsoft Office PowerPoint</Application>
  <PresentationFormat>Bildschirmpräsentation (4:3)</PresentationFormat>
  <Paragraphs>227</Paragraphs>
  <Slides>40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40</vt:i4>
      </vt:variant>
    </vt:vector>
  </HeadingPairs>
  <TitlesOfParts>
    <vt:vector size="49" baseType="lpstr">
      <vt:lpstr>Arial</vt:lpstr>
      <vt:lpstr>Symbol</vt:lpstr>
      <vt:lpstr>Times New Roman</vt:lpstr>
      <vt:lpstr>Calibri</vt:lpstr>
      <vt:lpstr>Algerian</vt:lpstr>
      <vt:lpstr>Verdana</vt:lpstr>
      <vt:lpstr>Standarddesign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Heidrun Wiesenmüller</dc:creator>
  <cp:lastModifiedBy>Wiesenmülller</cp:lastModifiedBy>
  <cp:revision>1426</cp:revision>
  <cp:lastPrinted>2015-08-19T11:18:00Z</cp:lastPrinted>
  <dcterms:created xsi:type="dcterms:W3CDTF">2006-02-26T11:05:53Z</dcterms:created>
  <dcterms:modified xsi:type="dcterms:W3CDTF">2016-02-07T13:26:59Z</dcterms:modified>
</cp:coreProperties>
</file>