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4" r:id="rId3"/>
    <p:sldId id="368" r:id="rId4"/>
    <p:sldId id="273" r:id="rId5"/>
    <p:sldId id="324" r:id="rId6"/>
    <p:sldId id="293" r:id="rId7"/>
    <p:sldId id="370" r:id="rId8"/>
    <p:sldId id="366" r:id="rId9"/>
    <p:sldId id="354" r:id="rId10"/>
    <p:sldId id="363" r:id="rId11"/>
    <p:sldId id="358" r:id="rId12"/>
    <p:sldId id="353" r:id="rId13"/>
    <p:sldId id="364" r:id="rId14"/>
    <p:sldId id="360" r:id="rId15"/>
    <p:sldId id="290" r:id="rId16"/>
  </p:sldIdLst>
  <p:sldSz cx="13004800" cy="9753600"/>
  <p:notesSz cx="6797675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rtmann Karin" initials="Wo" lastIdx="1" clrIdx="0"/>
  <p:cmAuthor id="1" name="Lipka Regine" initials="LR" lastIdx="19" clrIdx="1"/>
  <p:cmAuthor id="2" name="Boehrnsen Anke" initials="brn" lastIdx="1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CC00"/>
    <a:srgbClr val="00CC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4" autoAdjust="0"/>
    <p:restoredTop sz="85192" autoAdjust="0"/>
  </p:normalViewPr>
  <p:slideViewPr>
    <p:cSldViewPr snapToGrid="0" snapToObjects="1">
      <p:cViewPr>
        <p:scale>
          <a:sx n="60" d="100"/>
          <a:sy n="60" d="100"/>
        </p:scale>
        <p:origin x="-2754" y="-71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-3678" y="-120"/>
      </p:cViewPr>
      <p:guideLst>
        <p:guide orient="horz" pos="3127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5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5F737A-E843-4131-B03A-BCDD18D908B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11431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07A09D-0FDA-423C-B09C-7F468A4F5DE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6005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A09D-0FDA-423C-B09C-7F468A4F5DEC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0593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REG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EconBiz</a:t>
            </a:r>
            <a:r>
              <a:rPr lang="de-DE" dirty="0" smtClean="0"/>
              <a:t> suchmaschinenoptimiert für Google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FF0000"/>
                </a:solidFill>
              </a:rPr>
              <a:t>+ Beispiel live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A09D-0FDA-423C-B09C-7F468A4F5DEC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7190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A09D-0FDA-423C-B09C-7F468A4F5DEC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3756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A09D-0FDA-423C-B09C-7F468A4F5DEC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17628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28">
              <a:defRPr/>
            </a:pPr>
            <a:r>
              <a:rPr lang="de-DE" smtClean="0"/>
              <a:t>ANKE</a:t>
            </a:r>
          </a:p>
          <a:p>
            <a:pPr defTabSz="913028">
              <a:defRPr/>
            </a:pPr>
            <a:r>
              <a:rPr lang="de-DE" smtClean="0"/>
              <a:t>Metadaten </a:t>
            </a:r>
            <a:r>
              <a:rPr lang="de-DE" dirty="0" smtClean="0"/>
              <a:t>z.B. Darstellung und Verlinkung zu Open Content Lizenzen</a:t>
            </a:r>
          </a:p>
          <a:p>
            <a:pPr defTabSz="913028">
              <a:defRPr/>
            </a:pPr>
            <a:endParaRPr lang="de-DE" dirty="0" smtClean="0"/>
          </a:p>
          <a:p>
            <a:pPr defTabSz="913028">
              <a:defRPr/>
            </a:pPr>
            <a:r>
              <a:rPr lang="de-DE" dirty="0" smtClean="0"/>
              <a:t>Kauf: innovative</a:t>
            </a:r>
            <a:r>
              <a:rPr lang="de-DE" baseline="0" dirty="0" smtClean="0"/>
              <a:t> standardisierte Lizenzmodelle entwickeln, nicht den selben Aufwand wie bei Lizenzverhandlungen betreiben, Abgrenzung ziehen  </a:t>
            </a:r>
            <a:endParaRPr lang="de-DE" dirty="0" smtClean="0"/>
          </a:p>
          <a:p>
            <a:pPr defTabSz="913028">
              <a:defRPr/>
            </a:pPr>
            <a:endParaRPr lang="de-DE" baseline="0" dirty="0" smtClean="0"/>
          </a:p>
          <a:p>
            <a:pPr defTabSz="913028">
              <a:defRPr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A09D-0FDA-423C-B09C-7F468A4F5DEC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2496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28">
              <a:defRPr/>
            </a:pPr>
            <a:r>
              <a:rPr lang="de-DE" dirty="0" smtClean="0"/>
              <a:t>REG</a:t>
            </a:r>
          </a:p>
          <a:p>
            <a:pPr defTabSz="913028">
              <a:defRPr/>
            </a:pPr>
            <a:endParaRPr lang="de-DE" dirty="0" smtClean="0"/>
          </a:p>
          <a:p>
            <a:pPr defTabSz="913028">
              <a:defRPr/>
            </a:pPr>
            <a:endParaRPr lang="de-DE" baseline="0" dirty="0" smtClean="0"/>
          </a:p>
          <a:p>
            <a:pPr defTabSz="913028">
              <a:defRPr/>
            </a:pPr>
            <a:r>
              <a:rPr lang="de-DE" dirty="0" smtClean="0"/>
              <a:t>Metadaten z.B. Darstellung und Verlinkung zu Open Content Lizenzen</a:t>
            </a:r>
          </a:p>
          <a:p>
            <a:pPr defTabSz="913028">
              <a:defRPr/>
            </a:pPr>
            <a:endParaRPr lang="de-DE" baseline="0" dirty="0" smtClean="0"/>
          </a:p>
          <a:p>
            <a:pPr defTabSz="913028">
              <a:defRPr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A09D-0FDA-423C-B09C-7F468A4F5DEC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2496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A09D-0FDA-423C-B09C-7F468A4F5DEC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033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REG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A09D-0FDA-423C-B09C-7F468A4F5DEC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5132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ANKE</a:t>
            </a:r>
          </a:p>
          <a:p>
            <a:endParaRPr lang="de-DE" dirty="0" smtClean="0"/>
          </a:p>
          <a:p>
            <a:r>
              <a:rPr lang="de-DE" dirty="0" smtClean="0"/>
              <a:t>Stiftung Öffentlichen Rechts</a:t>
            </a:r>
          </a:p>
          <a:p>
            <a:endParaRPr lang="de-DE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Finanzierung: Bund &amp; Länder </a:t>
            </a:r>
            <a:r>
              <a:rPr lang="de-DE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Überregionaler Auftrag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de-DE" dirty="0" smtClean="0"/>
              <a:t>Zum Vergleich: wir messen uns an LSE und </a:t>
            </a:r>
            <a:r>
              <a:rPr lang="de-DE" dirty="0" err="1" smtClean="0"/>
              <a:t>LoC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DAE87-BDC4-4186-BA34-BBF614CE1AC5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2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ANKE</a:t>
            </a:r>
          </a:p>
          <a:p>
            <a:r>
              <a:rPr lang="de-DE" dirty="0" smtClean="0"/>
              <a:t>Schrittweise Umsetzung, überregionaler Auftrag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A09D-0FDA-423C-B09C-7F468A4F5DEC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7778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altLang="de-DE" sz="1200" kern="1200" dirty="0" smtClean="0">
                <a:latin typeface="Arial" charset="0"/>
              </a:rPr>
              <a:t>ANKE</a:t>
            </a:r>
          </a:p>
          <a:p>
            <a:pPr marL="0" indent="0">
              <a:buFontTx/>
              <a:buNone/>
            </a:pPr>
            <a:endParaRPr lang="de-DE" altLang="de-DE" sz="1200" kern="1200" dirty="0" smtClean="0">
              <a:latin typeface="Arial" charset="0"/>
            </a:endParaRPr>
          </a:p>
          <a:p>
            <a:pPr marL="342900" indent="-342900">
              <a:buFontTx/>
              <a:buChar char="-"/>
            </a:pPr>
            <a:r>
              <a:rPr lang="de-DE" altLang="de-DE" sz="1200" kern="1200" dirty="0" smtClean="0">
                <a:latin typeface="Arial" charset="0"/>
              </a:rPr>
              <a:t>Lizensierung (Allianz-, National-, Konsortial- und Lokallizenzen),</a:t>
            </a:r>
            <a:br>
              <a:rPr lang="de-DE" altLang="de-DE" sz="1200" kern="1200" dirty="0" smtClean="0">
                <a:latin typeface="Arial" charset="0"/>
              </a:rPr>
            </a:br>
            <a:r>
              <a:rPr lang="de-DE" altLang="de-DE" sz="1200" kern="1200" dirty="0" smtClean="0">
                <a:latin typeface="Arial" charset="0"/>
              </a:rPr>
              <a:t>ggf. Hosten und Bereitstellen freier Inhalte (nach Ablauf Embargofrist)</a:t>
            </a:r>
          </a:p>
          <a:p>
            <a:pPr marL="342900" indent="-342900">
              <a:buFontTx/>
              <a:buChar char="-"/>
            </a:pPr>
            <a:r>
              <a:rPr lang="de-DE" altLang="de-DE" sz="1200" kern="1200" dirty="0" smtClean="0">
                <a:latin typeface="Arial" charset="0"/>
              </a:rPr>
              <a:t>Retrodigitalisierung (</a:t>
            </a:r>
            <a:r>
              <a:rPr lang="de-DE" altLang="de-DE" sz="1200" kern="1200" dirty="0" smtClean="0">
                <a:latin typeface="Arial" charset="0"/>
                <a:sym typeface="Wingdings" panose="05000000000000000000" pitchFamily="2" charset="2"/>
              </a:rPr>
              <a:t>D</a:t>
            </a:r>
            <a:r>
              <a:rPr lang="de-DE" altLang="de-DE" sz="1200" kern="1200" dirty="0" smtClean="0">
                <a:latin typeface="Arial" charset="0"/>
              </a:rPr>
              <a:t>igitalisierungszentrum, kooperative </a:t>
            </a:r>
            <a:br>
              <a:rPr lang="de-DE" altLang="de-DE" sz="1200" kern="1200" dirty="0" smtClean="0">
                <a:latin typeface="Arial" charset="0"/>
              </a:rPr>
            </a:br>
            <a:r>
              <a:rPr lang="de-DE" altLang="de-DE" sz="1200" kern="1200" dirty="0" smtClean="0">
                <a:latin typeface="Arial" charset="0"/>
              </a:rPr>
              <a:t>Digitalisierungsprojekte von </a:t>
            </a:r>
            <a:r>
              <a:rPr lang="de-DE" altLang="de-DE" sz="1200" kern="1200" dirty="0" err="1" smtClean="0">
                <a:latin typeface="Arial" charset="0"/>
              </a:rPr>
              <a:t>EconStor</a:t>
            </a:r>
            <a:r>
              <a:rPr lang="de-DE" altLang="de-DE" sz="1200" kern="1200" dirty="0" smtClean="0">
                <a:latin typeface="Arial" charset="0"/>
              </a:rPr>
              <a:t>, Mitwirkung </a:t>
            </a:r>
            <a:r>
              <a:rPr lang="de-DE" altLang="de-DE" sz="1200" kern="1200" dirty="0" err="1" smtClean="0">
                <a:latin typeface="Arial" charset="0"/>
              </a:rPr>
              <a:t>DigiZeitschriften</a:t>
            </a:r>
            <a:r>
              <a:rPr lang="de-DE" altLang="de-DE" sz="1200" kern="1200" dirty="0" smtClean="0">
                <a:latin typeface="Arial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de-DE" altLang="de-DE" sz="1200" kern="1200" dirty="0" smtClean="0">
                <a:latin typeface="Arial" charset="0"/>
              </a:rPr>
              <a:t>Digitale Langzeitarchivierung (Rosetta)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A09D-0FDA-423C-B09C-7F468A4F5DEC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4335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A09D-0FDA-423C-B09C-7F468A4F5DEC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770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kern="1200" dirty="0" smtClean="0">
                <a:latin typeface="Arial" charset="0"/>
              </a:rPr>
              <a:t>REG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kern="1200" dirty="0" smtClean="0">
                <a:latin typeface="Arial" charset="0"/>
              </a:rPr>
              <a:t>Schritt für Schritt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kern="1200" dirty="0" smtClean="0">
                <a:latin typeface="Arial" charset="0"/>
              </a:rPr>
              <a:t>Überregional, daher dauerhafte Speicherung auf ZBW-Servern als Speicherort für alle digitalen Publikationen, für die die ZBW Rechte zur Speicherung erhält</a:t>
            </a:r>
          </a:p>
          <a:p>
            <a:endParaRPr lang="de-DE" dirty="0" smtClean="0"/>
          </a:p>
          <a:p>
            <a:r>
              <a:rPr lang="de-DE" dirty="0" smtClean="0"/>
              <a:t>Begonnen: Monos,</a:t>
            </a:r>
            <a:r>
              <a:rPr lang="de-DE" baseline="0" dirty="0" smtClean="0"/>
              <a:t> Serien, jetzt </a:t>
            </a:r>
            <a:r>
              <a:rPr lang="de-DE" dirty="0" smtClean="0"/>
              <a:t>Regelfall: Gesamtrechte, falls nicht gewährt Rechteeinholung für </a:t>
            </a:r>
            <a:r>
              <a:rPr lang="de-DE" dirty="0" err="1" smtClean="0"/>
              <a:t>Closed</a:t>
            </a:r>
            <a:r>
              <a:rPr lang="de-DE" dirty="0" smtClean="0"/>
              <a:t> Access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A09D-0FDA-423C-B09C-7F468A4F5DEC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551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ANKE</a:t>
            </a:r>
          </a:p>
          <a:p>
            <a:endParaRPr lang="de-DE" dirty="0" smtClean="0"/>
          </a:p>
          <a:p>
            <a:r>
              <a:rPr lang="de-DE" dirty="0" smtClean="0"/>
              <a:t>Vorlage: Publikation</a:t>
            </a:r>
            <a:r>
              <a:rPr lang="de-DE" baseline="0" dirty="0" smtClean="0"/>
              <a:t> im Netz (oder geliefert als Mailanhang)</a:t>
            </a:r>
            <a:endParaRPr lang="de-DE" dirty="0" smtClean="0"/>
          </a:p>
          <a:p>
            <a:r>
              <a:rPr lang="de-DE" dirty="0" smtClean="0"/>
              <a:t>Bibliografische</a:t>
            </a:r>
            <a:r>
              <a:rPr lang="de-DE" baseline="0" dirty="0" smtClean="0"/>
              <a:t> Daten werden nach Upload ergänzt um den Handle</a:t>
            </a:r>
          </a:p>
          <a:p>
            <a:endParaRPr lang="de-DE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Kennzeichnung durch Vergabe virtueller Signaturen (nach Server/Publikationsform)</a:t>
            </a:r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A09D-0FDA-423C-B09C-7F468A4F5DEC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0442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altLang="de-DE" kern="0" dirty="0" smtClean="0">
                <a:sym typeface="Wingdings" panose="05000000000000000000" pitchFamily="2" charset="2"/>
              </a:rPr>
              <a:t>REG</a:t>
            </a:r>
          </a:p>
          <a:p>
            <a:pPr marL="456514" indent="-456514">
              <a:buFontTx/>
              <a:buChar char="-"/>
            </a:pPr>
            <a:endParaRPr lang="de-DE" altLang="de-DE" kern="0" dirty="0" smtClean="0">
              <a:sym typeface="Wingdings" panose="05000000000000000000" pitchFamily="2" charset="2"/>
            </a:endParaRPr>
          </a:p>
          <a:p>
            <a:pPr marL="456514" indent="-456514">
              <a:buFontTx/>
              <a:buChar char="-"/>
            </a:pPr>
            <a:r>
              <a:rPr lang="de-DE" altLang="de-DE" kern="0" dirty="0" smtClean="0">
                <a:sym typeface="Wingdings" panose="05000000000000000000" pitchFamily="2" charset="2"/>
              </a:rPr>
              <a:t>Auch wenn Publikation nicht in der ZBW gespeichert wird, bietet ein „Persistent Identifier“ eine bessere (Datenbank-)Qualität.</a:t>
            </a:r>
          </a:p>
          <a:p>
            <a:pPr marL="456514" indent="-456514">
              <a:buFontTx/>
              <a:buChar char="-"/>
            </a:pPr>
            <a:r>
              <a:rPr lang="de-DE" altLang="de-DE" kern="0" dirty="0" smtClean="0">
                <a:sym typeface="Wingdings" panose="05000000000000000000" pitchFamily="2" charset="2"/>
              </a:rPr>
              <a:t>Nicht SSRN (kommerziell)</a:t>
            </a:r>
          </a:p>
          <a:p>
            <a:pPr marL="456514" indent="-456514">
              <a:buFontTx/>
              <a:buChar char="-"/>
            </a:pPr>
            <a:r>
              <a:rPr lang="de-DE" altLang="de-DE" kern="0" dirty="0" smtClean="0">
                <a:sym typeface="Wingdings" panose="05000000000000000000" pitchFamily="2" charset="2"/>
              </a:rPr>
              <a:t>Nicht</a:t>
            </a:r>
            <a:r>
              <a:rPr lang="de-DE" altLang="de-DE" kern="0" baseline="0" dirty="0" smtClean="0">
                <a:sym typeface="Wingdings" panose="05000000000000000000" pitchFamily="2" charset="2"/>
              </a:rPr>
              <a:t> </a:t>
            </a:r>
            <a:r>
              <a:rPr lang="de-DE" altLang="de-DE" kern="0" baseline="0" dirty="0" err="1" smtClean="0">
                <a:sym typeface="Wingdings" panose="05000000000000000000" pitchFamily="2" charset="2"/>
              </a:rPr>
              <a:t>RePEc</a:t>
            </a:r>
            <a:r>
              <a:rPr lang="de-DE" altLang="de-DE" kern="0" baseline="0" dirty="0" smtClean="0">
                <a:sym typeface="Wingdings" panose="05000000000000000000" pitchFamily="2" charset="2"/>
              </a:rPr>
              <a:t> (keine eigene Archivierung)</a:t>
            </a:r>
            <a:endParaRPr lang="de-DE" altLang="de-DE" kern="0" dirty="0" smtClean="0">
              <a:sym typeface="Wingdings" panose="05000000000000000000" pitchFamily="2" charset="2"/>
            </a:endParaRPr>
          </a:p>
          <a:p>
            <a:pPr marL="456514" indent="-456514">
              <a:buFontTx/>
              <a:buChar char="-"/>
            </a:pPr>
            <a:endParaRPr lang="de-DE" altLang="de-DE" kern="0" dirty="0" smtClean="0">
              <a:sym typeface="Wingdings" panose="05000000000000000000" pitchFamily="2" charset="2"/>
            </a:endParaRPr>
          </a:p>
          <a:p>
            <a:pPr defTabSz="91430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A09D-0FDA-423C-B09C-7F468A4F5DEC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542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6775" y="1187450"/>
            <a:ext cx="11266488" cy="8223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de-DE" altLang="de-DE" noProof="0" smtClean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6775" y="3022600"/>
            <a:ext cx="11266488" cy="50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Master-Untertitelformat bearbeiten</a:t>
            </a:r>
          </a:p>
        </p:txBody>
      </p:sp>
      <p:pic>
        <p:nvPicPr>
          <p:cNvPr id="3082" name="Picture 10" descr="Linie_un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8420100"/>
            <a:ext cx="112649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ogo_Z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8601075"/>
            <a:ext cx="2828925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Linie_ob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111375"/>
            <a:ext cx="112649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7615238" y="8928100"/>
            <a:ext cx="4519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1241425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241425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241425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241425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241425">
              <a:defRPr>
                <a:solidFill>
                  <a:schemeClr val="tx1"/>
                </a:solidFill>
                <a:latin typeface="Arial" charset="0"/>
              </a:defRPr>
            </a:lvl5pPr>
            <a:lvl6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e-DE" altLang="de-DE" sz="1600"/>
              <a:t>Die ZBW ist Mitglied der Leibniz-Gemeinschaft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B2A78EEB-39DF-4B4A-B039-24FDF13AC64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5559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318625" y="1354138"/>
            <a:ext cx="2816225" cy="4327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66775" y="1354138"/>
            <a:ext cx="8299450" cy="4327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7F70FC1D-FB55-446D-A567-97478E629C3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926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FA31EEF3-BA54-465E-867E-4A27D25ECA3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146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5CF6AEE2-4586-4D4F-AC07-6BF73D9573A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612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66775" y="3141663"/>
            <a:ext cx="5557838" cy="25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7013" y="3141663"/>
            <a:ext cx="5557837" cy="25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01BE0598-B50C-41B0-B389-1547E2BF7DA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64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781B8977-CA82-4F5D-99D4-909D18B79DC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669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A7B376A0-C5A9-4D23-8D0C-4C81AD123C8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951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8652219C-D294-4EC8-840C-91216639C8B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658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99E2C2FF-7BE6-40AF-94B2-E20AFD85E8D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2162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E636CA57-9E43-44DA-B7F4-784EBD9B716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002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6775" y="1354138"/>
            <a:ext cx="11266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6775" y="3141663"/>
            <a:ext cx="11268075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8928100"/>
            <a:ext cx="7126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241425">
              <a:defRPr sz="1600"/>
            </a:lvl1pPr>
          </a:lstStyle>
          <a:p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55363" y="8928100"/>
            <a:ext cx="977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241425">
              <a:defRPr sz="1600"/>
            </a:lvl1pPr>
          </a:lstStyle>
          <a:p>
            <a:r>
              <a:rPr lang="de-DE" altLang="de-DE"/>
              <a:t>Seite </a:t>
            </a:r>
            <a:fld id="{A49F5169-4EDA-4EDC-9910-0DA0D9D9EAA4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31" name="Picture 7" descr="Logo_ZB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8601075"/>
            <a:ext cx="2828925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nie_unt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8420100"/>
            <a:ext cx="112649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Linie_ob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111375"/>
            <a:ext cx="112649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y-nc-sa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8769350"/>
            <a:ext cx="1150938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12414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defTabSz="12414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defTabSz="12414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defTabSz="12414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defTabSz="12414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defTabSz="12414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defTabSz="12414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defTabSz="12414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defTabSz="12414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algn="l" defTabSz="1241425" rtl="0" fontAlgn="base">
        <a:lnSpc>
          <a:spcPts val="4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354013" algn="l" defTabSz="1241425" rtl="0" fontAlgn="base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2pPr>
      <a:lvl3pPr marL="717550" indent="-360363" algn="l" defTabSz="1241425" rtl="0" fontAlgn="base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3pPr>
      <a:lvl4pPr marL="1076325" indent="-357188" algn="l" defTabSz="1241425" rtl="0" fontAlgn="base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4pPr>
      <a:lvl5pPr marL="1438275" indent="-360363" algn="l" defTabSz="1241425" rtl="0" fontAlgn="base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5pPr>
      <a:lvl6pPr marL="1895475" indent="-360363" algn="l" defTabSz="1241425" rtl="0" fontAlgn="base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6pPr>
      <a:lvl7pPr marL="2352675" indent="-360363" algn="l" defTabSz="1241425" rtl="0" fontAlgn="base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7pPr>
      <a:lvl8pPr marL="2809875" indent="-360363" algn="l" defTabSz="1241425" rtl="0" fontAlgn="base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8pPr>
      <a:lvl9pPr marL="3267075" indent="-360363" algn="l" defTabSz="1241425" rtl="0" fontAlgn="base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conbiz.e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.lipka@zbw.eu" TargetMode="External"/><Relationship Id="rId5" Type="http://schemas.openxmlformats.org/officeDocument/2006/relationships/hyperlink" Target="mailto:a.boehrnsen@zbw.eu" TargetMode="External"/><Relationship Id="rId4" Type="http://schemas.openxmlformats.org/officeDocument/2006/relationships/hyperlink" Target="http://www.morguefile.com/archiv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bw.eu/de/ueber-uns/profi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3" name="Group 15"/>
          <p:cNvGrpSpPr>
            <a:grpSpLocks/>
          </p:cNvGrpSpPr>
          <p:nvPr/>
        </p:nvGrpSpPr>
        <p:grpSpPr bwMode="auto">
          <a:xfrm>
            <a:off x="869950" y="2630488"/>
            <a:ext cx="11264900" cy="187325"/>
            <a:chOff x="548" y="1656"/>
            <a:chExt cx="7096" cy="118"/>
          </a:xfrm>
        </p:grpSpPr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548" y="1656"/>
              <a:ext cx="7096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2058" name="Picture 10" descr="Linie_ob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" y="1762"/>
              <a:ext cx="7096" cy="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6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866775" y="659219"/>
            <a:ext cx="11266488" cy="1350556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 </a:t>
            </a:r>
            <a:br>
              <a:rPr lang="de-DE" dirty="0"/>
            </a:br>
            <a:r>
              <a:rPr lang="de-DE" sz="4000" b="1" dirty="0"/>
              <a:t>Auf dem Weg zu einer </a:t>
            </a:r>
            <a:r>
              <a:rPr lang="de-DE" sz="4000" b="1" dirty="0" smtClean="0"/>
              <a:t>e-</a:t>
            </a:r>
            <a:r>
              <a:rPr lang="de-DE" sz="4000" b="1" dirty="0" err="1" smtClean="0"/>
              <a:t>preferred</a:t>
            </a:r>
            <a:r>
              <a:rPr lang="de-DE" sz="4000" b="1" dirty="0" smtClean="0"/>
              <a:t>-Strategie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2800" dirty="0" smtClean="0"/>
              <a:t>Herausforderungen </a:t>
            </a:r>
            <a:r>
              <a:rPr lang="de-DE" sz="2800" dirty="0"/>
              <a:t>und Erfahrungen mit digitalen </a:t>
            </a:r>
            <a:r>
              <a:rPr lang="de-DE" sz="2800" dirty="0" smtClean="0"/>
              <a:t>Publikationen</a:t>
            </a:r>
            <a:endParaRPr lang="de-DE" altLang="de-DE" sz="2800" dirty="0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983733" y="2997791"/>
            <a:ext cx="11268075" cy="2051844"/>
          </a:xfrm>
        </p:spPr>
        <p:txBody>
          <a:bodyPr/>
          <a:lstStyle/>
          <a:p>
            <a:r>
              <a:rPr lang="de-DE" i="1" dirty="0" smtClean="0"/>
              <a:t>Anke </a:t>
            </a:r>
            <a:r>
              <a:rPr lang="de-DE" i="1" dirty="0"/>
              <a:t>Böhrnsen, Regine Lipka </a:t>
            </a:r>
          </a:p>
          <a:p>
            <a:r>
              <a:rPr lang="de-DE" dirty="0" smtClean="0"/>
              <a:t>ZBW </a:t>
            </a:r>
            <a:r>
              <a:rPr lang="de-DE" dirty="0"/>
              <a:t>– Leibniz-Informationszentrum </a:t>
            </a:r>
            <a:r>
              <a:rPr lang="de-DE" dirty="0" smtClean="0"/>
              <a:t>Wirtschaft</a:t>
            </a:r>
            <a:endParaRPr lang="de-DE" dirty="0"/>
          </a:p>
          <a:p>
            <a:endParaRPr lang="de-DE" altLang="de-DE" i="1" dirty="0"/>
          </a:p>
          <a:p>
            <a:r>
              <a:rPr lang="de-DE" altLang="de-DE" dirty="0" smtClean="0"/>
              <a:t>Stuttgart, </a:t>
            </a:r>
            <a:r>
              <a:rPr lang="de-DE" dirty="0" smtClean="0"/>
              <a:t>11</a:t>
            </a:r>
            <a:r>
              <a:rPr lang="de-DE" dirty="0"/>
              <a:t>. Februar </a:t>
            </a:r>
            <a:r>
              <a:rPr lang="de-DE" dirty="0" smtClean="0"/>
              <a:t>2016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Verbreitung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6775" y="2628702"/>
            <a:ext cx="11268075" cy="51296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 Fachportal </a:t>
            </a:r>
            <a:r>
              <a:rPr lang="de-DE" dirty="0" err="1" smtClean="0"/>
              <a:t>EconBiz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FA31EEF3-BA54-465E-867E-4A27D25ECA3A}" type="slidenum">
              <a:rPr lang="de-DE" altLang="de-DE" smtClean="0"/>
              <a:pPr/>
              <a:t>10</a:t>
            </a:fld>
            <a:endParaRPr lang="de-DE" altLang="de-DE"/>
          </a:p>
        </p:txBody>
      </p:sp>
      <p:pic>
        <p:nvPicPr>
          <p:cNvPr id="1026" name="Picture 2" descr="https://www.econbiz.de/eb/fileadmin/templates/img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40" y="5288682"/>
            <a:ext cx="4441753" cy="14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151928" y="404144"/>
            <a:ext cx="2171207" cy="626024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 defTabSz="1241425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241425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241425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241425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241425">
              <a:defRPr>
                <a:solidFill>
                  <a:schemeClr val="tx1"/>
                </a:solidFill>
                <a:latin typeface="Arial" charset="0"/>
              </a:defRPr>
            </a:lvl5pPr>
            <a:lvl6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de-DE" altLang="de-DE" sz="2000" dirty="0" smtClean="0">
              <a:solidFill>
                <a:schemeClr val="bg1"/>
              </a:solidFill>
            </a:endParaRPr>
          </a:p>
          <a:p>
            <a:pPr algn="ctr"/>
            <a:r>
              <a:rPr lang="de-DE" altLang="de-DE" sz="2000" dirty="0" smtClean="0">
                <a:solidFill>
                  <a:schemeClr val="bg1"/>
                </a:solidFill>
              </a:rPr>
              <a:t>Verbreitung</a:t>
            </a:r>
          </a:p>
          <a:p>
            <a:pPr algn="ctr"/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2042787" y="4632651"/>
            <a:ext cx="5768119" cy="2407752"/>
          </a:xfrm>
          <a:prstGeom prst="rect">
            <a:avLst/>
          </a:prstGeom>
          <a:solidFill>
            <a:schemeClr val="lt1">
              <a:alpha val="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 dirty="0" smtClean="0">
              <a:hlinkClick r:id="rId4"/>
            </a:endParaRPr>
          </a:p>
          <a:p>
            <a:endParaRPr lang="de-DE" dirty="0">
              <a:hlinkClick r:id="rId4"/>
            </a:endParaRPr>
          </a:p>
          <a:p>
            <a:endParaRPr lang="de-DE" sz="1600" dirty="0" smtClean="0">
              <a:hlinkClick r:id="rId4"/>
            </a:endParaRPr>
          </a:p>
          <a:p>
            <a:endParaRPr lang="de-DE" sz="1600" dirty="0">
              <a:hlinkClick r:id="rId4"/>
            </a:endParaRPr>
          </a:p>
          <a:p>
            <a:endParaRPr lang="de-DE" sz="1600" dirty="0" smtClean="0">
              <a:hlinkClick r:id="rId4"/>
            </a:endParaRPr>
          </a:p>
          <a:p>
            <a:endParaRPr lang="de-DE" sz="1600" dirty="0">
              <a:hlinkClick r:id="rId4"/>
            </a:endParaRPr>
          </a:p>
          <a:p>
            <a:endParaRPr lang="de-DE" sz="1600" dirty="0" smtClean="0">
              <a:hlinkClick r:id="rId4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78283" y="2948743"/>
            <a:ext cx="2411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hlinkClick r:id="rId4"/>
            </a:endParaRPr>
          </a:p>
          <a:p>
            <a:r>
              <a:rPr lang="de-DE" dirty="0">
                <a:hlinkClick r:id="rId4"/>
              </a:rPr>
              <a:t>www.econbiz.eu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84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6E8250F9-8A3A-46C9-8957-4EC9BDD74789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Erfolgsfaktoren Rechteeinräumung</a:t>
            </a:r>
            <a:endParaRPr lang="de-DE" altLang="de-DE" dirty="0"/>
          </a:p>
        </p:txBody>
      </p:sp>
      <p:sp>
        <p:nvSpPr>
          <p:cNvPr id="2" name="Textfeld 1"/>
          <p:cNvSpPr txBox="1"/>
          <p:nvPr/>
        </p:nvSpPr>
        <p:spPr>
          <a:xfrm rot="729639">
            <a:off x="1543378" y="3124710"/>
            <a:ext cx="5673870" cy="9936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>
              <a:defRPr sz="1800">
                <a:solidFill>
                  <a:srgbClr val="FF0000"/>
                </a:solidFill>
              </a:defRPr>
            </a:lvl1pPr>
          </a:lstStyle>
          <a:p>
            <a:r>
              <a:rPr lang="de-DE" sz="2400" dirty="0">
                <a:solidFill>
                  <a:schemeClr val="tx1"/>
                </a:solidFill>
              </a:rPr>
              <a:t>„This </a:t>
            </a:r>
            <a:r>
              <a:rPr lang="de-DE" sz="2400" dirty="0" err="1">
                <a:solidFill>
                  <a:schemeClr val="tx1"/>
                </a:solidFill>
              </a:rPr>
              <a:t>is</a:t>
            </a:r>
            <a:r>
              <a:rPr lang="de-DE" sz="2400" dirty="0">
                <a:solidFill>
                  <a:schemeClr val="tx1"/>
                </a:solidFill>
              </a:rPr>
              <a:t> a </a:t>
            </a:r>
            <a:r>
              <a:rPr lang="de-DE" sz="2400" dirty="0" err="1">
                <a:solidFill>
                  <a:schemeClr val="tx1"/>
                </a:solidFill>
              </a:rPr>
              <a:t>request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from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the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famous</a:t>
            </a:r>
            <a:r>
              <a:rPr lang="de-DE" sz="2400" dirty="0">
                <a:solidFill>
                  <a:schemeClr val="tx1"/>
                </a:solidFill>
              </a:rPr>
              <a:t> ZBW. </a:t>
            </a:r>
            <a:endParaRPr lang="de-DE" sz="2400" dirty="0" smtClean="0">
              <a:solidFill>
                <a:schemeClr val="tx1"/>
              </a:solidFill>
            </a:endParaRPr>
          </a:p>
          <a:p>
            <a:r>
              <a:rPr lang="de-DE" sz="2400" dirty="0" err="1" smtClean="0">
                <a:solidFill>
                  <a:schemeClr val="tx1"/>
                </a:solidFill>
              </a:rPr>
              <a:t>Please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reply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soon</a:t>
            </a:r>
            <a:r>
              <a:rPr lang="de-DE" sz="2400" dirty="0">
                <a:solidFill>
                  <a:schemeClr val="tx1"/>
                </a:solidFill>
              </a:rPr>
              <a:t>.“</a:t>
            </a:r>
          </a:p>
        </p:txBody>
      </p:sp>
      <p:sp>
        <p:nvSpPr>
          <p:cNvPr id="6" name="AutoShape 2" descr="Bildergebnis für smile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4" descr="Bildergebnis für smiley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4" name="Picture 6" descr="https://upload.wikimedia.org/wikipedia/commons/thumb/8/85/Smiley.svg/180px-Smile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9" y="2990208"/>
            <a:ext cx="861352" cy="86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bgerundetes Rechteck 8"/>
          <p:cNvSpPr/>
          <p:nvPr/>
        </p:nvSpPr>
        <p:spPr bwMode="auto">
          <a:xfrm>
            <a:off x="612774" y="4282236"/>
            <a:ext cx="6123883" cy="16455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de-DE" dirty="0" err="1" smtClean="0">
                <a:solidFill>
                  <a:schemeClr val="tx1"/>
                </a:solidFill>
              </a:rPr>
              <a:t>Thank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you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your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emails</a:t>
            </a:r>
            <a:r>
              <a:rPr lang="de-DE" dirty="0">
                <a:solidFill>
                  <a:schemeClr val="tx1"/>
                </a:solidFill>
              </a:rPr>
              <a:t>. </a:t>
            </a:r>
            <a:r>
              <a:rPr lang="de-DE" dirty="0" smtClean="0">
                <a:solidFill>
                  <a:schemeClr val="tx1"/>
                </a:solidFill>
              </a:rPr>
              <a:t>&lt;Organisation&gt;</a:t>
            </a:r>
          </a:p>
          <a:p>
            <a:pPr algn="l"/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would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be</a:t>
            </a:r>
            <a:r>
              <a:rPr lang="de-DE" dirty="0">
                <a:solidFill>
                  <a:schemeClr val="tx1"/>
                </a:solidFill>
              </a:rPr>
              <a:t> happy </a:t>
            </a:r>
            <a:r>
              <a:rPr lang="de-DE" dirty="0" err="1">
                <a:solidFill>
                  <a:schemeClr val="tx1"/>
                </a:solidFill>
              </a:rPr>
              <a:t>for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you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archive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endParaRPr lang="de-DE" dirty="0" smtClean="0">
              <a:solidFill>
                <a:schemeClr val="tx1"/>
              </a:solidFill>
            </a:endParaRPr>
          </a:p>
          <a:p>
            <a:pPr algn="l"/>
            <a:r>
              <a:rPr lang="de-DE" dirty="0" err="1" smtClean="0">
                <a:solidFill>
                  <a:schemeClr val="tx1"/>
                </a:solidFill>
              </a:rPr>
              <a:t>programme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papers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three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series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you</a:t>
            </a:r>
            <a:r>
              <a:rPr lang="de-DE" dirty="0">
                <a:solidFill>
                  <a:schemeClr val="tx1"/>
                </a:solidFill>
              </a:rPr>
              <a:t> </a:t>
            </a:r>
            <a:endParaRPr lang="de-DE" dirty="0" smtClean="0">
              <a:solidFill>
                <a:schemeClr val="tx1"/>
              </a:solidFill>
            </a:endParaRPr>
          </a:p>
          <a:p>
            <a:pPr algn="l"/>
            <a:r>
              <a:rPr lang="de-DE" dirty="0" err="1">
                <a:solidFill>
                  <a:schemeClr val="tx1"/>
                </a:solidFill>
              </a:rPr>
              <a:t>m</a:t>
            </a:r>
            <a:r>
              <a:rPr lang="de-DE" dirty="0" err="1" smtClean="0">
                <a:solidFill>
                  <a:schemeClr val="tx1"/>
                </a:solidFill>
              </a:rPr>
              <a:t>entioned</a:t>
            </a:r>
            <a:r>
              <a:rPr lang="de-DE" dirty="0" smtClean="0">
                <a:solidFill>
                  <a:schemeClr val="tx1"/>
                </a:solidFill>
              </a:rPr>
              <a:t>…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 rot="21085116">
            <a:off x="2676566" y="5578286"/>
            <a:ext cx="4379709" cy="13452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DE" sz="2400" dirty="0" err="1" smtClean="0"/>
              <a:t>Thank</a:t>
            </a:r>
            <a:r>
              <a:rPr lang="de-DE" sz="2400" dirty="0" smtClean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very</a:t>
            </a:r>
            <a:r>
              <a:rPr lang="de-DE" sz="2400" dirty="0"/>
              <a:t> </a:t>
            </a:r>
            <a:r>
              <a:rPr lang="de-DE" sz="2400" dirty="0" err="1"/>
              <a:t>much</a:t>
            </a:r>
            <a:r>
              <a:rPr lang="de-DE" sz="2400" dirty="0"/>
              <a:t> </a:t>
            </a:r>
            <a:r>
              <a:rPr lang="de-DE" sz="2400" dirty="0" err="1"/>
              <a:t>again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/>
              <a:t>collaboration</a:t>
            </a:r>
            <a:r>
              <a:rPr lang="de-DE" sz="2400" dirty="0"/>
              <a:t>.</a:t>
            </a:r>
          </a:p>
        </p:txBody>
      </p:sp>
      <p:sp>
        <p:nvSpPr>
          <p:cNvPr id="18" name="Textfeld 17"/>
          <p:cNvSpPr txBox="1"/>
          <p:nvPr/>
        </p:nvSpPr>
        <p:spPr>
          <a:xfrm rot="335239">
            <a:off x="521090" y="7109368"/>
            <a:ext cx="5595956" cy="1077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very</a:t>
            </a:r>
            <a:r>
              <a:rPr lang="de-DE" sz="2400" dirty="0"/>
              <a:t> </a:t>
            </a:r>
            <a:r>
              <a:rPr lang="de-DE" sz="2400" dirty="0" err="1"/>
              <a:t>proud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send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signed</a:t>
            </a:r>
            <a:r>
              <a:rPr lang="de-DE" sz="2400" dirty="0" smtClean="0"/>
              <a:t> </a:t>
            </a:r>
          </a:p>
          <a:p>
            <a:r>
              <a:rPr lang="de-DE" sz="2400" dirty="0" err="1" smtClean="0"/>
              <a:t>License</a:t>
            </a:r>
            <a:r>
              <a:rPr lang="de-DE" sz="2400" dirty="0" smtClean="0"/>
              <a:t> Agreement. 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7787456" y="2412124"/>
            <a:ext cx="4433777" cy="56938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de-DE" sz="2800" dirty="0" smtClean="0">
                <a:solidFill>
                  <a:schemeClr val="bg1"/>
                </a:solidFill>
              </a:rPr>
              <a:t>Gute Vorarbeit bei der Recherche (Kontaktdaten, Leitung der angefragten Organisation)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de-DE" sz="2800" dirty="0">
              <a:solidFill>
                <a:schemeClr val="bg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de-DE" sz="2800" dirty="0" smtClean="0">
                <a:solidFill>
                  <a:schemeClr val="bg1"/>
                </a:solidFill>
              </a:rPr>
              <a:t>Persönliche Ansprache, </a:t>
            </a:r>
            <a:r>
              <a:rPr lang="de-DE" sz="2800" dirty="0" err="1" smtClean="0">
                <a:solidFill>
                  <a:schemeClr val="bg1"/>
                </a:solidFill>
              </a:rPr>
              <a:t>Diversity</a:t>
            </a:r>
            <a:r>
              <a:rPr lang="de-DE" sz="2800" dirty="0" smtClean="0">
                <a:solidFill>
                  <a:schemeClr val="bg1"/>
                </a:solidFill>
              </a:rPr>
              <a:t>-Aspekte beachten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de-DE" sz="2800" dirty="0">
              <a:solidFill>
                <a:schemeClr val="bg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de-DE" sz="2800" dirty="0" smtClean="0">
                <a:solidFill>
                  <a:schemeClr val="bg1"/>
                </a:solidFill>
              </a:rPr>
              <a:t>Schnelle und professionelle Reaktion auf Rückfragen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6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6775" y="1348185"/>
            <a:ext cx="11266488" cy="615553"/>
          </a:xfrm>
        </p:spPr>
        <p:txBody>
          <a:bodyPr/>
          <a:lstStyle/>
          <a:p>
            <a:r>
              <a:rPr lang="de-DE" altLang="de-DE" dirty="0" smtClean="0"/>
              <a:t>Erfahrungen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6774" y="2524523"/>
            <a:ext cx="11637113" cy="4103688"/>
          </a:xfrm>
        </p:spPr>
        <p:txBody>
          <a:bodyPr/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dirty="0" err="1" smtClean="0"/>
              <a:t>Win</a:t>
            </a:r>
            <a:r>
              <a:rPr lang="de-DE" dirty="0" smtClean="0"/>
              <a:t> – </a:t>
            </a:r>
            <a:r>
              <a:rPr lang="de-DE" dirty="0" err="1" smtClean="0"/>
              <a:t>Win</a:t>
            </a:r>
            <a:r>
              <a:rPr lang="de-DE" dirty="0" smtClean="0"/>
              <a:t>: Bibliothek ist mit Stakeholder</a:t>
            </a:r>
            <a:br>
              <a:rPr lang="de-DE" dirty="0" smtClean="0"/>
            </a:br>
            <a:r>
              <a:rPr lang="de-DE" dirty="0" smtClean="0"/>
              <a:t> „Wissenschaftlerinnen / Wissenschaftler“ </a:t>
            </a:r>
            <a:br>
              <a:rPr lang="de-DE" dirty="0" smtClean="0"/>
            </a:br>
            <a:r>
              <a:rPr lang="de-DE" dirty="0" smtClean="0"/>
              <a:t>direkt in Kontakt und Kooperation, </a:t>
            </a:r>
            <a:br>
              <a:rPr lang="de-DE" dirty="0" smtClean="0"/>
            </a:br>
            <a:r>
              <a:rPr lang="de-DE" dirty="0" smtClean="0"/>
              <a:t>Türöffner für weitere Partnerschaften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dirty="0" smtClean="0"/>
              <a:t>Juristische Fachkenntnisse: erhöhter Bedarf 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dirty="0" smtClean="0"/>
              <a:t>Workflows: sehr komplex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dirty="0" smtClean="0"/>
              <a:t>Personalressourcen: höherer Aufwand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FA31EEF3-BA54-465E-867E-4A27D25ECA3A}" type="slidenum">
              <a:rPr lang="de-DE" altLang="de-DE" smtClean="0"/>
              <a:pPr/>
              <a:t>12</a:t>
            </a:fld>
            <a:endParaRPr lang="de-DE" altLang="de-DE"/>
          </a:p>
        </p:txBody>
      </p:sp>
      <p:pic>
        <p:nvPicPr>
          <p:cNvPr id="3074" name="Picture 2" descr="http://cdn.morguefile.com/imageData/public/files/a/alvimann/preview/fldr_2009_09_23/file11712537274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42" y="2737565"/>
            <a:ext cx="3806881" cy="2855161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6775" y="1348185"/>
            <a:ext cx="11266488" cy="615553"/>
          </a:xfrm>
        </p:spPr>
        <p:txBody>
          <a:bodyPr/>
          <a:lstStyle/>
          <a:p>
            <a:r>
              <a:rPr lang="de-DE" altLang="de-DE" dirty="0" smtClean="0"/>
              <a:t>Herausforderungen ZBW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2467" y="2588318"/>
            <a:ext cx="10420236" cy="4103688"/>
          </a:xfrm>
        </p:spPr>
        <p:txBody>
          <a:bodyPr/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dirty="0" smtClean="0"/>
              <a:t>Kompliziertes Urheberrecht – </a:t>
            </a:r>
            <a:br>
              <a:rPr lang="de-DE" dirty="0" smtClean="0"/>
            </a:br>
            <a:r>
              <a:rPr lang="de-DE" dirty="0" smtClean="0"/>
              <a:t>komplizierte Nutzungsvereinbarungen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dirty="0" smtClean="0"/>
              <a:t>Überregionale Nutzung gewährleisten, </a:t>
            </a:r>
            <a:br>
              <a:rPr lang="de-DE" dirty="0" smtClean="0"/>
            </a:br>
            <a:r>
              <a:rPr lang="de-DE" dirty="0" smtClean="0"/>
              <a:t>insbesondere bei Kaufpublikationen 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dirty="0" smtClean="0"/>
              <a:t>Workflows im laufenden Betrieb anpassen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dirty="0" smtClean="0"/>
              <a:t>Umgang mit anderen Dateiformaten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dirty="0" smtClean="0"/>
              <a:t>Qualifizierung der Beteiligten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dirty="0" smtClean="0"/>
              <a:t>Interne Umverteilung der Ressourcen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FA31EEF3-BA54-465E-867E-4A27D25ECA3A}" type="slidenum">
              <a:rPr lang="de-DE" altLang="de-DE" smtClean="0"/>
              <a:pPr/>
              <a:t>13</a:t>
            </a:fld>
            <a:endParaRPr lang="de-DE" altLang="de-DE"/>
          </a:p>
        </p:txBody>
      </p:sp>
      <p:pic>
        <p:nvPicPr>
          <p:cNvPr id="6" name="Picture 2" descr="http://cdn.morguefile.com/imageData/public/files/i/imelenchon/10/l/1349825604b8o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3" y="2487583"/>
            <a:ext cx="3808800" cy="2491071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274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6775" y="1348185"/>
            <a:ext cx="11266488" cy="615553"/>
          </a:xfrm>
        </p:spPr>
        <p:txBody>
          <a:bodyPr/>
          <a:lstStyle/>
          <a:p>
            <a:r>
              <a:rPr lang="de-DE" altLang="de-DE" dirty="0" smtClean="0"/>
              <a:t>Herausforderungen </a:t>
            </a:r>
            <a:r>
              <a:rPr lang="de-DE" dirty="0" smtClean="0"/>
              <a:t>für Information Professionals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2467" y="2588318"/>
            <a:ext cx="10713688" cy="5129609"/>
          </a:xfrm>
        </p:spPr>
        <p:txBody>
          <a:bodyPr/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dirty="0" smtClean="0"/>
              <a:t>Urheberrechtsdiskussion weiterhin </a:t>
            </a:r>
            <a:br>
              <a:rPr lang="de-DE" dirty="0" smtClean="0"/>
            </a:br>
            <a:r>
              <a:rPr lang="de-DE" dirty="0" smtClean="0"/>
              <a:t>vorantreiben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dirty="0" smtClean="0"/>
              <a:t>Open Access weiterhin ausbauen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dirty="0" smtClean="0"/>
              <a:t>Identifizierung verlässlich zitierbarer </a:t>
            </a:r>
            <a:br>
              <a:rPr lang="de-DE" dirty="0" smtClean="0"/>
            </a:br>
            <a:r>
              <a:rPr lang="de-DE" dirty="0" smtClean="0"/>
              <a:t>Server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– Vernetzung?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dirty="0" smtClean="0"/>
              <a:t>Arbeitsteilung der Bibliotheken und </a:t>
            </a:r>
            <a:br>
              <a:rPr lang="de-DE" dirty="0" smtClean="0"/>
            </a:br>
            <a:r>
              <a:rPr lang="de-DE" dirty="0" smtClean="0"/>
              <a:t>Informationseinrichtungen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dirty="0" smtClean="0"/>
              <a:t>Neues Thema: sich verstärkt für den Gedanken der </a:t>
            </a:r>
            <a:br>
              <a:rPr lang="de-DE" dirty="0" smtClean="0"/>
            </a:br>
            <a:r>
              <a:rPr lang="de-DE" dirty="0" smtClean="0"/>
              <a:t>Open-Content-Lizenzen einsetzen?</a:t>
            </a:r>
            <a:endParaRPr lang="de-DE" dirty="0"/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FA31EEF3-BA54-465E-867E-4A27D25ECA3A}" type="slidenum">
              <a:rPr lang="de-DE" altLang="de-DE" smtClean="0"/>
              <a:pPr/>
              <a:t>14</a:t>
            </a:fld>
            <a:endParaRPr lang="de-DE" altLang="de-DE"/>
          </a:p>
        </p:txBody>
      </p:sp>
      <p:pic>
        <p:nvPicPr>
          <p:cNvPr id="6" name="Picture 2" descr="http://cdn.morguefile.com/imageData/public/files/a/alvimann/preview/fldr_2009_08_27/file1551251406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355" y="2588319"/>
            <a:ext cx="3808800" cy="2362323"/>
          </a:xfrm>
          <a:prstGeom prst="ellipse">
            <a:avLst/>
          </a:prstGeom>
          <a:ln w="285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6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6E8250F9-8A3A-46C9-8957-4EC9BDD74789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Fragen und Anregungen?</a:t>
            </a:r>
            <a:endParaRPr lang="de-DE" altLang="de-DE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775" y="2174875"/>
            <a:ext cx="11268075" cy="1538883"/>
          </a:xfrm>
        </p:spPr>
        <p:txBody>
          <a:bodyPr/>
          <a:lstStyle/>
          <a:p>
            <a:pPr marL="457200" indent="-457200">
              <a:buFontTx/>
              <a:buChar char="-"/>
            </a:pPr>
            <a:endParaRPr lang="de-DE" altLang="de-DE" dirty="0" smtClean="0"/>
          </a:p>
          <a:p>
            <a:pPr marL="457200" indent="-457200">
              <a:buFontTx/>
              <a:buChar char="-"/>
            </a:pPr>
            <a:endParaRPr lang="de-DE" altLang="de-DE" dirty="0" smtClean="0"/>
          </a:p>
          <a:p>
            <a:endParaRPr lang="de-DE" altLang="de-DE" dirty="0"/>
          </a:p>
        </p:txBody>
      </p:sp>
      <p:pic>
        <p:nvPicPr>
          <p:cNvPr id="1026" name="Picture 2" descr="http://cdn.morguefile.com/imageData/public/files/c/chelle/preview/fldr_2008_11_08/file00017048174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32" y="2397698"/>
            <a:ext cx="5169302" cy="38769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6061075" y="7985234"/>
            <a:ext cx="6132786" cy="42566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1241425"/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Quelle für Fotos, soweit  nicht gesondert </a:t>
            </a:r>
            <a:r>
              <a:rPr lang="de-DE" sz="1200" dirty="0">
                <a:solidFill>
                  <a:schemeClr val="tx1"/>
                </a:solidFill>
                <a:latin typeface="Arial" charset="0"/>
              </a:rPr>
              <a:t>angegeben: </a:t>
            </a:r>
            <a:r>
              <a:rPr lang="de-DE" sz="1200" dirty="0">
                <a:solidFill>
                  <a:schemeClr val="tx1"/>
                </a:solidFill>
                <a:latin typeface="Arial" charset="0"/>
                <a:hlinkClick r:id="rId4"/>
              </a:rPr>
              <a:t>http://</a:t>
            </a:r>
            <a:r>
              <a:rPr lang="de-DE" sz="1200" dirty="0" smtClean="0">
                <a:solidFill>
                  <a:schemeClr val="tx1"/>
                </a:solidFill>
                <a:latin typeface="Arial" charset="0"/>
                <a:hlinkClick r:id="rId4"/>
              </a:rPr>
              <a:t>www.morguefile.com/archive</a:t>
            </a:r>
            <a:endParaRPr lang="de-DE" sz="1200" dirty="0" smtClean="0">
              <a:solidFill>
                <a:schemeClr val="tx1"/>
              </a:solidFill>
              <a:latin typeface="Arial" charset="0"/>
            </a:endParaRPr>
          </a:p>
          <a:p>
            <a:pPr defTabSz="1241425"/>
            <a:r>
              <a:rPr lang="de-DE" sz="120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470932" y="6526924"/>
            <a:ext cx="5423338" cy="1166648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tx1"/>
                </a:solidFill>
                <a:latin typeface="Arial" charset="0"/>
              </a:rPr>
              <a:t>Anke Böhrnsen </a:t>
            </a:r>
            <a:r>
              <a:rPr lang="de-DE" dirty="0" smtClean="0">
                <a:solidFill>
                  <a:schemeClr val="tx1"/>
                </a:solidFill>
                <a:latin typeface="Arial" charset="0"/>
                <a:hlinkClick r:id="rId5"/>
              </a:rPr>
              <a:t>a.boehrnsen@zbw.eu</a:t>
            </a:r>
            <a:endParaRPr lang="de-DE" dirty="0" smtClean="0">
              <a:solidFill>
                <a:schemeClr val="tx1"/>
              </a:solidFill>
              <a:latin typeface="Arial" charset="0"/>
            </a:endParaRPr>
          </a:p>
          <a:p>
            <a:pPr marL="0" marR="0" indent="0" algn="l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Regine</a:t>
            </a:r>
            <a:r>
              <a:rPr kumimoji="0" lang="de-D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Lipka </a:t>
            </a:r>
            <a:r>
              <a:rPr kumimoji="0" lang="de-D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6"/>
              </a:rPr>
              <a:t>r.lipka@zbw.eu</a:t>
            </a:r>
            <a:endParaRPr kumimoji="0" lang="de-DE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Sie heute erwartet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6775" y="2559772"/>
            <a:ext cx="6769059" cy="3077766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de-DE" dirty="0" smtClean="0"/>
              <a:t>Allgemeines</a:t>
            </a:r>
          </a:p>
          <a:p>
            <a:pPr marL="457200" indent="-457200">
              <a:buFontTx/>
              <a:buChar char="-"/>
            </a:pPr>
            <a:r>
              <a:rPr lang="de-DE" dirty="0" smtClean="0"/>
              <a:t>Digitales Archiv</a:t>
            </a:r>
          </a:p>
          <a:p>
            <a:pPr marL="457200" indent="-457200">
              <a:buFontTx/>
              <a:buChar char="-"/>
            </a:pPr>
            <a:r>
              <a:rPr lang="de-DE" dirty="0" smtClean="0"/>
              <a:t>Erfahrungen und Herausforderungen </a:t>
            </a:r>
          </a:p>
          <a:p>
            <a:pPr marL="457200" indent="-457200">
              <a:buFontTx/>
              <a:buChar char="-"/>
            </a:pPr>
            <a:endParaRPr lang="de-DE" dirty="0" smtClean="0"/>
          </a:p>
          <a:p>
            <a:pPr marL="457200" indent="-457200">
              <a:buFontTx/>
              <a:buChar char="-"/>
            </a:pPr>
            <a:endParaRPr lang="de-DE" dirty="0" smtClean="0"/>
          </a:p>
          <a:p>
            <a:pPr marL="457200" indent="-45720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FA31EEF3-BA54-465E-867E-4A27D25ECA3A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26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6777" y="1348188"/>
            <a:ext cx="11266487" cy="615553"/>
          </a:xfrm>
        </p:spPr>
        <p:txBody>
          <a:bodyPr/>
          <a:lstStyle/>
          <a:p>
            <a:r>
              <a:rPr lang="de-DE" dirty="0" smtClean="0"/>
              <a:t>Kurzprofil: ZBW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0596" y="5192112"/>
            <a:ext cx="11268075" cy="2693045"/>
          </a:xfrm>
        </p:spPr>
        <p:txBody>
          <a:bodyPr/>
          <a:lstStyle/>
          <a:p>
            <a:pPr marL="457152" indent="-457152">
              <a:lnSpc>
                <a:spcPts val="3500"/>
              </a:lnSpc>
              <a:buFont typeface="Symbol" panose="05050102010706020507" pitchFamily="18" charset="2"/>
              <a:buChar char="-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eltweit größtes Informationszentrum für Wirtschaft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2" indent="-457152">
              <a:lnSpc>
                <a:spcPts val="3500"/>
              </a:lnSpc>
              <a:buFont typeface="Symbol" panose="05050102010706020507" pitchFamily="18" charset="2"/>
              <a:buChar char="-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Stiftung mit Standorten in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Kiel und Hamburg </a:t>
            </a:r>
          </a:p>
          <a:p>
            <a:pPr marL="457152" indent="-457152">
              <a:lnSpc>
                <a:spcPts val="3500"/>
              </a:lnSpc>
              <a:buFont typeface="Symbol" panose="05050102010706020507" pitchFamily="18" charset="2"/>
              <a:buChar char="-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Mitglied der Leibniz-Gemeinschaft</a:t>
            </a:r>
          </a:p>
          <a:p>
            <a:pPr marL="457152" indent="-457152">
              <a:lnSpc>
                <a:spcPts val="3500"/>
              </a:lnSpc>
              <a:buFont typeface="Symbol" panose="05050102010706020507" pitchFamily="18" charset="2"/>
              <a:buChar char="-"/>
            </a:pPr>
            <a:r>
              <a:rPr lang="de-DE" sz="2400" dirty="0" smtClean="0"/>
              <a:t>Kernprodukte: Fachportal </a:t>
            </a:r>
            <a:r>
              <a:rPr lang="de-DE" sz="2400" dirty="0"/>
              <a:t>für </a:t>
            </a:r>
            <a:r>
              <a:rPr lang="de-DE" sz="2400" dirty="0" smtClean="0"/>
              <a:t>Wirtschaftswissenschaften „</a:t>
            </a:r>
            <a:r>
              <a:rPr lang="de-DE" sz="2400" dirty="0" err="1" smtClean="0"/>
              <a:t>EconBiz</a:t>
            </a:r>
            <a:r>
              <a:rPr lang="de-DE" sz="2400" dirty="0" smtClean="0"/>
              <a:t>“ und </a:t>
            </a:r>
            <a:br>
              <a:rPr lang="de-DE" sz="2400" dirty="0" smtClean="0"/>
            </a:br>
            <a:r>
              <a:rPr lang="de-DE" sz="2400" dirty="0" smtClean="0"/>
              <a:t>Open-Access-Repository „</a:t>
            </a:r>
            <a:r>
              <a:rPr lang="de-DE" sz="2400" dirty="0" err="1" smtClean="0"/>
              <a:t>EconStor</a:t>
            </a:r>
            <a:r>
              <a:rPr lang="de-DE" sz="2400" dirty="0" smtClean="0"/>
              <a:t>“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2" indent="-457152">
              <a:lnSpc>
                <a:spcPts val="3500"/>
              </a:lnSpc>
              <a:buFont typeface="Wingdings" panose="05000000000000000000" pitchFamily="2" charset="2"/>
              <a:buChar char="§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page </a:t>
            </a:r>
            <a:fld id="{62B01CEC-F74B-4C24-9871-430D897AA3F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7" name="Picture 3" descr="G:\013_Marketing\INTERN\11_Fotoarchiv\_Fotos ZBW\_Alte Fotos vergangener Ereignisse\Fotos vom HWWA_Originale\Bearbeitungen\ZBW_Hamburg_15_retuschiert.jpg"/>
          <p:cNvPicPr>
            <a:picLocks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710" y="2327256"/>
            <a:ext cx="2895400" cy="2197243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zbw.eu/presse/pressebilder/images/lukas_roth_zbw_kiel_aussen2.jpg"/>
          <p:cNvPicPr>
            <a:picLocks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782" y="2320777"/>
            <a:ext cx="3060001" cy="2340001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5" r="3549"/>
          <a:stretch/>
        </p:blipFill>
        <p:spPr>
          <a:xfrm>
            <a:off x="4815709" y="2320777"/>
            <a:ext cx="3198861" cy="2340001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7017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F13DB353-D0DB-4AC9-BB5A-5AE96D434837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Strategie </a:t>
            </a:r>
            <a:r>
              <a:rPr lang="de-DE" altLang="de-DE" dirty="0"/>
              <a:t>der ZBW </a:t>
            </a:r>
            <a:r>
              <a:rPr lang="de-DE" altLang="de-DE" dirty="0" smtClean="0"/>
              <a:t>2015 - 2020</a:t>
            </a:r>
            <a:endParaRPr lang="de-DE" altLang="de-DE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9560" y="2443853"/>
            <a:ext cx="8619219" cy="4616648"/>
          </a:xfr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de-DE" altLang="de-DE" kern="1200" dirty="0" smtClean="0">
                <a:latin typeface="Arial" charset="0"/>
                <a:sym typeface="Wingdings" panose="05000000000000000000" pitchFamily="2" charset="2"/>
              </a:rPr>
              <a:t>Die ZBW wandelt sich zu einer </a:t>
            </a:r>
          </a:p>
          <a:p>
            <a:r>
              <a:rPr lang="de-DE" kern="1200" dirty="0" smtClean="0">
                <a:latin typeface="Arial" charset="0"/>
                <a:sym typeface="Wingdings" panose="05000000000000000000" pitchFamily="2" charset="2"/>
              </a:rPr>
              <a:t>Digitalen Bibliothek.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2400" kern="1200" dirty="0" smtClean="0">
                <a:latin typeface="Arial" charset="0"/>
              </a:rPr>
              <a:t>Der </a:t>
            </a:r>
            <a:r>
              <a:rPr lang="de-DE" sz="2400" kern="1200" dirty="0">
                <a:latin typeface="Arial" charset="0"/>
              </a:rPr>
              <a:t>Bestandsaufbau </a:t>
            </a:r>
            <a:r>
              <a:rPr lang="de-DE" sz="2400" kern="1200" dirty="0" smtClean="0">
                <a:latin typeface="Arial" charset="0"/>
              </a:rPr>
              <a:t>erfolgt nach der </a:t>
            </a:r>
            <a:br>
              <a:rPr lang="de-DE" sz="2400" kern="1200" dirty="0" smtClean="0">
                <a:latin typeface="Arial" charset="0"/>
              </a:rPr>
            </a:br>
            <a:r>
              <a:rPr lang="de-DE" sz="2400" kern="1200" dirty="0" smtClean="0">
                <a:latin typeface="Arial" charset="0"/>
              </a:rPr>
              <a:t>e-</a:t>
            </a:r>
            <a:r>
              <a:rPr lang="de-DE" sz="2400" kern="1200" dirty="0" err="1" smtClean="0">
                <a:latin typeface="Arial" charset="0"/>
              </a:rPr>
              <a:t>preferred</a:t>
            </a:r>
            <a:r>
              <a:rPr lang="de-DE" sz="2400" kern="1200" dirty="0" smtClean="0">
                <a:latin typeface="Arial" charset="0"/>
              </a:rPr>
              <a:t>-Strategie</a:t>
            </a:r>
            <a:r>
              <a:rPr lang="de-DE" sz="2400" kern="1200" dirty="0">
                <a:latin typeface="Arial" charset="0"/>
              </a:rPr>
              <a:t>, </a:t>
            </a:r>
            <a:r>
              <a:rPr lang="de-DE" sz="2400" kern="1200" dirty="0" smtClean="0">
                <a:latin typeface="Arial" charset="0"/>
              </a:rPr>
              <a:t>d</a:t>
            </a:r>
            <a:r>
              <a:rPr lang="de-DE" sz="2400" kern="1200" dirty="0">
                <a:latin typeface="Arial" charset="0"/>
              </a:rPr>
              <a:t>. h. </a:t>
            </a:r>
            <a:r>
              <a:rPr lang="de-DE" sz="2400" kern="1200" dirty="0" smtClean="0">
                <a:latin typeface="Arial" charset="0"/>
              </a:rPr>
              <a:t>die </a:t>
            </a:r>
            <a:r>
              <a:rPr lang="de-DE" sz="2400" kern="1200" dirty="0">
                <a:latin typeface="Arial" charset="0"/>
              </a:rPr>
              <a:t>ZBW </a:t>
            </a:r>
            <a:r>
              <a:rPr lang="de-DE" sz="2400" kern="1200" dirty="0" smtClean="0">
                <a:latin typeface="Arial" charset="0"/>
              </a:rPr>
              <a:t>beschafft </a:t>
            </a:r>
            <a:br>
              <a:rPr lang="de-DE" sz="2400" kern="1200" dirty="0" smtClean="0">
                <a:latin typeface="Arial" charset="0"/>
              </a:rPr>
            </a:br>
            <a:r>
              <a:rPr lang="de-DE" sz="2400" kern="1200" dirty="0" smtClean="0">
                <a:latin typeface="Arial" charset="0"/>
              </a:rPr>
              <a:t>bevorzugt die </a:t>
            </a:r>
            <a:r>
              <a:rPr lang="de-DE" sz="2400" kern="1200" dirty="0">
                <a:latin typeface="Arial" charset="0"/>
              </a:rPr>
              <a:t>elektronische Version </a:t>
            </a:r>
            <a:r>
              <a:rPr lang="de-DE" sz="2400" kern="1200" dirty="0" smtClean="0">
                <a:latin typeface="Arial" charset="0"/>
              </a:rPr>
              <a:t>eines </a:t>
            </a:r>
            <a:r>
              <a:rPr lang="de-DE" sz="2400" kern="1200" dirty="0">
                <a:latin typeface="Arial" charset="0"/>
              </a:rPr>
              <a:t>Werkes</a:t>
            </a:r>
            <a:r>
              <a:rPr lang="de-DE" sz="2400" kern="1200" dirty="0" smtClean="0">
                <a:latin typeface="Arial" charset="0"/>
              </a:rPr>
              <a:t>. 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2400" kern="1200" dirty="0" smtClean="0">
                <a:latin typeface="Arial" charset="0"/>
              </a:rPr>
              <a:t>Die </a:t>
            </a:r>
            <a:r>
              <a:rPr lang="de-DE" sz="2400" kern="1200" dirty="0">
                <a:latin typeface="Arial" charset="0"/>
              </a:rPr>
              <a:t>ZBW baut die Open-Access-Bereitstellung </a:t>
            </a:r>
            <a:br>
              <a:rPr lang="de-DE" sz="2400" kern="1200" dirty="0">
                <a:latin typeface="Arial" charset="0"/>
              </a:rPr>
            </a:br>
            <a:r>
              <a:rPr lang="de-DE" sz="2400" kern="1200" dirty="0" smtClean="0">
                <a:latin typeface="Arial" charset="0"/>
              </a:rPr>
              <a:t>über </a:t>
            </a:r>
            <a:r>
              <a:rPr lang="de-DE" sz="2400" kern="1200" dirty="0">
                <a:latin typeface="Arial" charset="0"/>
              </a:rPr>
              <a:t>eigene Server aus</a:t>
            </a:r>
            <a:r>
              <a:rPr lang="de-DE" sz="2400" kern="1200" dirty="0" smtClean="0">
                <a:latin typeface="Arial" charset="0"/>
              </a:rPr>
              <a:t>. 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2400" kern="1200" dirty="0" smtClean="0">
                <a:latin typeface="Arial" charset="0"/>
              </a:rPr>
              <a:t>Über </a:t>
            </a:r>
            <a:r>
              <a:rPr lang="de-DE" sz="2400" kern="1200" dirty="0">
                <a:latin typeface="Arial" charset="0"/>
              </a:rPr>
              <a:t>die digitale Langzeitarchivierung wird der </a:t>
            </a:r>
            <a:r>
              <a:rPr lang="de-DE" sz="2400" kern="1200" dirty="0" smtClean="0">
                <a:latin typeface="Arial" charset="0"/>
              </a:rPr>
              <a:t>dauerhafte </a:t>
            </a:r>
            <a:br>
              <a:rPr lang="de-DE" sz="2400" kern="1200" dirty="0" smtClean="0">
                <a:latin typeface="Arial" charset="0"/>
              </a:rPr>
            </a:br>
            <a:r>
              <a:rPr lang="de-DE" sz="2400" kern="1200" dirty="0" smtClean="0">
                <a:latin typeface="Arial" charset="0"/>
              </a:rPr>
              <a:t>Zugriff </a:t>
            </a:r>
            <a:r>
              <a:rPr lang="de-DE" sz="2400" kern="1200" dirty="0">
                <a:latin typeface="Arial" charset="0"/>
              </a:rPr>
              <a:t>auf die elektronischen Angebote der ZBW gesichert</a:t>
            </a:r>
            <a:r>
              <a:rPr lang="de-DE" sz="2400" kern="1200" dirty="0" smtClean="0">
                <a:latin typeface="Arial" charset="0"/>
              </a:rPr>
              <a:t>.</a:t>
            </a:r>
            <a:endParaRPr lang="de-DE" sz="2400" kern="1200" dirty="0">
              <a:latin typeface="Arial" charset="0"/>
            </a:endParaRPr>
          </a:p>
        </p:txBody>
      </p:sp>
      <p:pic>
        <p:nvPicPr>
          <p:cNvPr id="2050" name="Picture 2" descr="http://cdn.morguefile.com/imageData/public/files/j/JessicaGale/05/l/136995026548q7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80" y="2550367"/>
            <a:ext cx="3678874" cy="236160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43027" y="7424854"/>
            <a:ext cx="5135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Quelle: </a:t>
            </a:r>
            <a:r>
              <a:rPr lang="de-DE" sz="1200" dirty="0" smtClean="0">
                <a:hlinkClick r:id="rId4"/>
              </a:rPr>
              <a:t>http</a:t>
            </a:r>
            <a:r>
              <a:rPr lang="de-DE" sz="1200" dirty="0">
                <a:hlinkClick r:id="rId4"/>
              </a:rPr>
              <a:t>://www.zbw.eu/de/ueber-uns/profil</a:t>
            </a:r>
            <a:r>
              <a:rPr lang="de-DE" sz="1200" dirty="0" smtClean="0">
                <a:hlinkClick r:id="rId4"/>
              </a:rPr>
              <a:t>/</a:t>
            </a:r>
            <a:r>
              <a:rPr lang="de-DE" sz="1200" dirty="0" smtClean="0"/>
              <a:t> [abgerufen 04.02.2016]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78325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F13DB353-D0DB-4AC9-BB5A-5AE96D434837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66775" y="1348185"/>
            <a:ext cx="12487718" cy="615553"/>
          </a:xfrm>
        </p:spPr>
        <p:txBody>
          <a:bodyPr/>
          <a:lstStyle/>
          <a:p>
            <a:r>
              <a:rPr lang="de-DE" altLang="de-DE" dirty="0" smtClean="0"/>
              <a:t>Aktivitäten e-Publikationen</a:t>
            </a:r>
            <a:endParaRPr lang="de-DE" altLang="de-DE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775" y="2512549"/>
            <a:ext cx="6169894" cy="4616648"/>
          </a:xfr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342900" indent="-342900">
              <a:buFontTx/>
              <a:buChar char="-"/>
            </a:pPr>
            <a:r>
              <a:rPr lang="de-DE" altLang="de-DE" kern="1200" dirty="0">
                <a:latin typeface="Arial" charset="0"/>
              </a:rPr>
              <a:t>Lizensierung </a:t>
            </a:r>
            <a:endParaRPr lang="de-DE" altLang="de-DE" kern="1200" dirty="0" smtClean="0">
              <a:latin typeface="Arial" charset="0"/>
            </a:endParaRPr>
          </a:p>
          <a:p>
            <a:pPr marL="342900" indent="-342900">
              <a:buFontTx/>
              <a:buChar char="-"/>
            </a:pPr>
            <a:r>
              <a:rPr lang="de-DE" altLang="de-DE" kern="1200" dirty="0" smtClean="0">
                <a:latin typeface="Arial" charset="0"/>
              </a:rPr>
              <a:t>Retrodigitalisierung </a:t>
            </a:r>
          </a:p>
          <a:p>
            <a:pPr marL="342900" indent="-342900">
              <a:buFontTx/>
              <a:buChar char="-"/>
            </a:pPr>
            <a:r>
              <a:rPr lang="de-DE" altLang="de-DE" kern="1200" dirty="0" smtClean="0">
                <a:latin typeface="Arial" charset="0"/>
              </a:rPr>
              <a:t>Digitale Langzeitarchivierung </a:t>
            </a:r>
            <a:endParaRPr lang="de-DE" altLang="de-DE" kern="1200" dirty="0">
              <a:latin typeface="Arial" charset="0"/>
            </a:endParaRPr>
          </a:p>
          <a:p>
            <a:pPr marL="342900" indent="-342900">
              <a:buFontTx/>
              <a:buChar char="-"/>
            </a:pPr>
            <a:endParaRPr lang="de-DE" altLang="de-DE" kern="1200" dirty="0" smtClean="0">
              <a:latin typeface="Arial" charset="0"/>
            </a:endParaRPr>
          </a:p>
          <a:p>
            <a:pPr marL="342900" indent="-342900">
              <a:buFontTx/>
              <a:buChar char="-"/>
            </a:pPr>
            <a:endParaRPr lang="de-DE" altLang="de-DE" kern="1200" dirty="0" smtClean="0">
              <a:latin typeface="Arial" charset="0"/>
            </a:endParaRPr>
          </a:p>
          <a:p>
            <a:pPr marL="342900" indent="-342900">
              <a:buFontTx/>
              <a:buChar char="-"/>
            </a:pPr>
            <a:r>
              <a:rPr lang="de-DE" altLang="de-DE" kern="1200" dirty="0" smtClean="0">
                <a:latin typeface="Arial" charset="0"/>
              </a:rPr>
              <a:t>ZBW-eigene Repositorien, z. B.        </a:t>
            </a:r>
          </a:p>
          <a:p>
            <a:pPr marL="342900" indent="-342900">
              <a:buFontTx/>
              <a:buChar char="-"/>
            </a:pPr>
            <a:endParaRPr lang="de-DE" altLang="de-DE" kern="1200" dirty="0" smtClean="0">
              <a:latin typeface="Arial" charset="0"/>
            </a:endParaRPr>
          </a:p>
          <a:p>
            <a:endParaRPr lang="de-DE" altLang="de-DE" sz="2400" kern="1200" dirty="0" smtClean="0">
              <a:latin typeface="Arial" charset="0"/>
            </a:endParaRPr>
          </a:p>
          <a:p>
            <a:pPr marL="342900" indent="-342900">
              <a:buFontTx/>
              <a:buChar char="-"/>
            </a:pPr>
            <a:endParaRPr lang="de-DE" altLang="de-DE" sz="2400" kern="1200" dirty="0" smtClean="0">
              <a:latin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63" y="4786269"/>
            <a:ext cx="4903866" cy="723093"/>
          </a:xfrm>
          <a:prstGeom prst="rect">
            <a:avLst/>
          </a:prstGeom>
        </p:spPr>
      </p:pic>
      <p:pic>
        <p:nvPicPr>
          <p:cNvPr id="6" name="Picture 47" descr="EconStor - Make Your Publications Visib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50" y="5881979"/>
            <a:ext cx="2009650" cy="6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6615416" y="4592203"/>
            <a:ext cx="5596759" cy="111122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2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6E8250F9-8A3A-46C9-8957-4EC9BDD74789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19172" y="2250355"/>
            <a:ext cx="2397953" cy="784361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 defTabSz="1241425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241425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241425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241425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241425">
              <a:defRPr>
                <a:solidFill>
                  <a:schemeClr val="tx1"/>
                </a:solidFill>
                <a:latin typeface="Arial" charset="0"/>
              </a:defRPr>
            </a:lvl5pPr>
            <a:lvl6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de-DE" altLang="de-DE" sz="2000" dirty="0" smtClean="0">
              <a:solidFill>
                <a:schemeClr val="bg1"/>
              </a:solidFill>
            </a:endParaRPr>
          </a:p>
          <a:p>
            <a:pPr algn="ctr"/>
            <a:endParaRPr lang="de-DE" altLang="de-DE" sz="2000" dirty="0">
              <a:solidFill>
                <a:schemeClr val="bg1"/>
              </a:solidFill>
            </a:endParaRPr>
          </a:p>
          <a:p>
            <a:pPr algn="ctr"/>
            <a:endParaRPr lang="de-DE" altLang="de-DE" sz="2000" dirty="0" smtClean="0">
              <a:solidFill>
                <a:schemeClr val="bg1"/>
              </a:solidFill>
            </a:endParaRPr>
          </a:p>
          <a:p>
            <a:pPr algn="ctr"/>
            <a:endParaRPr lang="de-DE" altLang="de-DE" sz="2000" dirty="0">
              <a:solidFill>
                <a:schemeClr val="bg1"/>
              </a:solidFill>
            </a:endParaRPr>
          </a:p>
          <a:p>
            <a:pPr algn="ctr"/>
            <a:r>
              <a:rPr lang="de-DE" altLang="de-DE" sz="2000" dirty="0" smtClean="0">
                <a:solidFill>
                  <a:schemeClr val="bg1"/>
                </a:solidFill>
              </a:rPr>
              <a:t>Content-</a:t>
            </a:r>
            <a:r>
              <a:rPr lang="de-DE" altLang="de-DE" sz="2000" dirty="0" err="1" smtClean="0">
                <a:solidFill>
                  <a:schemeClr val="bg1"/>
                </a:solidFill>
              </a:rPr>
              <a:t>Aquise</a:t>
            </a:r>
            <a:r>
              <a:rPr lang="de-DE" altLang="de-DE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altLang="de-DE" sz="2000" dirty="0" smtClean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endParaRPr lang="de-DE" altLang="de-DE" sz="2000" dirty="0" smtClean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endParaRPr lang="de-DE" altLang="de-DE" sz="2000" dirty="0" smtClean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28107" y="427832"/>
            <a:ext cx="11266488" cy="1231106"/>
          </a:xfrm>
        </p:spPr>
        <p:txBody>
          <a:bodyPr/>
          <a:lstStyle/>
          <a:p>
            <a:pPr algn="ctr"/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Prozess e-Publikationen</a:t>
            </a:r>
            <a:endParaRPr lang="de-DE" altLang="de-DE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02313" y="3396343"/>
            <a:ext cx="2431669" cy="59752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 defTabSz="1241425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241425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241425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241425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241425">
              <a:defRPr>
                <a:solidFill>
                  <a:schemeClr val="tx1"/>
                </a:solidFill>
                <a:latin typeface="Arial" charset="0"/>
              </a:defRPr>
            </a:lvl5pPr>
            <a:lvl6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de-DE" altLang="de-DE" sz="2000" dirty="0" smtClean="0">
              <a:solidFill>
                <a:schemeClr val="bg1"/>
              </a:solidFill>
            </a:endParaRPr>
          </a:p>
          <a:p>
            <a:pPr algn="ctr"/>
            <a:endParaRPr lang="de-DE" altLang="de-DE" sz="2000" b="1" dirty="0" smtClean="0">
              <a:solidFill>
                <a:schemeClr val="bg1"/>
              </a:solidFill>
            </a:endParaRPr>
          </a:p>
          <a:p>
            <a:pPr algn="ctr"/>
            <a:r>
              <a:rPr lang="de-DE" altLang="de-DE" sz="2000" dirty="0" smtClean="0">
                <a:solidFill>
                  <a:schemeClr val="bg1"/>
                </a:solidFill>
              </a:rPr>
              <a:t>Metadaten </a:t>
            </a:r>
          </a:p>
          <a:p>
            <a:pPr marL="342900" indent="-342900" algn="ctr">
              <a:buFontTx/>
              <a:buChar char="-"/>
            </a:pPr>
            <a:endParaRPr lang="de-DE" altLang="de-DE" sz="2000" dirty="0" smtClean="0">
              <a:solidFill>
                <a:schemeClr val="bg1"/>
              </a:solidFill>
            </a:endParaRPr>
          </a:p>
          <a:p>
            <a:pPr algn="ctr"/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2" name="Flussdiagramm: Verzweigung 1"/>
          <p:cNvSpPr/>
          <p:nvPr/>
        </p:nvSpPr>
        <p:spPr bwMode="auto">
          <a:xfrm>
            <a:off x="517462" y="4432512"/>
            <a:ext cx="3401372" cy="1333311"/>
          </a:xfrm>
          <a:prstGeom prst="flowChartDecision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dirty="0" smtClean="0">
                <a:solidFill>
                  <a:schemeClr val="bg1"/>
                </a:solidFill>
                <a:latin typeface="Arial" charset="0"/>
              </a:rPr>
              <a:t>Werk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langfristig</a:t>
            </a:r>
          </a:p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dirty="0">
                <a:solidFill>
                  <a:schemeClr val="bg1"/>
                </a:solidFill>
                <a:latin typeface="Arial" charset="0"/>
              </a:rPr>
              <a:t>v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erlässlich zitierbar 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249428" y="6005575"/>
            <a:ext cx="2913322" cy="597528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 defTabSz="1241425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241425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241425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241425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241425">
              <a:defRPr>
                <a:solidFill>
                  <a:schemeClr val="tx1"/>
                </a:solidFill>
                <a:latin typeface="Arial" charset="0"/>
              </a:defRPr>
            </a:lvl5pPr>
            <a:lvl6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de-DE" altLang="de-DE" sz="2000" dirty="0" smtClean="0">
              <a:solidFill>
                <a:schemeClr val="bg1"/>
              </a:solidFill>
            </a:endParaRPr>
          </a:p>
          <a:p>
            <a:pPr algn="ctr"/>
            <a:endParaRPr lang="de-DE" altLang="de-DE" sz="2000" b="1" dirty="0" smtClean="0">
              <a:solidFill>
                <a:schemeClr val="bg1"/>
              </a:solidFill>
            </a:endParaRPr>
          </a:p>
          <a:p>
            <a:pPr algn="ctr"/>
            <a:r>
              <a:rPr lang="de-DE" altLang="de-DE" sz="2000" dirty="0" smtClean="0">
                <a:solidFill>
                  <a:schemeClr val="bg1"/>
                </a:solidFill>
              </a:rPr>
              <a:t>Im Repository speichern</a:t>
            </a:r>
          </a:p>
          <a:p>
            <a:pPr marL="342900" indent="-342900" algn="ctr">
              <a:buFontTx/>
              <a:buChar char="-"/>
            </a:pPr>
            <a:endParaRPr lang="de-DE" altLang="de-DE" sz="2000" dirty="0" smtClean="0">
              <a:solidFill>
                <a:schemeClr val="bg1"/>
              </a:solidFill>
            </a:endParaRPr>
          </a:p>
          <a:p>
            <a:pPr algn="ctr"/>
            <a:endParaRPr lang="de-DE" altLang="de-DE" sz="2000" dirty="0">
              <a:solidFill>
                <a:schemeClr val="bg1"/>
              </a:solidFill>
            </a:endParaRPr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2151682" y="3053505"/>
            <a:ext cx="0" cy="3428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10" idx="2"/>
            <a:endCxn id="2" idx="0"/>
          </p:cNvCxnSpPr>
          <p:nvPr/>
        </p:nvCxnSpPr>
        <p:spPr>
          <a:xfrm>
            <a:off x="2218148" y="3993869"/>
            <a:ext cx="0" cy="4386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2" idx="3"/>
            <a:endCxn id="74" idx="1"/>
          </p:cNvCxnSpPr>
          <p:nvPr/>
        </p:nvCxnSpPr>
        <p:spPr>
          <a:xfrm flipV="1">
            <a:off x="3918834" y="5068295"/>
            <a:ext cx="534466" cy="308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endCxn id="55" idx="0"/>
          </p:cNvCxnSpPr>
          <p:nvPr/>
        </p:nvCxnSpPr>
        <p:spPr>
          <a:xfrm>
            <a:off x="2224611" y="5765823"/>
            <a:ext cx="16860" cy="4075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/>
          <p:cNvSpPr txBox="1"/>
          <p:nvPr/>
        </p:nvSpPr>
        <p:spPr>
          <a:xfrm>
            <a:off x="2218148" y="5691444"/>
            <a:ext cx="498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ja</a:t>
            </a:r>
            <a:endParaRPr lang="de-DE" sz="1600" dirty="0"/>
          </a:p>
        </p:txBody>
      </p:sp>
      <p:sp>
        <p:nvSpPr>
          <p:cNvPr id="71" name="Textfeld 70"/>
          <p:cNvSpPr txBox="1"/>
          <p:nvPr/>
        </p:nvSpPr>
        <p:spPr>
          <a:xfrm>
            <a:off x="3713757" y="5074970"/>
            <a:ext cx="817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/>
            </a:lvl1pPr>
          </a:lstStyle>
          <a:p>
            <a:r>
              <a:rPr lang="de-DE" dirty="0"/>
              <a:t>nein</a:t>
            </a:r>
          </a:p>
        </p:txBody>
      </p:sp>
      <p:pic>
        <p:nvPicPr>
          <p:cNvPr id="26671" name="Picture 47" descr="EconStor - Make Your Publications Visi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148" y="6944464"/>
            <a:ext cx="817761" cy="2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Gerade Verbindung mit Pfeil 77"/>
          <p:cNvCxnSpPr>
            <a:stCxn id="34" idx="2"/>
            <a:endCxn id="16" idx="0"/>
          </p:cNvCxnSpPr>
          <p:nvPr/>
        </p:nvCxnSpPr>
        <p:spPr>
          <a:xfrm flipH="1">
            <a:off x="7706089" y="5460213"/>
            <a:ext cx="2063261" cy="545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019173" y="7530385"/>
            <a:ext cx="10846762" cy="597528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 defTabSz="1241425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241425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241425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241425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241425">
              <a:defRPr>
                <a:solidFill>
                  <a:schemeClr val="tx1"/>
                </a:solidFill>
                <a:latin typeface="Arial" charset="0"/>
              </a:defRPr>
            </a:lvl5pPr>
            <a:lvl6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de-DE" altLang="de-DE" sz="2000" dirty="0" smtClean="0">
              <a:solidFill>
                <a:schemeClr val="bg1"/>
              </a:solidFill>
            </a:endParaRPr>
          </a:p>
          <a:p>
            <a:pPr algn="ctr"/>
            <a:endParaRPr lang="de-DE" altLang="de-DE" sz="2000" b="1" dirty="0" smtClean="0">
              <a:solidFill>
                <a:schemeClr val="bg1"/>
              </a:solidFill>
            </a:endParaRPr>
          </a:p>
          <a:p>
            <a:pPr algn="ctr"/>
            <a:r>
              <a:rPr lang="de-DE" altLang="de-DE" sz="2000" dirty="0" smtClean="0">
                <a:solidFill>
                  <a:schemeClr val="bg1"/>
                </a:solidFill>
              </a:rPr>
              <a:t> Ende</a:t>
            </a:r>
          </a:p>
          <a:p>
            <a:pPr marL="342900" indent="-342900" algn="ctr">
              <a:buFontTx/>
              <a:buChar char="-"/>
            </a:pPr>
            <a:endParaRPr lang="de-DE" altLang="de-DE" sz="2000" dirty="0" smtClean="0">
              <a:solidFill>
                <a:schemeClr val="bg1"/>
              </a:solidFill>
            </a:endParaRPr>
          </a:p>
          <a:p>
            <a:pPr algn="ctr"/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8623005" y="4680043"/>
            <a:ext cx="2292689" cy="780170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 defTabSz="1241425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241425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241425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241425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241425">
              <a:defRPr>
                <a:solidFill>
                  <a:schemeClr val="tx1"/>
                </a:solidFill>
                <a:latin typeface="Arial" charset="0"/>
              </a:defRPr>
            </a:lvl5pPr>
            <a:lvl6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de-DE" altLang="de-DE" sz="2000" dirty="0" smtClean="0">
              <a:solidFill>
                <a:schemeClr val="bg1"/>
              </a:solidFill>
            </a:endParaRPr>
          </a:p>
          <a:p>
            <a:pPr algn="ctr"/>
            <a:endParaRPr lang="de-DE" altLang="de-DE" sz="2000" b="1" dirty="0" smtClean="0">
              <a:solidFill>
                <a:schemeClr val="bg1"/>
              </a:solidFill>
            </a:endParaRPr>
          </a:p>
          <a:p>
            <a:pPr algn="ctr"/>
            <a:r>
              <a:rPr lang="de-DE" altLang="de-DE" sz="2000" dirty="0" smtClean="0">
                <a:solidFill>
                  <a:schemeClr val="bg1"/>
                </a:solidFill>
              </a:rPr>
              <a:t>Nutzungsrechte </a:t>
            </a:r>
          </a:p>
          <a:p>
            <a:pPr algn="ctr"/>
            <a:r>
              <a:rPr lang="de-DE" altLang="de-DE" sz="2000" dirty="0" smtClean="0">
                <a:solidFill>
                  <a:schemeClr val="bg1"/>
                </a:solidFill>
              </a:rPr>
              <a:t>einholen</a:t>
            </a:r>
          </a:p>
          <a:p>
            <a:pPr marL="342900" indent="-342900" algn="ctr">
              <a:buFontTx/>
              <a:buChar char="-"/>
            </a:pPr>
            <a:endParaRPr lang="de-DE" altLang="de-DE" sz="2000" dirty="0" smtClean="0">
              <a:solidFill>
                <a:schemeClr val="bg1"/>
              </a:solidFill>
            </a:endParaRPr>
          </a:p>
          <a:p>
            <a:pPr algn="ctr"/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025636" y="6173373"/>
            <a:ext cx="2431669" cy="597528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 defTabSz="1241425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241425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241425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241425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241425">
              <a:defRPr>
                <a:solidFill>
                  <a:schemeClr val="tx1"/>
                </a:solidFill>
                <a:latin typeface="Arial" charset="0"/>
              </a:defRPr>
            </a:lvl5pPr>
            <a:lvl6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de-DE" altLang="de-DE" sz="2000" dirty="0" smtClean="0">
              <a:solidFill>
                <a:schemeClr val="bg1"/>
              </a:solidFill>
            </a:endParaRPr>
          </a:p>
          <a:p>
            <a:pPr algn="ctr"/>
            <a:endParaRPr lang="de-DE" altLang="de-DE" sz="2000" b="1" dirty="0" smtClean="0">
              <a:solidFill>
                <a:schemeClr val="bg1"/>
              </a:solidFill>
            </a:endParaRPr>
          </a:p>
          <a:p>
            <a:pPr algn="ctr"/>
            <a:r>
              <a:rPr lang="de-DE" altLang="de-DE" sz="2000" dirty="0" smtClean="0">
                <a:solidFill>
                  <a:schemeClr val="bg1"/>
                </a:solidFill>
              </a:rPr>
              <a:t>Nachweis </a:t>
            </a:r>
          </a:p>
          <a:p>
            <a:pPr algn="ctr"/>
            <a:r>
              <a:rPr lang="de-DE" altLang="de-DE" sz="2000" dirty="0" smtClean="0">
                <a:solidFill>
                  <a:schemeClr val="bg1"/>
                </a:solidFill>
              </a:rPr>
              <a:t>ohne Speicherung</a:t>
            </a:r>
          </a:p>
          <a:p>
            <a:pPr marL="342900" indent="-342900" algn="ctr">
              <a:buFontTx/>
              <a:buChar char="-"/>
            </a:pPr>
            <a:endParaRPr lang="de-DE" altLang="de-DE" sz="2000" dirty="0" smtClean="0">
              <a:solidFill>
                <a:schemeClr val="bg1"/>
              </a:solidFill>
            </a:endParaRPr>
          </a:p>
          <a:p>
            <a:pPr algn="ctr"/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6985104" y="5419476"/>
            <a:ext cx="498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ja</a:t>
            </a:r>
            <a:endParaRPr lang="de-DE" sz="1600" dirty="0"/>
          </a:p>
        </p:txBody>
      </p:sp>
      <p:cxnSp>
        <p:nvCxnSpPr>
          <p:cNvPr id="66" name="Gerade Verbindung mit Pfeil 65"/>
          <p:cNvCxnSpPr>
            <a:endCxn id="16" idx="0"/>
          </p:cNvCxnSpPr>
          <p:nvPr/>
        </p:nvCxnSpPr>
        <p:spPr>
          <a:xfrm>
            <a:off x="6264119" y="5582145"/>
            <a:ext cx="1441970" cy="4234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lussdiagramm: Verzweigung 73"/>
          <p:cNvSpPr/>
          <p:nvPr/>
        </p:nvSpPr>
        <p:spPr bwMode="auto">
          <a:xfrm>
            <a:off x="4453300" y="4554444"/>
            <a:ext cx="3621639" cy="1027701"/>
          </a:xfrm>
          <a:prstGeom prst="flowChartDecision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altLang="de-DE" sz="2000" dirty="0">
                <a:solidFill>
                  <a:schemeClr val="bg1"/>
                </a:solidFill>
              </a:rPr>
              <a:t>OCL/CC-Lizenz </a:t>
            </a:r>
            <a:endParaRPr lang="de-DE" altLang="de-DE" sz="2000" dirty="0" smtClean="0">
              <a:solidFill>
                <a:schemeClr val="bg1"/>
              </a:solidFill>
            </a:endParaRPr>
          </a:p>
          <a:p>
            <a:r>
              <a:rPr lang="de-DE" altLang="de-DE" sz="2000" dirty="0" smtClean="0">
                <a:solidFill>
                  <a:schemeClr val="bg1"/>
                </a:solidFill>
              </a:rPr>
              <a:t>vh</a:t>
            </a:r>
            <a:r>
              <a:rPr lang="de-DE" altLang="de-DE" sz="2000" dirty="0">
                <a:solidFill>
                  <a:schemeClr val="bg1"/>
                </a:solidFill>
              </a:rPr>
              <a:t>.? </a:t>
            </a:r>
          </a:p>
        </p:txBody>
      </p:sp>
      <p:sp>
        <p:nvSpPr>
          <p:cNvPr id="79" name="Textfeld 78"/>
          <p:cNvSpPr txBox="1"/>
          <p:nvPr/>
        </p:nvSpPr>
        <p:spPr>
          <a:xfrm>
            <a:off x="7805244" y="4608794"/>
            <a:ext cx="817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nein</a:t>
            </a:r>
            <a:endParaRPr lang="de-DE" sz="1600" dirty="0"/>
          </a:p>
        </p:txBody>
      </p:sp>
      <p:cxnSp>
        <p:nvCxnSpPr>
          <p:cNvPr id="82" name="Gerade Verbindung mit Pfeil 81"/>
          <p:cNvCxnSpPr/>
          <p:nvPr/>
        </p:nvCxnSpPr>
        <p:spPr>
          <a:xfrm>
            <a:off x="2241471" y="6783643"/>
            <a:ext cx="0" cy="7200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/>
          <p:nvPr/>
        </p:nvCxnSpPr>
        <p:spPr>
          <a:xfrm>
            <a:off x="9162750" y="6783642"/>
            <a:ext cx="53197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38" y="6639404"/>
            <a:ext cx="1956391" cy="288477"/>
          </a:xfrm>
          <a:prstGeom prst="rect">
            <a:avLst/>
          </a:prstGeom>
        </p:spPr>
      </p:pic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9694728" y="6581660"/>
            <a:ext cx="2171207" cy="626024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 defTabSz="1241425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241425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241425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241425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241425">
              <a:defRPr>
                <a:solidFill>
                  <a:schemeClr val="tx1"/>
                </a:solidFill>
                <a:latin typeface="Arial" charset="0"/>
              </a:defRPr>
            </a:lvl5pPr>
            <a:lvl6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de-DE" altLang="de-DE" sz="2000" dirty="0" smtClean="0">
              <a:solidFill>
                <a:schemeClr val="bg1"/>
              </a:solidFill>
            </a:endParaRPr>
          </a:p>
          <a:p>
            <a:pPr algn="ctr"/>
            <a:r>
              <a:rPr lang="de-DE" altLang="de-DE" sz="2000" dirty="0" smtClean="0">
                <a:solidFill>
                  <a:schemeClr val="bg1"/>
                </a:solidFill>
              </a:rPr>
              <a:t>Verbreitung</a:t>
            </a:r>
          </a:p>
          <a:p>
            <a:pPr algn="ctr"/>
            <a:endParaRPr lang="de-DE" altLang="de-DE" sz="2000" dirty="0">
              <a:solidFill>
                <a:schemeClr val="bg1"/>
              </a:solidFill>
            </a:endParaRPr>
          </a:p>
        </p:txBody>
      </p:sp>
      <p:cxnSp>
        <p:nvCxnSpPr>
          <p:cNvPr id="35" name="Gerade Verbindung mit Pfeil 34"/>
          <p:cNvCxnSpPr/>
          <p:nvPr/>
        </p:nvCxnSpPr>
        <p:spPr>
          <a:xfrm>
            <a:off x="9162750" y="7072669"/>
            <a:ext cx="53197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10915694" y="7207684"/>
            <a:ext cx="0" cy="3227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 bwMode="auto">
          <a:xfrm>
            <a:off x="6249428" y="6603103"/>
            <a:ext cx="2913322" cy="712275"/>
          </a:xfrm>
          <a:prstGeom prst="rect">
            <a:avLst/>
          </a:prstGeom>
          <a:solidFill>
            <a:schemeClr val="lt1">
              <a:alpha val="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7" name="Gerade Verbindung mit Pfeil 56"/>
          <p:cNvCxnSpPr/>
          <p:nvPr/>
        </p:nvCxnSpPr>
        <p:spPr>
          <a:xfrm>
            <a:off x="8074939" y="5093758"/>
            <a:ext cx="5480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6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6775" y="732632"/>
            <a:ext cx="11266488" cy="1231106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/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/>
              <a:t>Bestandsmanagement und digitale Publikationen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3616" y="2920946"/>
            <a:ext cx="11268075" cy="3077766"/>
          </a:xfrm>
        </p:spPr>
        <p:txBody>
          <a:bodyPr/>
          <a:lstStyle/>
          <a:p>
            <a:pPr marL="1587" lvl="1" indent="0">
              <a:buNone/>
            </a:pPr>
            <a:r>
              <a:rPr lang="de-DE" altLang="de-DE" kern="1200" dirty="0" smtClean="0">
                <a:latin typeface="Arial" charset="0"/>
              </a:rPr>
              <a:t>Ablösung des Prinzips „print-</a:t>
            </a:r>
            <a:r>
              <a:rPr lang="de-DE" altLang="de-DE" kern="1200" dirty="0" err="1" smtClean="0">
                <a:latin typeface="Arial" charset="0"/>
              </a:rPr>
              <a:t>preferred</a:t>
            </a:r>
            <a:r>
              <a:rPr lang="de-DE" altLang="de-DE" kern="1200" dirty="0" smtClean="0">
                <a:latin typeface="Arial" charset="0"/>
              </a:rPr>
              <a:t>“ durch „e-</a:t>
            </a:r>
            <a:r>
              <a:rPr lang="de-DE" altLang="de-DE" kern="1200" dirty="0" err="1" smtClean="0">
                <a:latin typeface="Arial" charset="0"/>
              </a:rPr>
              <a:t>preferred</a:t>
            </a:r>
            <a:r>
              <a:rPr lang="de-DE" altLang="de-DE" kern="1200" dirty="0" smtClean="0">
                <a:latin typeface="Arial" charset="0"/>
              </a:rPr>
              <a:t>“ 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altLang="de-DE" sz="2400" kern="1200" dirty="0">
                <a:latin typeface="Arial" charset="0"/>
              </a:rPr>
              <a:t>Bevorzugte Erwerbung der digitalen Version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altLang="de-DE" sz="2400" kern="1200" dirty="0">
                <a:latin typeface="Arial" charset="0"/>
              </a:rPr>
              <a:t>Dauerhafte </a:t>
            </a:r>
            <a:r>
              <a:rPr lang="de-DE" altLang="de-DE" sz="2400" kern="1200" dirty="0" smtClean="0">
                <a:latin typeface="Arial" charset="0"/>
              </a:rPr>
              <a:t>Speicherung und Langzeitarchivierung</a:t>
            </a:r>
            <a:endParaRPr lang="de-DE" altLang="de-DE" sz="2400" kern="1200" dirty="0">
              <a:latin typeface="Arial" charset="0"/>
            </a:endParaRPr>
          </a:p>
          <a:p>
            <a:pPr lvl="2">
              <a:buFont typeface="Symbol" panose="05050102010706020507" pitchFamily="18" charset="2"/>
              <a:buChar char="-"/>
            </a:pPr>
            <a:r>
              <a:rPr lang="de-DE" altLang="de-DE" sz="2400" kern="1200" dirty="0" smtClean="0">
                <a:latin typeface="Arial" charset="0"/>
              </a:rPr>
              <a:t>Regelfall: Rechteeinholung für </a:t>
            </a:r>
            <a:r>
              <a:rPr lang="de-DE" altLang="de-DE" sz="2400" kern="1200" dirty="0">
                <a:latin typeface="Arial" charset="0"/>
              </a:rPr>
              <a:t>Zugang im Open Access</a:t>
            </a:r>
          </a:p>
          <a:p>
            <a:pPr lvl="3">
              <a:buFont typeface="Symbol" panose="05050102010706020507" pitchFamily="18" charset="2"/>
              <a:buChar char="-"/>
            </a:pPr>
            <a:r>
              <a:rPr lang="de-DE" altLang="de-DE" sz="2400" kern="1200" dirty="0" smtClean="0">
                <a:latin typeface="Arial" charset="0"/>
              </a:rPr>
              <a:t>Ausnahmsweise auch </a:t>
            </a:r>
            <a:r>
              <a:rPr lang="de-DE" altLang="de-DE" sz="2400" kern="1200" dirty="0" err="1">
                <a:latin typeface="Arial" charset="0"/>
              </a:rPr>
              <a:t>Closed</a:t>
            </a:r>
            <a:r>
              <a:rPr lang="de-DE" altLang="de-DE" sz="2400" kern="1200" dirty="0">
                <a:latin typeface="Arial" charset="0"/>
              </a:rPr>
              <a:t> Access </a:t>
            </a:r>
            <a:endParaRPr lang="de-DE" altLang="de-DE" sz="2400" kern="1200" dirty="0" smtClean="0">
              <a:latin typeface="Arial" charset="0"/>
            </a:endParaRPr>
          </a:p>
          <a:p>
            <a:pPr lvl="2">
              <a:buFont typeface="Symbol" pitchFamily="18" charset="2"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FA31EEF3-BA54-465E-867E-4A27D25ECA3A}" type="slidenum">
              <a:rPr lang="de-DE" altLang="de-DE" smtClean="0"/>
              <a:pPr/>
              <a:t>7</a:t>
            </a:fld>
            <a:endParaRPr lang="de-DE" altLang="de-DE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9956386" y="453086"/>
            <a:ext cx="2397953" cy="784361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 defTabSz="1241425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241425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241425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241425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241425">
              <a:defRPr>
                <a:solidFill>
                  <a:schemeClr val="tx1"/>
                </a:solidFill>
                <a:latin typeface="Arial" charset="0"/>
              </a:defRPr>
            </a:lvl5pPr>
            <a:lvl6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de-DE" altLang="de-DE" sz="2000" dirty="0" smtClean="0">
              <a:solidFill>
                <a:schemeClr val="bg1"/>
              </a:solidFill>
            </a:endParaRPr>
          </a:p>
          <a:p>
            <a:pPr algn="ctr"/>
            <a:endParaRPr lang="de-DE" altLang="de-DE" sz="2000" dirty="0">
              <a:solidFill>
                <a:schemeClr val="bg1"/>
              </a:solidFill>
            </a:endParaRPr>
          </a:p>
          <a:p>
            <a:pPr algn="ctr"/>
            <a:endParaRPr lang="de-DE" altLang="de-DE" sz="2000" dirty="0" smtClean="0">
              <a:solidFill>
                <a:schemeClr val="bg1"/>
              </a:solidFill>
            </a:endParaRPr>
          </a:p>
          <a:p>
            <a:pPr algn="ctr"/>
            <a:endParaRPr lang="de-DE" altLang="de-DE" sz="2000" dirty="0">
              <a:solidFill>
                <a:schemeClr val="bg1"/>
              </a:solidFill>
            </a:endParaRPr>
          </a:p>
          <a:p>
            <a:pPr algn="ctr"/>
            <a:r>
              <a:rPr lang="de-DE" altLang="de-DE" sz="2000" dirty="0" smtClean="0">
                <a:solidFill>
                  <a:schemeClr val="bg1"/>
                </a:solidFill>
              </a:rPr>
              <a:t>Content-</a:t>
            </a:r>
            <a:r>
              <a:rPr lang="de-DE" altLang="de-DE" sz="2000" dirty="0" err="1" smtClean="0">
                <a:solidFill>
                  <a:schemeClr val="bg1"/>
                </a:solidFill>
              </a:rPr>
              <a:t>Aquise</a:t>
            </a:r>
            <a:r>
              <a:rPr lang="de-DE" altLang="de-DE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altLang="de-DE" sz="2000" dirty="0" smtClean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endParaRPr lang="de-DE" altLang="de-DE" sz="2000" dirty="0" smtClean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endParaRPr lang="de-DE" altLang="de-DE" sz="2000" dirty="0" smtClean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endParaRPr lang="de-DE" alt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Metadaten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5188" y="2631301"/>
            <a:ext cx="9949957" cy="2587085"/>
          </a:xfrm>
        </p:spPr>
        <p:txBody>
          <a:bodyPr/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dirty="0" smtClean="0"/>
              <a:t>Erfassung im Gemeinsamen Verbundkatalog (GVK)</a:t>
            </a:r>
          </a:p>
          <a:p>
            <a:pPr marL="812800" lvl="1" indent="-457200">
              <a:buFont typeface="Symbol" panose="05050102010706020507" pitchFamily="18" charset="2"/>
              <a:buChar char="-"/>
            </a:pPr>
            <a:r>
              <a:rPr lang="de-DE" sz="2400" dirty="0" smtClean="0"/>
              <a:t>Original-URL wird durch ZBW-Handle ergänzt</a:t>
            </a:r>
          </a:p>
          <a:p>
            <a:pPr marL="812800" lvl="1" indent="-457200">
              <a:buFont typeface="Symbol" panose="05050102010706020507" pitchFamily="18" charset="2"/>
              <a:buChar char="-"/>
            </a:pPr>
            <a:r>
              <a:rPr lang="de-DE" altLang="de-DE" sz="2400" dirty="0" smtClean="0"/>
              <a:t>Inhaltliche Erschließung durch Schlagworte (</a:t>
            </a:r>
            <a:r>
              <a:rPr lang="de-DE" altLang="de-DE" sz="2400" dirty="0" err="1" smtClean="0"/>
              <a:t>Autorenkeywords</a:t>
            </a:r>
            <a:r>
              <a:rPr lang="de-DE" altLang="de-DE" sz="2400" dirty="0" smtClean="0"/>
              <a:t>, </a:t>
            </a:r>
            <a:br>
              <a:rPr lang="de-DE" altLang="de-DE" sz="2400" dirty="0" smtClean="0"/>
            </a:br>
            <a:r>
              <a:rPr lang="de-DE" altLang="de-DE" sz="2400" dirty="0" smtClean="0"/>
              <a:t>Standard-Thesaurus Wirtschaft - STW)</a:t>
            </a:r>
          </a:p>
          <a:p>
            <a:pPr marL="812800" lvl="1" indent="-457200">
              <a:buFont typeface="Symbol" panose="05050102010706020507" pitchFamily="18" charset="2"/>
              <a:buChar char="-"/>
            </a:pPr>
            <a:r>
              <a:rPr lang="de-DE" sz="2400" dirty="0" smtClean="0"/>
              <a:t>Vergabe virtueller Signaturen</a:t>
            </a:r>
          </a:p>
          <a:p>
            <a:pPr marL="812800" lvl="1" indent="-457200">
              <a:buFont typeface="Symbol" panose="05050102010706020507" pitchFamily="18" charset="2"/>
              <a:buChar char="-"/>
            </a:pP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FA31EEF3-BA54-465E-867E-4A27D25ECA3A}" type="slidenum">
              <a:rPr lang="de-DE" altLang="de-DE" smtClean="0"/>
              <a:pPr/>
              <a:t>8</a:t>
            </a:fld>
            <a:endParaRPr lang="de-DE" altLang="de-DE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071885" y="429859"/>
            <a:ext cx="2431669" cy="59752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 defTabSz="1241425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241425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241425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241425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241425">
              <a:defRPr>
                <a:solidFill>
                  <a:schemeClr val="tx1"/>
                </a:solidFill>
                <a:latin typeface="Arial" charset="0"/>
              </a:defRPr>
            </a:lvl5pPr>
            <a:lvl6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de-DE" altLang="de-DE" sz="2000" dirty="0" smtClean="0">
              <a:solidFill>
                <a:schemeClr val="bg1"/>
              </a:solidFill>
            </a:endParaRPr>
          </a:p>
          <a:p>
            <a:pPr algn="ctr"/>
            <a:endParaRPr lang="de-DE" altLang="de-DE" sz="2000" b="1" dirty="0" smtClean="0">
              <a:solidFill>
                <a:schemeClr val="bg1"/>
              </a:solidFill>
            </a:endParaRPr>
          </a:p>
          <a:p>
            <a:pPr algn="ctr"/>
            <a:r>
              <a:rPr lang="de-DE" altLang="de-DE" sz="2000" dirty="0" smtClean="0">
                <a:solidFill>
                  <a:schemeClr val="bg1"/>
                </a:solidFill>
              </a:rPr>
              <a:t>Metadaten </a:t>
            </a:r>
          </a:p>
          <a:p>
            <a:pPr marL="342900" indent="-342900" algn="ctr">
              <a:buFontTx/>
              <a:buChar char="-"/>
            </a:pPr>
            <a:endParaRPr lang="de-DE" altLang="de-DE" sz="2000" dirty="0" smtClean="0">
              <a:solidFill>
                <a:schemeClr val="bg1"/>
              </a:solidFill>
            </a:endParaRPr>
          </a:p>
          <a:p>
            <a:pPr algn="ctr"/>
            <a:endParaRPr lang="de-DE" altLang="de-DE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gsowww.gbv.de/images/logos/2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746" y="2631301"/>
            <a:ext cx="1485517" cy="5199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55" y="5631313"/>
            <a:ext cx="2627954" cy="318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866775" y="5557315"/>
            <a:ext cx="9949957" cy="46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354013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2pPr>
            <a:lvl3pPr marL="717550" indent="-360363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3pPr>
            <a:lvl4pPr marL="1076325" indent="-357188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4pPr>
            <a:lvl5pPr marL="1438275" indent="-360363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5pPr>
            <a:lvl6pPr marL="1895475" indent="-360363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6pPr>
            <a:lvl7pPr marL="2352675" indent="-360363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7pPr>
            <a:lvl8pPr marL="2809875" indent="-360363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8pPr>
            <a:lvl9pPr marL="3267075" indent="-360363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kern="0" dirty="0" smtClean="0"/>
              <a:t>Erfassungstiefe auf dem </a:t>
            </a:r>
            <a:r>
              <a:rPr lang="de-DE" kern="0" dirty="0" err="1" smtClean="0"/>
              <a:t>dSPACE</a:t>
            </a:r>
            <a:r>
              <a:rPr lang="de-DE" kern="0" dirty="0" smtClean="0"/>
              <a:t>-Server minimal</a:t>
            </a:r>
            <a:endParaRPr lang="de-DE" kern="0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866775" y="6495393"/>
            <a:ext cx="9949957" cy="359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354013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2pPr>
            <a:lvl3pPr marL="717550" indent="-360363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3pPr>
            <a:lvl4pPr marL="1076325" indent="-357188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4pPr>
            <a:lvl5pPr marL="1438275" indent="-360363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5pPr>
            <a:lvl6pPr marL="1895475" indent="-360363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6pPr>
            <a:lvl7pPr marL="2352675" indent="-360363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7pPr>
            <a:lvl8pPr marL="2809875" indent="-360363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8pPr>
            <a:lvl9pPr marL="3267075" indent="-360363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kern="0" dirty="0" smtClean="0"/>
              <a:t>Nachnutzung der Metadaten</a:t>
            </a:r>
            <a:endParaRPr lang="de-DE" kern="0" dirty="0" smtClean="0">
              <a:solidFill>
                <a:srgbClr val="FF0000"/>
              </a:solidFill>
            </a:endParaRPr>
          </a:p>
          <a:p>
            <a:pPr marL="812800" lvl="1" indent="-457200">
              <a:buFont typeface="Symbol" pitchFamily="18" charset="2"/>
              <a:buChar char="-"/>
            </a:pPr>
            <a:r>
              <a:rPr lang="de-DE" sz="2400" kern="0" dirty="0" smtClean="0"/>
              <a:t>Datentausch der Verbünde</a:t>
            </a:r>
          </a:p>
          <a:p>
            <a:pPr marL="812800" lvl="1" indent="-457200">
              <a:buFont typeface="Symbol" pitchFamily="18" charset="2"/>
              <a:buChar char="-"/>
            </a:pPr>
            <a:r>
              <a:rPr lang="de-DE" sz="2400" kern="0" dirty="0" err="1" smtClean="0"/>
              <a:t>WorldCat</a:t>
            </a:r>
            <a:endParaRPr lang="de-DE" sz="2400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73564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6E8250F9-8A3A-46C9-8957-4EC9BDD74789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Grundprinzipien kostenfreie e-Publikationen</a:t>
            </a:r>
            <a:endParaRPr lang="de-DE" altLang="de-DE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12387" y="2785294"/>
            <a:ext cx="9842976" cy="4616648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354013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2pPr>
            <a:lvl3pPr marL="717550" indent="-360363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3pPr>
            <a:lvl4pPr marL="1076325" indent="-357188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4pPr>
            <a:lvl5pPr marL="1438275" indent="-360363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5pPr>
            <a:lvl6pPr marL="1895475" indent="-360363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6pPr>
            <a:lvl7pPr marL="2352675" indent="-360363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7pPr>
            <a:lvl8pPr marL="2809875" indent="-360363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8pPr>
            <a:lvl9pPr marL="3267075" indent="-360363" algn="l" defTabSz="1241425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Tx/>
              <a:buChar char="-"/>
            </a:pPr>
            <a:r>
              <a:rPr lang="de-DE" altLang="de-DE" kern="0" dirty="0" smtClean="0"/>
              <a:t>Keine Rechteanforderung, wenn </a:t>
            </a:r>
          </a:p>
          <a:p>
            <a:pPr marL="812800" lvl="1" indent="-457200">
              <a:buFontTx/>
              <a:buChar char="-"/>
            </a:pPr>
            <a:r>
              <a:rPr lang="de-DE" altLang="de-DE" sz="2400" kern="0" dirty="0" smtClean="0"/>
              <a:t>ein Persistent Identifier vorhanden ist</a:t>
            </a:r>
          </a:p>
          <a:p>
            <a:pPr marL="812800" lvl="1" indent="-457200">
              <a:buFontTx/>
              <a:buChar char="-"/>
            </a:pPr>
            <a:r>
              <a:rPr lang="de-DE" altLang="de-DE" sz="2400" kern="0" dirty="0" smtClean="0"/>
              <a:t>die digitale Publikation bei einer öffentlichen Einrichtung archiviert ist</a:t>
            </a:r>
            <a:endParaRPr lang="de-DE" altLang="de-DE" kern="0" dirty="0" smtClean="0"/>
          </a:p>
          <a:p>
            <a:pPr marL="457200" indent="-457200">
              <a:buFontTx/>
              <a:buChar char="-"/>
            </a:pPr>
            <a:endParaRPr lang="de-DE" altLang="de-DE" sz="2400" kern="0" dirty="0" smtClean="0">
              <a:sym typeface="Wingdings" panose="05000000000000000000" pitchFamily="2" charset="2"/>
            </a:endParaRPr>
          </a:p>
          <a:p>
            <a:pPr marL="706437" lvl="2" indent="-342900">
              <a:buFont typeface="Wingdings" panose="05000000000000000000" pitchFamily="2" charset="2"/>
              <a:buChar char="ü"/>
            </a:pPr>
            <a:r>
              <a:rPr lang="de-DE" altLang="de-DE" sz="2400" kern="0" dirty="0" smtClean="0">
                <a:sym typeface="Wingdings" panose="05000000000000000000" pitchFamily="2" charset="2"/>
              </a:rPr>
              <a:t>Bislang ca. 1800 Server geprüft und deren </a:t>
            </a:r>
            <a:r>
              <a:rPr lang="de-DE" altLang="de-DE" sz="2400" kern="0" dirty="0">
                <a:sym typeface="Wingdings" panose="05000000000000000000" pitchFamily="2" charset="2"/>
              </a:rPr>
              <a:t>v</a:t>
            </a:r>
            <a:r>
              <a:rPr lang="de-DE" altLang="de-DE" sz="2400" kern="0" dirty="0" smtClean="0">
                <a:sym typeface="Wingdings" panose="05000000000000000000" pitchFamily="2" charset="2"/>
              </a:rPr>
              <a:t>erlässliche Zitierbarkeit von digitalen Publikationen dokumentiert</a:t>
            </a:r>
          </a:p>
          <a:p>
            <a:pPr marL="457200" indent="-457200">
              <a:buFontTx/>
              <a:buChar char="-"/>
            </a:pPr>
            <a:endParaRPr lang="de-DE" altLang="de-DE" kern="0" dirty="0"/>
          </a:p>
          <a:p>
            <a:pPr marL="457200" indent="-457200">
              <a:buFontTx/>
              <a:buChar char="-"/>
            </a:pPr>
            <a:endParaRPr lang="de-DE" altLang="de-DE" kern="0" dirty="0"/>
          </a:p>
        </p:txBody>
      </p:sp>
      <p:sp>
        <p:nvSpPr>
          <p:cNvPr id="7" name="Flussdiagramm: Verzweigung 6"/>
          <p:cNvSpPr/>
          <p:nvPr/>
        </p:nvSpPr>
        <p:spPr bwMode="auto">
          <a:xfrm>
            <a:off x="9267324" y="238885"/>
            <a:ext cx="3401372" cy="1333311"/>
          </a:xfrm>
          <a:prstGeom prst="flowChartDecision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dirty="0" smtClean="0">
                <a:solidFill>
                  <a:schemeClr val="bg1"/>
                </a:solidFill>
                <a:latin typeface="Arial" charset="0"/>
              </a:rPr>
              <a:t>Werk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langfristig</a:t>
            </a:r>
          </a:p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dirty="0">
                <a:solidFill>
                  <a:schemeClr val="bg1"/>
                </a:solidFill>
                <a:latin typeface="Arial" charset="0"/>
              </a:rPr>
              <a:t>v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erlässlich zitierbar </a:t>
            </a:r>
          </a:p>
        </p:txBody>
      </p:sp>
    </p:spTree>
    <p:extLst>
      <p:ext uri="{BB962C8B-B14F-4D97-AF65-F5344CB8AC3E}">
        <p14:creationId xmlns:p14="http://schemas.microsoft.com/office/powerpoint/2010/main" val="128244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FF9900"/>
      </a:dk2>
      <a:lt2>
        <a:srgbClr val="3366F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4D4D4D"/>
      </a:hlink>
      <a:folHlink>
        <a:srgbClr val="292929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241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241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FF9900"/>
        </a:dk2>
        <a:lt2>
          <a:srgbClr val="3366F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2929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604</Words>
  <Application>Microsoft Office PowerPoint</Application>
  <PresentationFormat>Benutzerdefiniert</PresentationFormat>
  <Paragraphs>231</Paragraphs>
  <Slides>15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Leere Präsentation</vt:lpstr>
      <vt:lpstr>   Auf dem Weg zu einer e-preferred-Strategie  Herausforderungen und Erfahrungen mit digitalen Publikationen</vt:lpstr>
      <vt:lpstr>Was Sie heute erwartet </vt:lpstr>
      <vt:lpstr>Kurzprofil: ZBW </vt:lpstr>
      <vt:lpstr>Strategie der ZBW 2015 - 2020</vt:lpstr>
      <vt:lpstr>Aktivitäten e-Publikationen</vt:lpstr>
      <vt:lpstr> Prozess e-Publikationen</vt:lpstr>
      <vt:lpstr> Bestandsmanagement und digitale Publikationen</vt:lpstr>
      <vt:lpstr>Metadaten</vt:lpstr>
      <vt:lpstr>Grundprinzipien kostenfreie e-Publikationen</vt:lpstr>
      <vt:lpstr>Verbreitung</vt:lpstr>
      <vt:lpstr>Erfolgsfaktoren Rechteeinräumung</vt:lpstr>
      <vt:lpstr>Erfahrungen</vt:lpstr>
      <vt:lpstr>Herausforderungen ZBW</vt:lpstr>
      <vt:lpstr>Herausforderungen für Information Professionals</vt:lpstr>
      <vt:lpstr>Fragen und Anregungen?</vt:lpstr>
    </vt:vector>
  </TitlesOfParts>
  <Company>- ETH0 -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Lipka Regine</dc:creator>
  <cp:lastModifiedBy>Lipka Regine</cp:lastModifiedBy>
  <cp:revision>576</cp:revision>
  <cp:lastPrinted>2016-02-09T08:48:24Z</cp:lastPrinted>
  <dcterms:created xsi:type="dcterms:W3CDTF">2010-06-01T08:25:26Z</dcterms:created>
  <dcterms:modified xsi:type="dcterms:W3CDTF">2016-02-09T13:10:13Z</dcterms:modified>
</cp:coreProperties>
</file>