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72" r:id="rId4"/>
    <p:sldId id="284" r:id="rId5"/>
    <p:sldId id="282" r:id="rId6"/>
    <p:sldId id="271" r:id="rId7"/>
    <p:sldId id="278" r:id="rId8"/>
    <p:sldId id="279" r:id="rId9"/>
    <p:sldId id="265" r:id="rId10"/>
    <p:sldId id="281" r:id="rId11"/>
    <p:sldId id="283" r:id="rId12"/>
    <p:sldId id="285" r:id="rId13"/>
    <p:sldId id="273" r:id="rId14"/>
    <p:sldId id="275" r:id="rId15"/>
    <p:sldId id="257" r:id="rId16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53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pos="249">
          <p15:clr>
            <a:srgbClr val="A4A3A4"/>
          </p15:clr>
        </p15:guide>
        <p15:guide id="5" pos="551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aschko, Bernd" initials="JB" lastIdx="1" clrIdx="0">
    <p:extLst>
      <p:ext uri="{19B8F6BF-5375-455C-9EA6-DF929625EA0E}">
        <p15:presenceInfo xmlns:p15="http://schemas.microsoft.com/office/powerpoint/2012/main" userId="Juraschko, Ber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E2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 showGuides="1">
      <p:cViewPr varScale="1">
        <p:scale>
          <a:sx n="76" d="100"/>
          <a:sy n="76" d="100"/>
        </p:scale>
        <p:origin x="738" y="84"/>
      </p:cViewPr>
      <p:guideLst>
        <p:guide orient="horz" pos="2160"/>
        <p:guide orient="horz" pos="1253"/>
        <p:guide orient="horz" pos="3974"/>
        <p:guide pos="249"/>
        <p:guide pos="55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88000" y="1881008"/>
            <a:ext cx="6768000" cy="1620000"/>
          </a:xfrm>
        </p:spPr>
        <p:txBody>
          <a:bodyPr lIns="36000" tIns="36000" rIns="36000" bIns="36000" anchor="t">
            <a:noAutofit/>
          </a:bodyPr>
          <a:lstStyle>
            <a:lvl1pPr>
              <a:defRPr lang="de-DE" sz="3600"/>
            </a:lvl1pPr>
          </a:lstStyle>
          <a:p>
            <a:pPr lvl="0" defTabSz="1071563" eaLnBrk="0" fontAlgn="base" hangingPunct="0">
              <a:spcAft>
                <a:spcPct val="0"/>
              </a:spcAft>
            </a:pPr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88000" y="3789040"/>
            <a:ext cx="6768000" cy="1260000"/>
          </a:xfrm>
        </p:spPr>
        <p:txBody>
          <a:bodyPr lIns="36000" tIns="36000" rIns="36000" bIns="36000" anchor="b">
            <a:noAutofit/>
          </a:bodyPr>
          <a:lstStyle>
            <a:lvl1pPr marL="266700" indent="-266700">
              <a:buNone/>
              <a:defRPr lang="de-DE"/>
            </a:lvl1pPr>
          </a:lstStyle>
          <a:p>
            <a:pPr marL="0" lvl="0" indent="0" defTabSz="1071563" eaLnBrk="0" fontAlgn="base" hangingPunct="0">
              <a:spcAft>
                <a:spcPct val="0"/>
              </a:spcAft>
            </a:pPr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7" name="Picture 33" descr="Streifen_Titelmaster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85230"/>
            <a:ext cx="9144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7"/>
          <p:cNvSpPr txBox="1"/>
          <p:nvPr userDrawn="1"/>
        </p:nvSpPr>
        <p:spPr>
          <a:xfrm>
            <a:off x="3095795" y="5589300"/>
            <a:ext cx="2952410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www.dhbw-loerrach.de</a:t>
            </a:r>
            <a:endParaRPr lang="de-DE" sz="2000" dirty="0">
              <a:solidFill>
                <a:schemeClr val="bg1"/>
              </a:solidFill>
            </a:endParaRPr>
          </a:p>
        </p:txBody>
      </p:sp>
      <p:pic>
        <p:nvPicPr>
          <p:cNvPr id="9" name="Picture 5" descr="DHBW_d_LOE_WEB_neu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514" y="188792"/>
            <a:ext cx="448563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531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DHBW_d_LOE_WEB_n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560" y="44704"/>
            <a:ext cx="299042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2000" y="1980000"/>
            <a:ext cx="8280000" cy="432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77B8-7098-4304-968E-D69D6386D549}" type="datetimeFigureOut">
              <a:rPr lang="de-DE" smtClean="0"/>
              <a:pPr/>
              <a:t>09.02.2016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8162-0B69-4D9F-89F9-48D6331328F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34310" y="836640"/>
            <a:ext cx="8100000" cy="93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E2001A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8" name="Rechteck 7"/>
          <p:cNvSpPr/>
          <p:nvPr userDrawn="1"/>
        </p:nvSpPr>
        <p:spPr>
          <a:xfrm>
            <a:off x="458692" y="836640"/>
            <a:ext cx="108000" cy="936130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Line 17"/>
          <p:cNvSpPr>
            <a:spLocks noChangeShapeType="1"/>
          </p:cNvSpPr>
          <p:nvPr userDrawn="1"/>
        </p:nvSpPr>
        <p:spPr bwMode="auto">
          <a:xfrm flipV="1">
            <a:off x="3348464" y="473458"/>
            <a:ext cx="54000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defTabSz="10728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</a:endParaRPr>
          </a:p>
        </p:txBody>
      </p:sp>
      <p:sp>
        <p:nvSpPr>
          <p:cNvPr id="11" name="Line 17"/>
          <p:cNvSpPr>
            <a:spLocks noChangeShapeType="1"/>
          </p:cNvSpPr>
          <p:nvPr userDrawn="1"/>
        </p:nvSpPr>
        <p:spPr bwMode="auto">
          <a:xfrm flipV="1">
            <a:off x="431800" y="6453188"/>
            <a:ext cx="82804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defTabSz="10728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289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320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320000"/>
          </a:xfrm>
        </p:spPr>
        <p:txBody>
          <a:bodyPr/>
          <a:lstStyle>
            <a:lvl1pPr algn="l" defTabSz="914400" rtl="0" eaLnBrk="1" latinLnBrk="0" hangingPunct="1">
              <a:spcBef>
                <a:spcPct val="20000"/>
              </a:spcBef>
              <a:defRPr lang="de-DE" sz="2000" kern="1200" dirty="0" smtClean="0">
                <a:solidFill>
                  <a:srgbClr val="80808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de-DE" sz="2000" kern="1200" dirty="0" smtClean="0">
                <a:solidFill>
                  <a:srgbClr val="80808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de-DE" sz="2000" kern="1200" dirty="0" smtClean="0">
                <a:solidFill>
                  <a:srgbClr val="80808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77B8-7098-4304-968E-D69D6386D549}" type="datetimeFigureOut">
              <a:rPr lang="de-DE" smtClean="0"/>
              <a:pPr/>
              <a:t>09.02.2016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8162-0B69-4D9F-89F9-48D6331328F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458692" y="836640"/>
            <a:ext cx="108000" cy="936130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Picture 5" descr="DHBW_d_LOE_WEB_n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560" y="44704"/>
            <a:ext cx="299042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7"/>
          <p:cNvSpPr>
            <a:spLocks noChangeShapeType="1"/>
          </p:cNvSpPr>
          <p:nvPr userDrawn="1"/>
        </p:nvSpPr>
        <p:spPr bwMode="auto">
          <a:xfrm flipV="1">
            <a:off x="3348464" y="473458"/>
            <a:ext cx="54000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defTabSz="10728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</a:endParaRPr>
          </a:p>
        </p:txBody>
      </p:sp>
      <p:sp>
        <p:nvSpPr>
          <p:cNvPr id="11" name="Line 17"/>
          <p:cNvSpPr>
            <a:spLocks noChangeShapeType="1"/>
          </p:cNvSpPr>
          <p:nvPr userDrawn="1"/>
        </p:nvSpPr>
        <p:spPr bwMode="auto">
          <a:xfrm flipV="1">
            <a:off x="431800" y="6453188"/>
            <a:ext cx="82804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defTabSz="10728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17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997150"/>
            <a:ext cx="4040188" cy="639762"/>
          </a:xfrm>
        </p:spPr>
        <p:txBody>
          <a:bodyPr anchor="ctr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636911"/>
            <a:ext cx="4040188" cy="367181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997150"/>
            <a:ext cx="4041775" cy="639762"/>
          </a:xfrm>
        </p:spPr>
        <p:txBody>
          <a:bodyPr anchor="ctr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636911"/>
            <a:ext cx="4041775" cy="367181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77B8-7098-4304-968E-D69D6386D549}" type="datetimeFigureOut">
              <a:rPr lang="de-DE" smtClean="0"/>
              <a:pPr/>
              <a:t>09.02.2016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8162-0B69-4D9F-89F9-48D6331328F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Line 17"/>
          <p:cNvSpPr>
            <a:spLocks noChangeShapeType="1"/>
          </p:cNvSpPr>
          <p:nvPr userDrawn="1"/>
        </p:nvSpPr>
        <p:spPr bwMode="auto">
          <a:xfrm flipV="1">
            <a:off x="431800" y="6453188"/>
            <a:ext cx="82804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defTabSz="10728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</a:endParaRPr>
          </a:p>
        </p:txBody>
      </p:sp>
      <p:pic>
        <p:nvPicPr>
          <p:cNvPr id="15" name="Picture 5" descr="DHBW_d_LOE_WEB_n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560" y="44704"/>
            <a:ext cx="299042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Line 17"/>
          <p:cNvSpPr>
            <a:spLocks noChangeShapeType="1"/>
          </p:cNvSpPr>
          <p:nvPr userDrawn="1"/>
        </p:nvSpPr>
        <p:spPr bwMode="auto">
          <a:xfrm flipV="1">
            <a:off x="3348464" y="473458"/>
            <a:ext cx="54000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defTabSz="10728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</a:endParaRPr>
          </a:p>
        </p:txBody>
      </p:sp>
      <p:sp>
        <p:nvSpPr>
          <p:cNvPr id="17" name="Rechteck 16"/>
          <p:cNvSpPr/>
          <p:nvPr userDrawn="1"/>
        </p:nvSpPr>
        <p:spPr>
          <a:xfrm>
            <a:off x="458692" y="836640"/>
            <a:ext cx="108000" cy="936130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420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8000" y="1872000"/>
            <a:ext cx="7488000" cy="1620000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77B8-7098-4304-968E-D69D6386D549}" type="datetimeFigureOut">
              <a:rPr lang="de-DE" smtClean="0"/>
              <a:pPr/>
              <a:t>09.02.2016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8162-0B69-4D9F-89F9-48D6331328F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Line 17"/>
          <p:cNvSpPr>
            <a:spLocks noChangeShapeType="1"/>
          </p:cNvSpPr>
          <p:nvPr userDrawn="1"/>
        </p:nvSpPr>
        <p:spPr bwMode="auto">
          <a:xfrm flipV="1">
            <a:off x="431800" y="6453188"/>
            <a:ext cx="82804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defTabSz="10728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</a:endParaRPr>
          </a:p>
        </p:txBody>
      </p:sp>
      <p:pic>
        <p:nvPicPr>
          <p:cNvPr id="8" name="Picture 5" descr="DHBW_d_LOE_WEB_n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560" y="44704"/>
            <a:ext cx="299042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7"/>
          <p:cNvSpPr>
            <a:spLocks noChangeShapeType="1"/>
          </p:cNvSpPr>
          <p:nvPr userDrawn="1"/>
        </p:nvSpPr>
        <p:spPr bwMode="auto">
          <a:xfrm flipV="1">
            <a:off x="3348464" y="473458"/>
            <a:ext cx="54000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defTabSz="10728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</a:endParaRP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3"/>
          </p:nvPr>
        </p:nvSpPr>
        <p:spPr>
          <a:xfrm>
            <a:off x="828000" y="3573016"/>
            <a:ext cx="7488000" cy="273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136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77B8-7098-4304-968E-D69D6386D549}" type="datetimeFigureOut">
              <a:rPr lang="de-DE" smtClean="0"/>
              <a:pPr/>
              <a:t>09.02.2016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8162-0B69-4D9F-89F9-48D6331328F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Line 17"/>
          <p:cNvSpPr>
            <a:spLocks noChangeShapeType="1"/>
          </p:cNvSpPr>
          <p:nvPr userDrawn="1"/>
        </p:nvSpPr>
        <p:spPr bwMode="auto">
          <a:xfrm flipV="1">
            <a:off x="431800" y="6453188"/>
            <a:ext cx="82804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defTabSz="10728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</a:endParaRPr>
          </a:p>
        </p:txBody>
      </p:sp>
      <p:pic>
        <p:nvPicPr>
          <p:cNvPr id="7" name="Picture 5" descr="DHBW_d_LOE_WEB_n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560" y="44704"/>
            <a:ext cx="299042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7"/>
          <p:cNvSpPr>
            <a:spLocks noChangeShapeType="1"/>
          </p:cNvSpPr>
          <p:nvPr userDrawn="1"/>
        </p:nvSpPr>
        <p:spPr bwMode="auto">
          <a:xfrm flipV="1">
            <a:off x="3348464" y="473458"/>
            <a:ext cx="54000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defTabSz="10728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</a:endParaRPr>
          </a:p>
        </p:txBody>
      </p:sp>
      <p:sp>
        <p:nvSpPr>
          <p:cNvPr id="9" name="Rechteck 8"/>
          <p:cNvSpPr/>
          <p:nvPr userDrawn="1"/>
        </p:nvSpPr>
        <p:spPr>
          <a:xfrm>
            <a:off x="458692" y="836640"/>
            <a:ext cx="108000" cy="936130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338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10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33600" y="835200"/>
            <a:ext cx="8100000" cy="93600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2000" y="1980000"/>
            <a:ext cx="8280000" cy="4320000"/>
          </a:xfrm>
          <a:prstGeom prst="rect">
            <a:avLst/>
          </a:prstGeom>
        </p:spPr>
        <p:txBody>
          <a:bodyPr vert="horz" lIns="0" tIns="36000" rIns="0" bIns="3600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95536" y="6453376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0808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E7377B8-7098-4304-968E-D69D6386D549}" type="datetimeFigureOut">
              <a:rPr lang="de-DE" smtClean="0"/>
              <a:pPr/>
              <a:t>09.02.2016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32000" y="6453376"/>
            <a:ext cx="28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0808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8464" y="6453376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0808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D9D8162-0B69-4D9F-89F9-48D6331328F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800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1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E2001A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rgbClr val="808080"/>
          </a:solidFill>
          <a:latin typeface="Arial" pitchFamily="34" charset="0"/>
          <a:ea typeface="+mn-ea"/>
          <a:cs typeface="Arial" pitchFamily="34" charset="0"/>
        </a:defRPr>
      </a:lvl1pPr>
      <a:lvl2pPr marL="533400" indent="-2667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808080"/>
          </a:solidFill>
          <a:latin typeface="Arial" pitchFamily="34" charset="0"/>
          <a:ea typeface="+mn-ea"/>
          <a:cs typeface="Arial" pitchFamily="34" charset="0"/>
        </a:defRPr>
      </a:lvl2pPr>
      <a:lvl3pPr marL="812800" indent="-279400" algn="l" defTabSz="914400" rtl="0" eaLnBrk="1" latinLnBrk="0" hangingPunct="1">
        <a:spcBef>
          <a:spcPct val="20000"/>
        </a:spcBef>
        <a:buFont typeface="Symbol" pitchFamily="18" charset="2"/>
        <a:buChar char="-"/>
        <a:defRPr sz="1600" kern="1200">
          <a:solidFill>
            <a:srgbClr val="80808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Gestaltungsspielräume im Urheberrecht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Bernd Juraschko, Justiziar und </a:t>
            </a:r>
          </a:p>
          <a:p>
            <a:r>
              <a:rPr lang="de-DE" dirty="0" smtClean="0"/>
              <a:t>Leiter Wissenschaftliche Services DHBW Lörrach</a:t>
            </a:r>
          </a:p>
          <a:p>
            <a:r>
              <a:rPr lang="de-DE" dirty="0" smtClean="0"/>
              <a:t>12.02.2016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36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Tatsachen lassen sich nicht nur ermitteln, sondern sind durch die Wahl der Präsentationsformen in Bibliotheken auch beeinflussbar.</a:t>
            </a:r>
          </a:p>
          <a:p>
            <a:r>
              <a:rPr lang="de-DE" dirty="0" smtClean="0"/>
              <a:t>Beide Möglichkeiten sind in der Anwendung jedoch zu trennen.</a:t>
            </a:r>
          </a:p>
          <a:p>
            <a:r>
              <a:rPr lang="de-DE" u="sng" dirty="0" smtClean="0"/>
              <a:t>Fazit:</a:t>
            </a:r>
            <a:r>
              <a:rPr lang="de-DE" dirty="0" smtClean="0"/>
              <a:t> Bibliotheken </a:t>
            </a:r>
            <a:r>
              <a:rPr lang="de-DE" dirty="0"/>
              <a:t>sind auf Grund ihrer Beziehung zu den Mediennutzern sowohl als Testraum als auch im Sinne der Werbung für eine Auffassung eine potenziell gute Basis. </a:t>
            </a:r>
          </a:p>
          <a:p>
            <a:endParaRPr lang="de-DE" dirty="0"/>
          </a:p>
          <a:p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Tatsachen (2)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18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§ 8 Abs. 1 UrhG: „Haben </a:t>
            </a:r>
            <a:r>
              <a:rPr lang="de-DE" dirty="0"/>
              <a:t>mehrere ein Werk gemeinsam geschaffen, ohne </a:t>
            </a:r>
            <a:r>
              <a:rPr lang="de-DE" dirty="0" smtClean="0"/>
              <a:t>dass </a:t>
            </a:r>
            <a:r>
              <a:rPr lang="de-DE" dirty="0"/>
              <a:t>sich ihre Anteile gesondert verwerten lassen, so sind sie Miturheber des Werkes</a:t>
            </a:r>
            <a:r>
              <a:rPr lang="de-DE" dirty="0" smtClean="0"/>
              <a:t>.“</a:t>
            </a:r>
          </a:p>
          <a:p>
            <a:r>
              <a:rPr lang="de-DE" dirty="0" smtClean="0"/>
              <a:t>Fragestellung: Gibt es eine spezifische Gruppengröße, bei der eine getrennte Verwertungsmöglichkeit ausgeschlossen werden kann?</a:t>
            </a:r>
          </a:p>
          <a:p>
            <a:r>
              <a:rPr lang="de-DE" dirty="0" smtClean="0"/>
              <a:t>Tatsache, deren Existenz mit sozialwissenschaftlichen Methoden erforscht bzw. nachgewiesen werden kann.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Tatsachenforschung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98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Rechtsnormen als „Werkstoff“</a:t>
            </a:r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6105490" y="3900922"/>
            <a:ext cx="978408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7312157" y="3587738"/>
            <a:ext cx="1008112" cy="914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Rechts-folge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84310" y="3593840"/>
            <a:ext cx="109488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Wertung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063887" y="3593840"/>
            <a:ext cx="1079815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Wertung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46454" y="3593840"/>
            <a:ext cx="1512168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Tatsache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Plus 8"/>
          <p:cNvSpPr/>
          <p:nvPr/>
        </p:nvSpPr>
        <p:spPr>
          <a:xfrm>
            <a:off x="2527558" y="3871082"/>
            <a:ext cx="311680" cy="359916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lus 11"/>
          <p:cNvSpPr/>
          <p:nvPr/>
        </p:nvSpPr>
        <p:spPr>
          <a:xfrm>
            <a:off x="4270827" y="3913944"/>
            <a:ext cx="305549" cy="360040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634310" y="5140880"/>
            <a:ext cx="17774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Beeinflussbar durch Änderung der Umstände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060701" y="5140880"/>
            <a:ext cx="271849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Einflussnahme durch Rechtsprechung und (juristische) Literatur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5" name="Pfeil nach oben 14"/>
          <p:cNvSpPr/>
          <p:nvPr/>
        </p:nvSpPr>
        <p:spPr>
          <a:xfrm>
            <a:off x="3531786" y="4591220"/>
            <a:ext cx="144016" cy="4575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oben 15"/>
          <p:cNvSpPr/>
          <p:nvPr/>
        </p:nvSpPr>
        <p:spPr>
          <a:xfrm>
            <a:off x="1515600" y="4591220"/>
            <a:ext cx="144016" cy="4575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18" name="Pfeil nach oben 17"/>
          <p:cNvSpPr/>
          <p:nvPr/>
        </p:nvSpPr>
        <p:spPr>
          <a:xfrm>
            <a:off x="5159742" y="4591220"/>
            <a:ext cx="144016" cy="4575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3063886" y="2009620"/>
            <a:ext cx="271530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Ermittlung durch Auslegung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13813" y="2030348"/>
            <a:ext cx="1777450" cy="919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Tatsachen-ermittlung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27" name="Pfeil nach unten 26"/>
          <p:cNvSpPr/>
          <p:nvPr/>
        </p:nvSpPr>
        <p:spPr>
          <a:xfrm>
            <a:off x="1518835" y="3047131"/>
            <a:ext cx="137546" cy="460779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 nach unten 27"/>
          <p:cNvSpPr/>
          <p:nvPr/>
        </p:nvSpPr>
        <p:spPr>
          <a:xfrm>
            <a:off x="3531786" y="3043946"/>
            <a:ext cx="144016" cy="429968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Pfeil nach unten 28"/>
          <p:cNvSpPr/>
          <p:nvPr/>
        </p:nvSpPr>
        <p:spPr>
          <a:xfrm>
            <a:off x="5159742" y="3078812"/>
            <a:ext cx="144016" cy="432048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Das Verständnis einer Rechtsnorm kann bei gleichbleibenden Inhalt sehr unterschiedlich sein.</a:t>
            </a:r>
          </a:p>
          <a:p>
            <a:r>
              <a:rPr lang="de-DE" dirty="0" smtClean="0"/>
              <a:t>Bibliotheken haben für Tatsachenuntersuchungen von urheberrechtliche Fragestellungen hervorgehobene Möglichkeiten.</a:t>
            </a:r>
          </a:p>
          <a:p>
            <a:r>
              <a:rPr lang="de-DE" dirty="0" smtClean="0"/>
              <a:t>Je nach dem, wie das spezifische Merkmal einer Norm zu qualifizieren ist, d.h. Tatsache oder Wertung, kommen unterschiedliche Untersuchungsmöglichkeiten bzw. Beeinflussungsmöglichkeiten in Betracht.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MG2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Danke für die Aufmerksamkeit!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34797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32000" y="1916832"/>
            <a:ext cx="8302310" cy="4383168"/>
          </a:xfrm>
        </p:spPr>
        <p:txBody>
          <a:bodyPr>
            <a:normAutofit/>
          </a:bodyPr>
          <a:lstStyle/>
          <a:p>
            <a:endParaRPr lang="de-DE" sz="1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Übersicht und Einteilung von Orten der Gestaltungsmöglichkeiten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979712" y="2132856"/>
            <a:ext cx="115212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Tatsachen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076056" y="213285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Wertungen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473915" y="3444408"/>
            <a:ext cx="1584176" cy="5448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Rechtsnormen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(Gesetzgeber)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012160" y="4437112"/>
            <a:ext cx="182460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Rechtsprechung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860519" y="4869160"/>
            <a:ext cx="2448272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Vertragliche Regelungen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7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§ 8 Abs. 1 </a:t>
            </a:r>
            <a:r>
              <a:rPr lang="de-DE" dirty="0" smtClean="0"/>
              <a:t>UrhG</a:t>
            </a:r>
            <a:r>
              <a:rPr lang="de-DE" dirty="0"/>
              <a:t>: „Haben mehrere ein Werk gemeinsam geschaffen, ohne dass sich ihre Anteile gesondert verwerten lassen, so sind sie Miturheber des Werkes.“</a:t>
            </a:r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Struktur einer Rechtsnorm</a:t>
            </a:r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5934312" y="3645024"/>
            <a:ext cx="978408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7308304" y="3331840"/>
            <a:ext cx="1008112" cy="914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Rechts-folge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442582" y="3331840"/>
            <a:ext cx="109488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Wertung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797071" y="3331840"/>
            <a:ext cx="1079815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Wertung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46890" y="3331840"/>
            <a:ext cx="1512168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Tatsache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Plus 8"/>
          <p:cNvSpPr/>
          <p:nvPr/>
        </p:nvSpPr>
        <p:spPr>
          <a:xfrm>
            <a:off x="2371615" y="3573140"/>
            <a:ext cx="311680" cy="359916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lus 11"/>
          <p:cNvSpPr/>
          <p:nvPr/>
        </p:nvSpPr>
        <p:spPr>
          <a:xfrm>
            <a:off x="3983177" y="3573140"/>
            <a:ext cx="305549" cy="360040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lussdiagramm: Verbindungsstelle 9"/>
          <p:cNvSpPr/>
          <p:nvPr/>
        </p:nvSpPr>
        <p:spPr>
          <a:xfrm>
            <a:off x="5537462" y="4346286"/>
            <a:ext cx="148952" cy="16283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lussdiagramm: Verbindungsstelle 10"/>
          <p:cNvSpPr/>
          <p:nvPr/>
        </p:nvSpPr>
        <p:spPr>
          <a:xfrm>
            <a:off x="5796136" y="4346286"/>
            <a:ext cx="125025" cy="15614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lussdiagramm: Verbindungsstelle 12"/>
          <p:cNvSpPr/>
          <p:nvPr/>
        </p:nvSpPr>
        <p:spPr>
          <a:xfrm>
            <a:off x="6030883" y="4346286"/>
            <a:ext cx="144016" cy="15614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7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Gegenstand: Norm und vertragliche Regelungen</a:t>
            </a:r>
          </a:p>
          <a:p>
            <a:r>
              <a:rPr lang="de-DE" dirty="0" smtClean="0"/>
              <a:t>Unterschiedliche Arten:</a:t>
            </a:r>
          </a:p>
          <a:p>
            <a:pPr lvl="1"/>
            <a:r>
              <a:rPr lang="de-DE" dirty="0" smtClean="0"/>
              <a:t>Auslegung nach dem Wortlaut</a:t>
            </a:r>
          </a:p>
          <a:p>
            <a:pPr lvl="1"/>
            <a:r>
              <a:rPr lang="de-DE" dirty="0" smtClean="0"/>
              <a:t>Systematische Auslegung</a:t>
            </a:r>
          </a:p>
          <a:p>
            <a:pPr lvl="1"/>
            <a:r>
              <a:rPr lang="de-DE" dirty="0" smtClean="0"/>
              <a:t>Historische Auslegung</a:t>
            </a:r>
          </a:p>
          <a:p>
            <a:pPr lvl="1"/>
            <a:r>
              <a:rPr lang="de-DE" dirty="0" smtClean="0"/>
              <a:t>Auslegung nach Sinn und Zweck.</a:t>
            </a:r>
          </a:p>
          <a:p>
            <a:r>
              <a:rPr lang="de-DE" dirty="0" smtClean="0"/>
              <a:t>Erfolgsaussichten: </a:t>
            </a:r>
          </a:p>
          <a:p>
            <a:pPr lvl="1"/>
            <a:r>
              <a:rPr lang="de-DE" dirty="0" smtClean="0"/>
              <a:t>Freiheit der Wahl</a:t>
            </a:r>
          </a:p>
          <a:p>
            <a:pPr lvl="1"/>
            <a:r>
              <a:rPr lang="de-DE" dirty="0" smtClean="0"/>
              <a:t>Beachtung der bisherigen Stellungnahmen der Gerichte und der Wissenschaft.</a:t>
            </a:r>
          </a:p>
          <a:p>
            <a:r>
              <a:rPr lang="de-DE" dirty="0" smtClean="0"/>
              <a:t>Wunsch oder voraussichtlich naheliegende Entscheidung? – Wie hoch ist die Risikobereitschaft? (öffentliche Gelder?)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Auslegung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053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Wirkungsweise von Entscheidungen: Zunächst nur für den Einzelfall.</a:t>
            </a:r>
          </a:p>
          <a:p>
            <a:r>
              <a:rPr lang="de-DE" dirty="0" smtClean="0"/>
              <a:t>Bundesverfassungsgericht: § 31 BVerfGG</a:t>
            </a:r>
          </a:p>
          <a:p>
            <a:r>
              <a:rPr lang="de-DE" dirty="0" smtClean="0"/>
              <a:t>Bundesgerichtshof + Oberlandesgerichte: Regelmäßig Leitwirkung von Entscheidungen.</a:t>
            </a:r>
          </a:p>
          <a:p>
            <a:r>
              <a:rPr lang="de-DE" dirty="0" smtClean="0"/>
              <a:t>Amts- und Landgerichte: Nur selten Veröffentlichungen von Urteilen. Eine Leitwirkung ist eher selten.</a:t>
            </a:r>
            <a:endParaRPr lang="de-DE" dirty="0"/>
          </a:p>
          <a:p>
            <a:r>
              <a:rPr lang="de-DE" dirty="0" smtClean="0"/>
              <a:t>Vielfaches Problem: Die Grenzen der verwendeten Literatur sind die Grenzen der angenommenen Welt.</a:t>
            </a:r>
          </a:p>
          <a:p>
            <a:pPr lvl="1"/>
            <a:r>
              <a:rPr lang="de-DE" dirty="0" smtClean="0"/>
              <a:t>Wahl der Publikationsorte für bibliotheksfreundliche Auffassungen.</a:t>
            </a:r>
          </a:p>
          <a:p>
            <a:pPr lvl="1"/>
            <a:r>
              <a:rPr lang="de-DE" dirty="0" smtClean="0"/>
              <a:t>Ausstattung der entsprechenden Bibliotheken und Informationseinrichtungen.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Rechtsprechung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71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Gesetzgebung:</a:t>
            </a:r>
          </a:p>
          <a:p>
            <a:pPr lvl="1"/>
            <a:r>
              <a:rPr lang="de-DE" dirty="0" smtClean="0"/>
              <a:t>Lobbyarbeit.</a:t>
            </a:r>
          </a:p>
          <a:p>
            <a:pPr lvl="1"/>
            <a:r>
              <a:rPr lang="de-DE" dirty="0" smtClean="0"/>
              <a:t>Stellungnahmen bei Gesetzesvorhaben.</a:t>
            </a:r>
          </a:p>
          <a:p>
            <a:r>
              <a:rPr lang="de-DE" dirty="0" smtClean="0"/>
              <a:t>Verfügbarkeit der entsprechenden Literatur in den jeweiligen Einrichtungen.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Einflussnahme auf die </a:t>
            </a:r>
            <a:r>
              <a:rPr lang="de-DE" dirty="0" err="1" smtClean="0"/>
              <a:t>Normgebung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560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Einsatzort: Überall dort, wo nachgiebiges Recht besteht. (Kommentarliteratur</a:t>
            </a:r>
            <a:r>
              <a:rPr lang="de-DE" dirty="0" smtClean="0"/>
              <a:t>).</a:t>
            </a:r>
          </a:p>
          <a:p>
            <a:r>
              <a:rPr lang="de-DE" dirty="0" smtClean="0"/>
              <a:t>Grundsatz der Vertragsfreiheit.</a:t>
            </a:r>
          </a:p>
          <a:p>
            <a:r>
              <a:rPr lang="de-DE" dirty="0" smtClean="0"/>
              <a:t>Jedoch: Marktmacht und Verhandlungsgeschick sind wesentliche Faktoren.</a:t>
            </a:r>
          </a:p>
          <a:p>
            <a:r>
              <a:rPr lang="de-DE" dirty="0" smtClean="0"/>
              <a:t>Standardisierung: Eine Aufnahme von Lizenzverträge über Medien für Bibliotheken in die Ergänzenden Vertragsbestimmungen (EVB) ist bisher nicht erfolgt.</a:t>
            </a:r>
          </a:p>
          <a:p>
            <a:r>
              <a:rPr lang="de-DE" dirty="0" smtClean="0"/>
              <a:t>Standardisierte Verträge können gesetzgeberische Maßnahmen beeinflussen.</a:t>
            </a:r>
          </a:p>
          <a:p>
            <a:pPr lvl="1"/>
            <a:r>
              <a:rPr lang="de-DE" dirty="0" smtClean="0"/>
              <a:t>Gibt es überhaupt noch einen Bedarf nach einer gesetzlichen Regelung?</a:t>
            </a:r>
          </a:p>
          <a:p>
            <a:pPr lvl="1"/>
            <a:r>
              <a:rPr lang="de-DE" dirty="0" smtClean="0"/>
              <a:t>Falls ja: Eine Einflussnahme durch Vorbildfunktion ist möglich.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Vertragliche Gestaltung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537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= Sinnlich wahrnehmbare Zustände oder Vorgänge der Gegenwart oder Vergangenheit.</a:t>
            </a:r>
          </a:p>
          <a:p>
            <a:r>
              <a:rPr lang="de-DE" dirty="0" smtClean="0"/>
              <a:t>Beispiele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Unterschiedliche Nutzungsarten: Ist ein Medium eine neue Nutzungsart oder ein Ersatz?</a:t>
            </a:r>
          </a:p>
          <a:p>
            <a:pPr lvl="1"/>
            <a:r>
              <a:rPr lang="de-DE" dirty="0"/>
              <a:t>Maßzahlen z.B. für den erforderlichen Aufwand – Die Bibliothek </a:t>
            </a:r>
            <a:r>
              <a:rPr lang="de-DE" dirty="0" smtClean="0"/>
              <a:t>fungiert als </a:t>
            </a:r>
            <a:r>
              <a:rPr lang="de-DE" dirty="0"/>
              <a:t>Testraum / </a:t>
            </a:r>
            <a:r>
              <a:rPr lang="de-DE" dirty="0" smtClean="0"/>
              <a:t>Praxislabor (z.B. Projekt Universität Osnabrück: Einzelerfassung von urheberrechtlich geschützten Lehrmaterialien).</a:t>
            </a:r>
          </a:p>
          <a:p>
            <a:r>
              <a:rPr lang="de-DE" dirty="0" smtClean="0"/>
              <a:t>Relevanz für Beispiel unterschiedliche Nutzungsarten:</a:t>
            </a:r>
            <a:endParaRPr lang="de-DE" dirty="0"/>
          </a:p>
          <a:p>
            <a:pPr lvl="1"/>
            <a:r>
              <a:rPr lang="de-DE" dirty="0"/>
              <a:t>Ist eine Abdeckung noch zu den bisherigen Nutzungsbedingungen möglich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Tatsachen (1)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27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HBW_Folien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DHBW_Folienmaster</Template>
  <TotalTime>0</TotalTime>
  <Words>576</Words>
  <Application>Microsoft Office PowerPoint</Application>
  <PresentationFormat>Bildschirmpräsentation (4:3)</PresentationFormat>
  <Paragraphs>79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Wingdings</vt:lpstr>
      <vt:lpstr>DHBW_Folienmaster</vt:lpstr>
      <vt:lpstr>Gestaltungsspielräume im Urheberrecht</vt:lpstr>
      <vt:lpstr>Übersicht und Einteilung von Orten der Gestaltungsmöglichkeiten</vt:lpstr>
      <vt:lpstr>Beispiel</vt:lpstr>
      <vt:lpstr>Struktur einer Rechtsnorm</vt:lpstr>
      <vt:lpstr>Auslegung</vt:lpstr>
      <vt:lpstr>Rechtsprechung</vt:lpstr>
      <vt:lpstr>Einflussnahme auf die Normgebung</vt:lpstr>
      <vt:lpstr>Vertragliche Gestaltung</vt:lpstr>
      <vt:lpstr>Tatsachen (1)</vt:lpstr>
      <vt:lpstr>Tatsachen (2)</vt:lpstr>
      <vt:lpstr>Beispiel Tatsachenforschung</vt:lpstr>
      <vt:lpstr>Rechtsnormen als „Werkstoff“</vt:lpstr>
      <vt:lpstr>Zusammenfassung</vt:lpstr>
      <vt:lpstr>PowerPoint-Präsentation</vt:lpstr>
      <vt:lpstr>Danke für die Aufmerksamkeit!</vt:lpstr>
    </vt:vector>
  </TitlesOfParts>
  <Company>DHBW Loerrach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Juraschko, Bernd</dc:creator>
  <cp:lastModifiedBy>Juraschko, Bernd</cp:lastModifiedBy>
  <cp:revision>112</cp:revision>
  <cp:lastPrinted>2016-02-06T13:28:17Z</cp:lastPrinted>
  <dcterms:created xsi:type="dcterms:W3CDTF">2014-04-20T14:15:40Z</dcterms:created>
  <dcterms:modified xsi:type="dcterms:W3CDTF">2016-02-09T16:39:38Z</dcterms:modified>
</cp:coreProperties>
</file>