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2"/>
  </p:notesMasterIdLst>
  <p:handoutMasterIdLst>
    <p:handoutMasterId r:id="rId23"/>
  </p:handoutMasterIdLst>
  <p:sldIdLst>
    <p:sldId id="256" r:id="rId2"/>
    <p:sldId id="277" r:id="rId3"/>
    <p:sldId id="278" r:id="rId4"/>
    <p:sldId id="257" r:id="rId5"/>
    <p:sldId id="258" r:id="rId6"/>
    <p:sldId id="259" r:id="rId7"/>
    <p:sldId id="266" r:id="rId8"/>
    <p:sldId id="267" r:id="rId9"/>
    <p:sldId id="268" r:id="rId10"/>
    <p:sldId id="269" r:id="rId11"/>
    <p:sldId id="270" r:id="rId12"/>
    <p:sldId id="271" r:id="rId13"/>
    <p:sldId id="272" r:id="rId14"/>
    <p:sldId id="273" r:id="rId15"/>
    <p:sldId id="274" r:id="rId16"/>
    <p:sldId id="275" r:id="rId17"/>
    <p:sldId id="263" r:id="rId18"/>
    <p:sldId id="264" r:id="rId19"/>
    <p:sldId id="276" r:id="rId20"/>
    <p:sldId id="26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6600"/>
    <a:srgbClr val="85FF85"/>
    <a:srgbClr val="FF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65" d="100"/>
          <a:sy n="65" d="100"/>
        </p:scale>
        <p:origin x="984" y="5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de-DE"/>
          </a:p>
        </p:txBody>
      </p:sp>
      <p:sp>
        <p:nvSpPr>
          <p:cNvPr id="3450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de-DE"/>
          </a:p>
        </p:txBody>
      </p:sp>
      <p:sp>
        <p:nvSpPr>
          <p:cNvPr id="3450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de-DE"/>
          </a:p>
        </p:txBody>
      </p:sp>
      <p:sp>
        <p:nvSpPr>
          <p:cNvPr id="3450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0198276-6EF8-4537-AC16-F034A01B4BA5}" type="slidenum">
              <a:rPr lang="en-US" altLang="de-DE"/>
              <a:pPr/>
              <a:t>‹Nr.›</a:t>
            </a:fld>
            <a:endParaRPr lang="en-US" altLang="de-DE"/>
          </a:p>
        </p:txBody>
      </p:sp>
    </p:spTree>
    <p:extLst>
      <p:ext uri="{BB962C8B-B14F-4D97-AF65-F5344CB8AC3E}">
        <p14:creationId xmlns:p14="http://schemas.microsoft.com/office/powerpoint/2010/main" val="3354696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de-DE"/>
          </a:p>
        </p:txBody>
      </p:sp>
      <p:sp>
        <p:nvSpPr>
          <p:cNvPr id="3440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de-DE"/>
          </a:p>
        </p:txBody>
      </p:sp>
      <p:sp>
        <p:nvSpPr>
          <p:cNvPr id="344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40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3440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de-DE"/>
          </a:p>
        </p:txBody>
      </p:sp>
      <p:sp>
        <p:nvSpPr>
          <p:cNvPr id="3440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3470286-0A97-42D6-8D56-1E94EDDF8160}" type="slidenum">
              <a:rPr lang="en-US" altLang="de-DE"/>
              <a:pPr/>
              <a:t>‹Nr.›</a:t>
            </a:fld>
            <a:endParaRPr lang="en-US" altLang="de-DE"/>
          </a:p>
        </p:txBody>
      </p:sp>
    </p:spTree>
    <p:extLst>
      <p:ext uri="{BB962C8B-B14F-4D97-AF65-F5344CB8AC3E}">
        <p14:creationId xmlns:p14="http://schemas.microsoft.com/office/powerpoint/2010/main" val="5851252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21538"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1539" name="Rectangle 3"/>
          <p:cNvSpPr>
            <a:spLocks noGrp="1" noChangeArrowheads="1"/>
          </p:cNvSpPr>
          <p:nvPr>
            <p:ph type="ctrTitle"/>
          </p:nvPr>
        </p:nvSpPr>
        <p:spPr>
          <a:xfrm>
            <a:off x="315913" y="466725"/>
            <a:ext cx="6781800" cy="2133600"/>
          </a:xfrm>
        </p:spPr>
        <p:txBody>
          <a:bodyPr/>
          <a:lstStyle>
            <a:lvl1pPr algn="r">
              <a:defRPr sz="4800"/>
            </a:lvl1pPr>
          </a:lstStyle>
          <a:p>
            <a:pPr lvl="0"/>
            <a:r>
              <a:rPr lang="de-DE" altLang="en-US" noProof="0" smtClean="0"/>
              <a:t>Click to edit Master title style</a:t>
            </a:r>
          </a:p>
        </p:txBody>
      </p:sp>
      <p:sp>
        <p:nvSpPr>
          <p:cNvPr id="321540" name="Rectangle 4"/>
          <p:cNvSpPr>
            <a:spLocks noGrp="1" noChangeArrowheads="1"/>
          </p:cNvSpPr>
          <p:nvPr>
            <p:ph type="subTitle" idx="1"/>
          </p:nvPr>
        </p:nvSpPr>
        <p:spPr>
          <a:xfrm>
            <a:off x="849313" y="3049588"/>
            <a:ext cx="6248400" cy="2362200"/>
          </a:xfrm>
        </p:spPr>
        <p:txBody>
          <a:bodyPr/>
          <a:lstStyle>
            <a:lvl1pPr marL="0" indent="0" algn="r">
              <a:buFont typeface="Wingdings" panose="05000000000000000000" pitchFamily="2" charset="2"/>
              <a:buNone/>
              <a:defRPr sz="3200"/>
            </a:lvl1pPr>
          </a:lstStyle>
          <a:p>
            <a:pPr lvl="0"/>
            <a:r>
              <a:rPr lang="de-DE" altLang="en-US" noProof="0" smtClean="0"/>
              <a:t>Click to edit Master subtitle style</a:t>
            </a:r>
          </a:p>
        </p:txBody>
      </p:sp>
      <p:sp>
        <p:nvSpPr>
          <p:cNvPr id="321541" name="Rectangle 5"/>
          <p:cNvSpPr>
            <a:spLocks noGrp="1" noChangeArrowheads="1"/>
          </p:cNvSpPr>
          <p:nvPr>
            <p:ph type="dt" sz="half" idx="2"/>
          </p:nvPr>
        </p:nvSpPr>
        <p:spPr/>
        <p:txBody>
          <a:bodyPr/>
          <a:lstStyle>
            <a:lvl1pPr>
              <a:defRPr/>
            </a:lvl1pPr>
          </a:lstStyle>
          <a:p>
            <a:endParaRPr lang="de-DE" altLang="en-US"/>
          </a:p>
        </p:txBody>
      </p:sp>
      <p:sp>
        <p:nvSpPr>
          <p:cNvPr id="321542" name="Rectangle 6"/>
          <p:cNvSpPr>
            <a:spLocks noGrp="1" noChangeArrowheads="1"/>
          </p:cNvSpPr>
          <p:nvPr>
            <p:ph type="ftr" sz="quarter" idx="3"/>
          </p:nvPr>
        </p:nvSpPr>
        <p:spPr/>
        <p:txBody>
          <a:bodyPr/>
          <a:lstStyle>
            <a:lvl1pPr>
              <a:defRPr/>
            </a:lvl1pPr>
          </a:lstStyle>
          <a:p>
            <a:endParaRPr lang="de-DE" altLang="en-US"/>
          </a:p>
        </p:txBody>
      </p:sp>
      <p:sp>
        <p:nvSpPr>
          <p:cNvPr id="321543" name="Rectangle 7"/>
          <p:cNvSpPr>
            <a:spLocks noGrp="1" noChangeArrowheads="1"/>
          </p:cNvSpPr>
          <p:nvPr>
            <p:ph type="sldNum" sz="quarter" idx="4"/>
          </p:nvPr>
        </p:nvSpPr>
        <p:spPr/>
        <p:txBody>
          <a:bodyPr/>
          <a:lstStyle>
            <a:lvl1pPr>
              <a:defRPr/>
            </a:lvl1pPr>
          </a:lstStyle>
          <a:p>
            <a:fld id="{4F6448AC-C279-4E26-A8CD-895EE4CCC52E}" type="slidenum">
              <a:rPr lang="de-DE" altLang="en-US"/>
              <a:pPr/>
              <a:t>‹Nr.›</a:t>
            </a:fld>
            <a:endParaRPr lang="de-DE" altLang="en-US"/>
          </a:p>
        </p:txBody>
      </p:sp>
      <p:grpSp>
        <p:nvGrpSpPr>
          <p:cNvPr id="321544" name="Group 8"/>
          <p:cNvGrpSpPr>
            <a:grpSpLocks/>
          </p:cNvGrpSpPr>
          <p:nvPr/>
        </p:nvGrpSpPr>
        <p:grpSpPr bwMode="auto">
          <a:xfrm>
            <a:off x="7493000" y="2992438"/>
            <a:ext cx="1338263" cy="2189162"/>
            <a:chOff x="4704" y="1885"/>
            <a:chExt cx="843" cy="1379"/>
          </a:xfrm>
        </p:grpSpPr>
        <p:sp>
          <p:nvSpPr>
            <p:cNvPr id="321545"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46"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47"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48"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49"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50"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51"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52"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53"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54"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55"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56"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57"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58"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59"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60"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61"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62"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63"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64"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65"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66"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67"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68"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69"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70"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71"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72"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73"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74"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1575"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321576"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en-US"/>
          </a:p>
        </p:txBody>
      </p:sp>
      <p:sp>
        <p:nvSpPr>
          <p:cNvPr id="5" name="Fußzeilenplatzhalter 4"/>
          <p:cNvSpPr>
            <a:spLocks noGrp="1"/>
          </p:cNvSpPr>
          <p:nvPr>
            <p:ph type="ftr" sz="quarter" idx="11"/>
          </p:nvPr>
        </p:nvSpPr>
        <p:spPr/>
        <p:txBody>
          <a:bodyPr/>
          <a:lstStyle>
            <a:lvl1pPr>
              <a:defRPr/>
            </a:lvl1pPr>
          </a:lstStyle>
          <a:p>
            <a:endParaRPr lang="de-DE" altLang="en-US"/>
          </a:p>
        </p:txBody>
      </p:sp>
      <p:sp>
        <p:nvSpPr>
          <p:cNvPr id="6" name="Foliennummernplatzhalter 5"/>
          <p:cNvSpPr>
            <a:spLocks noGrp="1"/>
          </p:cNvSpPr>
          <p:nvPr>
            <p:ph type="sldNum" sz="quarter" idx="12"/>
          </p:nvPr>
        </p:nvSpPr>
        <p:spPr/>
        <p:txBody>
          <a:bodyPr/>
          <a:lstStyle>
            <a:lvl1pPr>
              <a:defRPr/>
            </a:lvl1pPr>
          </a:lstStyle>
          <a:p>
            <a:fld id="{3F4486FD-4F73-4968-BFF3-11A67F4CBABC}" type="slidenum">
              <a:rPr lang="de-DE" altLang="en-US"/>
              <a:pPr/>
              <a:t>‹Nr.›</a:t>
            </a:fld>
            <a:endParaRPr lang="de-DE" altLang="en-US"/>
          </a:p>
        </p:txBody>
      </p:sp>
    </p:spTree>
    <p:extLst>
      <p:ext uri="{BB962C8B-B14F-4D97-AF65-F5344CB8AC3E}">
        <p14:creationId xmlns:p14="http://schemas.microsoft.com/office/powerpoint/2010/main" val="871708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22238"/>
            <a:ext cx="2057400" cy="60086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22238"/>
            <a:ext cx="6019800" cy="60086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en-US"/>
          </a:p>
        </p:txBody>
      </p:sp>
      <p:sp>
        <p:nvSpPr>
          <p:cNvPr id="5" name="Fußzeilenplatzhalter 4"/>
          <p:cNvSpPr>
            <a:spLocks noGrp="1"/>
          </p:cNvSpPr>
          <p:nvPr>
            <p:ph type="ftr" sz="quarter" idx="11"/>
          </p:nvPr>
        </p:nvSpPr>
        <p:spPr/>
        <p:txBody>
          <a:bodyPr/>
          <a:lstStyle>
            <a:lvl1pPr>
              <a:defRPr/>
            </a:lvl1pPr>
          </a:lstStyle>
          <a:p>
            <a:endParaRPr lang="de-DE" altLang="en-US"/>
          </a:p>
        </p:txBody>
      </p:sp>
      <p:sp>
        <p:nvSpPr>
          <p:cNvPr id="6" name="Foliennummernplatzhalter 5"/>
          <p:cNvSpPr>
            <a:spLocks noGrp="1"/>
          </p:cNvSpPr>
          <p:nvPr>
            <p:ph type="sldNum" sz="quarter" idx="12"/>
          </p:nvPr>
        </p:nvSpPr>
        <p:spPr/>
        <p:txBody>
          <a:bodyPr/>
          <a:lstStyle>
            <a:lvl1pPr>
              <a:defRPr/>
            </a:lvl1pPr>
          </a:lstStyle>
          <a:p>
            <a:fld id="{0676B7F5-2037-4510-AFE4-3CCBDC3ED3CE}" type="slidenum">
              <a:rPr lang="de-DE" altLang="en-US"/>
              <a:pPr/>
              <a:t>‹Nr.›</a:t>
            </a:fld>
            <a:endParaRPr lang="de-DE" altLang="en-US"/>
          </a:p>
        </p:txBody>
      </p:sp>
    </p:spTree>
    <p:extLst>
      <p:ext uri="{BB962C8B-B14F-4D97-AF65-F5344CB8AC3E}">
        <p14:creationId xmlns:p14="http://schemas.microsoft.com/office/powerpoint/2010/main" val="900327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122238"/>
            <a:ext cx="7543800" cy="12954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719263"/>
            <a:ext cx="4038600" cy="44116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719263"/>
            <a:ext cx="4038600" cy="21288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000500"/>
            <a:ext cx="4038600" cy="21304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5"/>
          <p:cNvSpPr>
            <a:spLocks noGrp="1"/>
          </p:cNvSpPr>
          <p:nvPr>
            <p:ph type="dt" sz="half" idx="10"/>
          </p:nvPr>
        </p:nvSpPr>
        <p:spPr>
          <a:xfrm>
            <a:off x="457200" y="6248400"/>
            <a:ext cx="2133600" cy="457200"/>
          </a:xfrm>
        </p:spPr>
        <p:txBody>
          <a:bodyPr/>
          <a:lstStyle>
            <a:lvl1pPr>
              <a:defRPr/>
            </a:lvl1pPr>
          </a:lstStyle>
          <a:p>
            <a:endParaRPr lang="de-DE" altLang="en-US"/>
          </a:p>
        </p:txBody>
      </p:sp>
      <p:sp>
        <p:nvSpPr>
          <p:cNvPr id="7" name="Fußzeilenplatzhalter 6"/>
          <p:cNvSpPr>
            <a:spLocks noGrp="1"/>
          </p:cNvSpPr>
          <p:nvPr>
            <p:ph type="ftr" sz="quarter" idx="11"/>
          </p:nvPr>
        </p:nvSpPr>
        <p:spPr>
          <a:xfrm>
            <a:off x="3124200" y="6248400"/>
            <a:ext cx="2895600" cy="457200"/>
          </a:xfrm>
        </p:spPr>
        <p:txBody>
          <a:bodyPr/>
          <a:lstStyle>
            <a:lvl1pPr>
              <a:defRPr/>
            </a:lvl1pPr>
          </a:lstStyle>
          <a:p>
            <a:endParaRPr lang="de-DE" altLang="en-US"/>
          </a:p>
        </p:txBody>
      </p:sp>
      <p:sp>
        <p:nvSpPr>
          <p:cNvPr id="8" name="Foliennummernplatzhalter 7"/>
          <p:cNvSpPr>
            <a:spLocks noGrp="1"/>
          </p:cNvSpPr>
          <p:nvPr>
            <p:ph type="sldNum" sz="quarter" idx="12"/>
          </p:nvPr>
        </p:nvSpPr>
        <p:spPr>
          <a:xfrm>
            <a:off x="6553200" y="6248400"/>
            <a:ext cx="2133600" cy="457200"/>
          </a:xfrm>
        </p:spPr>
        <p:txBody>
          <a:bodyPr/>
          <a:lstStyle>
            <a:lvl1pPr>
              <a:defRPr/>
            </a:lvl1pPr>
          </a:lstStyle>
          <a:p>
            <a:fld id="{EF7A6A34-276C-41B0-9830-C6F3E3EF0621}" type="slidenum">
              <a:rPr lang="de-DE" altLang="en-US"/>
              <a:pPr/>
              <a:t>‹Nr.›</a:t>
            </a:fld>
            <a:endParaRPr lang="de-DE" altLang="en-US"/>
          </a:p>
        </p:txBody>
      </p:sp>
    </p:spTree>
    <p:extLst>
      <p:ext uri="{BB962C8B-B14F-4D97-AF65-F5344CB8AC3E}">
        <p14:creationId xmlns:p14="http://schemas.microsoft.com/office/powerpoint/2010/main" val="223313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en-US"/>
          </a:p>
        </p:txBody>
      </p:sp>
      <p:sp>
        <p:nvSpPr>
          <p:cNvPr id="5" name="Fußzeilenplatzhalter 4"/>
          <p:cNvSpPr>
            <a:spLocks noGrp="1"/>
          </p:cNvSpPr>
          <p:nvPr>
            <p:ph type="ftr" sz="quarter" idx="11"/>
          </p:nvPr>
        </p:nvSpPr>
        <p:spPr/>
        <p:txBody>
          <a:bodyPr/>
          <a:lstStyle>
            <a:lvl1pPr>
              <a:defRPr/>
            </a:lvl1pPr>
          </a:lstStyle>
          <a:p>
            <a:endParaRPr lang="de-DE" altLang="en-US"/>
          </a:p>
        </p:txBody>
      </p:sp>
      <p:sp>
        <p:nvSpPr>
          <p:cNvPr id="6" name="Foliennummernplatzhalter 5"/>
          <p:cNvSpPr>
            <a:spLocks noGrp="1"/>
          </p:cNvSpPr>
          <p:nvPr>
            <p:ph type="sldNum" sz="quarter" idx="12"/>
          </p:nvPr>
        </p:nvSpPr>
        <p:spPr/>
        <p:txBody>
          <a:bodyPr/>
          <a:lstStyle>
            <a:lvl1pPr>
              <a:defRPr/>
            </a:lvl1pPr>
          </a:lstStyle>
          <a:p>
            <a:fld id="{BC8E2787-AC41-4495-A107-B3A366690988}" type="slidenum">
              <a:rPr lang="de-DE" altLang="en-US"/>
              <a:pPr/>
              <a:t>‹Nr.›</a:t>
            </a:fld>
            <a:endParaRPr lang="de-DE" altLang="en-US"/>
          </a:p>
        </p:txBody>
      </p:sp>
    </p:spTree>
    <p:extLst>
      <p:ext uri="{BB962C8B-B14F-4D97-AF65-F5344CB8AC3E}">
        <p14:creationId xmlns:p14="http://schemas.microsoft.com/office/powerpoint/2010/main" val="391974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en-US"/>
          </a:p>
        </p:txBody>
      </p:sp>
      <p:sp>
        <p:nvSpPr>
          <p:cNvPr id="5" name="Fußzeilenplatzhalter 4"/>
          <p:cNvSpPr>
            <a:spLocks noGrp="1"/>
          </p:cNvSpPr>
          <p:nvPr>
            <p:ph type="ftr" sz="quarter" idx="11"/>
          </p:nvPr>
        </p:nvSpPr>
        <p:spPr/>
        <p:txBody>
          <a:bodyPr/>
          <a:lstStyle>
            <a:lvl1pPr>
              <a:defRPr/>
            </a:lvl1pPr>
          </a:lstStyle>
          <a:p>
            <a:endParaRPr lang="de-DE" altLang="en-US"/>
          </a:p>
        </p:txBody>
      </p:sp>
      <p:sp>
        <p:nvSpPr>
          <p:cNvPr id="6" name="Foliennummernplatzhalter 5"/>
          <p:cNvSpPr>
            <a:spLocks noGrp="1"/>
          </p:cNvSpPr>
          <p:nvPr>
            <p:ph type="sldNum" sz="quarter" idx="12"/>
          </p:nvPr>
        </p:nvSpPr>
        <p:spPr/>
        <p:txBody>
          <a:bodyPr/>
          <a:lstStyle>
            <a:lvl1pPr>
              <a:defRPr/>
            </a:lvl1pPr>
          </a:lstStyle>
          <a:p>
            <a:fld id="{30DE4E28-67DB-443D-BB66-AEDE3D673715}" type="slidenum">
              <a:rPr lang="de-DE" altLang="en-US"/>
              <a:pPr/>
              <a:t>‹Nr.›</a:t>
            </a:fld>
            <a:endParaRPr lang="de-DE" altLang="en-US"/>
          </a:p>
        </p:txBody>
      </p:sp>
    </p:spTree>
    <p:extLst>
      <p:ext uri="{BB962C8B-B14F-4D97-AF65-F5344CB8AC3E}">
        <p14:creationId xmlns:p14="http://schemas.microsoft.com/office/powerpoint/2010/main" val="420477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19263"/>
            <a:ext cx="4038600" cy="44116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19263"/>
            <a:ext cx="4038600" cy="44116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ltLang="en-US"/>
          </a:p>
        </p:txBody>
      </p:sp>
      <p:sp>
        <p:nvSpPr>
          <p:cNvPr id="6" name="Fußzeilenplatzhalter 5"/>
          <p:cNvSpPr>
            <a:spLocks noGrp="1"/>
          </p:cNvSpPr>
          <p:nvPr>
            <p:ph type="ftr" sz="quarter" idx="11"/>
          </p:nvPr>
        </p:nvSpPr>
        <p:spPr/>
        <p:txBody>
          <a:bodyPr/>
          <a:lstStyle>
            <a:lvl1pPr>
              <a:defRPr/>
            </a:lvl1pPr>
          </a:lstStyle>
          <a:p>
            <a:endParaRPr lang="de-DE" altLang="en-US"/>
          </a:p>
        </p:txBody>
      </p:sp>
      <p:sp>
        <p:nvSpPr>
          <p:cNvPr id="7" name="Foliennummernplatzhalter 6"/>
          <p:cNvSpPr>
            <a:spLocks noGrp="1"/>
          </p:cNvSpPr>
          <p:nvPr>
            <p:ph type="sldNum" sz="quarter" idx="12"/>
          </p:nvPr>
        </p:nvSpPr>
        <p:spPr/>
        <p:txBody>
          <a:bodyPr/>
          <a:lstStyle>
            <a:lvl1pPr>
              <a:defRPr/>
            </a:lvl1pPr>
          </a:lstStyle>
          <a:p>
            <a:fld id="{B8E35D5B-5313-4B12-99B1-4EC4F7112221}" type="slidenum">
              <a:rPr lang="de-DE" altLang="en-US"/>
              <a:pPr/>
              <a:t>‹Nr.›</a:t>
            </a:fld>
            <a:endParaRPr lang="de-DE" altLang="en-US"/>
          </a:p>
        </p:txBody>
      </p:sp>
    </p:spTree>
    <p:extLst>
      <p:ext uri="{BB962C8B-B14F-4D97-AF65-F5344CB8AC3E}">
        <p14:creationId xmlns:p14="http://schemas.microsoft.com/office/powerpoint/2010/main" val="146969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ltLang="en-US"/>
          </a:p>
        </p:txBody>
      </p:sp>
      <p:sp>
        <p:nvSpPr>
          <p:cNvPr id="8" name="Fußzeilenplatzhalter 7"/>
          <p:cNvSpPr>
            <a:spLocks noGrp="1"/>
          </p:cNvSpPr>
          <p:nvPr>
            <p:ph type="ftr" sz="quarter" idx="11"/>
          </p:nvPr>
        </p:nvSpPr>
        <p:spPr/>
        <p:txBody>
          <a:bodyPr/>
          <a:lstStyle>
            <a:lvl1pPr>
              <a:defRPr/>
            </a:lvl1pPr>
          </a:lstStyle>
          <a:p>
            <a:endParaRPr lang="de-DE" altLang="en-US"/>
          </a:p>
        </p:txBody>
      </p:sp>
      <p:sp>
        <p:nvSpPr>
          <p:cNvPr id="9" name="Foliennummernplatzhalter 8"/>
          <p:cNvSpPr>
            <a:spLocks noGrp="1"/>
          </p:cNvSpPr>
          <p:nvPr>
            <p:ph type="sldNum" sz="quarter" idx="12"/>
          </p:nvPr>
        </p:nvSpPr>
        <p:spPr/>
        <p:txBody>
          <a:bodyPr/>
          <a:lstStyle>
            <a:lvl1pPr>
              <a:defRPr/>
            </a:lvl1pPr>
          </a:lstStyle>
          <a:p>
            <a:fld id="{6EF7420C-98E9-4817-849B-5249A8DE85E0}" type="slidenum">
              <a:rPr lang="de-DE" altLang="en-US"/>
              <a:pPr/>
              <a:t>‹Nr.›</a:t>
            </a:fld>
            <a:endParaRPr lang="de-DE" altLang="en-US"/>
          </a:p>
        </p:txBody>
      </p:sp>
    </p:spTree>
    <p:extLst>
      <p:ext uri="{BB962C8B-B14F-4D97-AF65-F5344CB8AC3E}">
        <p14:creationId xmlns:p14="http://schemas.microsoft.com/office/powerpoint/2010/main" val="413173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DE" altLang="en-US"/>
          </a:p>
        </p:txBody>
      </p:sp>
      <p:sp>
        <p:nvSpPr>
          <p:cNvPr id="4" name="Fußzeilenplatzhalter 3"/>
          <p:cNvSpPr>
            <a:spLocks noGrp="1"/>
          </p:cNvSpPr>
          <p:nvPr>
            <p:ph type="ftr" sz="quarter" idx="11"/>
          </p:nvPr>
        </p:nvSpPr>
        <p:spPr/>
        <p:txBody>
          <a:bodyPr/>
          <a:lstStyle>
            <a:lvl1pPr>
              <a:defRPr/>
            </a:lvl1pPr>
          </a:lstStyle>
          <a:p>
            <a:endParaRPr lang="de-DE" altLang="en-US"/>
          </a:p>
        </p:txBody>
      </p:sp>
      <p:sp>
        <p:nvSpPr>
          <p:cNvPr id="5" name="Foliennummernplatzhalter 4"/>
          <p:cNvSpPr>
            <a:spLocks noGrp="1"/>
          </p:cNvSpPr>
          <p:nvPr>
            <p:ph type="sldNum" sz="quarter" idx="12"/>
          </p:nvPr>
        </p:nvSpPr>
        <p:spPr/>
        <p:txBody>
          <a:bodyPr/>
          <a:lstStyle>
            <a:lvl1pPr>
              <a:defRPr/>
            </a:lvl1pPr>
          </a:lstStyle>
          <a:p>
            <a:fld id="{C5C61249-26C0-48EF-A510-26805B0EFF34}" type="slidenum">
              <a:rPr lang="de-DE" altLang="en-US"/>
              <a:pPr/>
              <a:t>‹Nr.›</a:t>
            </a:fld>
            <a:endParaRPr lang="de-DE" altLang="en-US"/>
          </a:p>
        </p:txBody>
      </p:sp>
    </p:spTree>
    <p:extLst>
      <p:ext uri="{BB962C8B-B14F-4D97-AF65-F5344CB8AC3E}">
        <p14:creationId xmlns:p14="http://schemas.microsoft.com/office/powerpoint/2010/main" val="379029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en-US"/>
          </a:p>
        </p:txBody>
      </p:sp>
      <p:sp>
        <p:nvSpPr>
          <p:cNvPr id="3" name="Fußzeilenplatzhalter 2"/>
          <p:cNvSpPr>
            <a:spLocks noGrp="1"/>
          </p:cNvSpPr>
          <p:nvPr>
            <p:ph type="ftr" sz="quarter" idx="11"/>
          </p:nvPr>
        </p:nvSpPr>
        <p:spPr/>
        <p:txBody>
          <a:bodyPr/>
          <a:lstStyle>
            <a:lvl1pPr>
              <a:defRPr/>
            </a:lvl1pPr>
          </a:lstStyle>
          <a:p>
            <a:endParaRPr lang="de-DE" altLang="en-US"/>
          </a:p>
        </p:txBody>
      </p:sp>
      <p:sp>
        <p:nvSpPr>
          <p:cNvPr id="4" name="Foliennummernplatzhalter 3"/>
          <p:cNvSpPr>
            <a:spLocks noGrp="1"/>
          </p:cNvSpPr>
          <p:nvPr>
            <p:ph type="sldNum" sz="quarter" idx="12"/>
          </p:nvPr>
        </p:nvSpPr>
        <p:spPr/>
        <p:txBody>
          <a:bodyPr/>
          <a:lstStyle>
            <a:lvl1pPr>
              <a:defRPr/>
            </a:lvl1pPr>
          </a:lstStyle>
          <a:p>
            <a:fld id="{7D68CED3-044E-4B93-873B-19FA7DA8E1A9}" type="slidenum">
              <a:rPr lang="de-DE" altLang="en-US"/>
              <a:pPr/>
              <a:t>‹Nr.›</a:t>
            </a:fld>
            <a:endParaRPr lang="de-DE" altLang="en-US"/>
          </a:p>
        </p:txBody>
      </p:sp>
    </p:spTree>
    <p:extLst>
      <p:ext uri="{BB962C8B-B14F-4D97-AF65-F5344CB8AC3E}">
        <p14:creationId xmlns:p14="http://schemas.microsoft.com/office/powerpoint/2010/main" val="137333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en-US"/>
          </a:p>
        </p:txBody>
      </p:sp>
      <p:sp>
        <p:nvSpPr>
          <p:cNvPr id="6" name="Fußzeilenplatzhalter 5"/>
          <p:cNvSpPr>
            <a:spLocks noGrp="1"/>
          </p:cNvSpPr>
          <p:nvPr>
            <p:ph type="ftr" sz="quarter" idx="11"/>
          </p:nvPr>
        </p:nvSpPr>
        <p:spPr/>
        <p:txBody>
          <a:bodyPr/>
          <a:lstStyle>
            <a:lvl1pPr>
              <a:defRPr/>
            </a:lvl1pPr>
          </a:lstStyle>
          <a:p>
            <a:endParaRPr lang="de-DE" altLang="en-US"/>
          </a:p>
        </p:txBody>
      </p:sp>
      <p:sp>
        <p:nvSpPr>
          <p:cNvPr id="7" name="Foliennummernplatzhalter 6"/>
          <p:cNvSpPr>
            <a:spLocks noGrp="1"/>
          </p:cNvSpPr>
          <p:nvPr>
            <p:ph type="sldNum" sz="quarter" idx="12"/>
          </p:nvPr>
        </p:nvSpPr>
        <p:spPr/>
        <p:txBody>
          <a:bodyPr/>
          <a:lstStyle>
            <a:lvl1pPr>
              <a:defRPr/>
            </a:lvl1pPr>
          </a:lstStyle>
          <a:p>
            <a:fld id="{8795E63C-18C3-4678-9C5D-C82AF746DEC8}" type="slidenum">
              <a:rPr lang="de-DE" altLang="en-US"/>
              <a:pPr/>
              <a:t>‹Nr.›</a:t>
            </a:fld>
            <a:endParaRPr lang="de-DE" altLang="en-US"/>
          </a:p>
        </p:txBody>
      </p:sp>
    </p:spTree>
    <p:extLst>
      <p:ext uri="{BB962C8B-B14F-4D97-AF65-F5344CB8AC3E}">
        <p14:creationId xmlns:p14="http://schemas.microsoft.com/office/powerpoint/2010/main" val="3832440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en-US"/>
          </a:p>
        </p:txBody>
      </p:sp>
      <p:sp>
        <p:nvSpPr>
          <p:cNvPr id="6" name="Fußzeilenplatzhalter 5"/>
          <p:cNvSpPr>
            <a:spLocks noGrp="1"/>
          </p:cNvSpPr>
          <p:nvPr>
            <p:ph type="ftr" sz="quarter" idx="11"/>
          </p:nvPr>
        </p:nvSpPr>
        <p:spPr/>
        <p:txBody>
          <a:bodyPr/>
          <a:lstStyle>
            <a:lvl1pPr>
              <a:defRPr/>
            </a:lvl1pPr>
          </a:lstStyle>
          <a:p>
            <a:endParaRPr lang="de-DE" altLang="en-US"/>
          </a:p>
        </p:txBody>
      </p:sp>
      <p:sp>
        <p:nvSpPr>
          <p:cNvPr id="7" name="Foliennummernplatzhalter 6"/>
          <p:cNvSpPr>
            <a:spLocks noGrp="1"/>
          </p:cNvSpPr>
          <p:nvPr>
            <p:ph type="sldNum" sz="quarter" idx="12"/>
          </p:nvPr>
        </p:nvSpPr>
        <p:spPr/>
        <p:txBody>
          <a:bodyPr/>
          <a:lstStyle>
            <a:lvl1pPr>
              <a:defRPr/>
            </a:lvl1pPr>
          </a:lstStyle>
          <a:p>
            <a:fld id="{56117DF5-C327-4784-8CB7-49677EAC717F}" type="slidenum">
              <a:rPr lang="de-DE" altLang="en-US"/>
              <a:pPr/>
              <a:t>‹Nr.›</a:t>
            </a:fld>
            <a:endParaRPr lang="de-DE" altLang="en-US"/>
          </a:p>
        </p:txBody>
      </p:sp>
    </p:spTree>
    <p:extLst>
      <p:ext uri="{BB962C8B-B14F-4D97-AF65-F5344CB8AC3E}">
        <p14:creationId xmlns:p14="http://schemas.microsoft.com/office/powerpoint/2010/main" val="385266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0514"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0515"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ltLang="en-US" smtClean="0"/>
              <a:t>Click to edit Master title style</a:t>
            </a:r>
          </a:p>
        </p:txBody>
      </p:sp>
      <p:sp>
        <p:nvSpPr>
          <p:cNvPr id="320516"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en-US" smtClean="0"/>
              <a:t>Click to edit Master text styles</a:t>
            </a:r>
          </a:p>
          <a:p>
            <a:pPr lvl="1"/>
            <a:r>
              <a:rPr lang="de-DE" altLang="en-US" smtClean="0"/>
              <a:t>Second level</a:t>
            </a:r>
          </a:p>
          <a:p>
            <a:pPr lvl="2"/>
            <a:r>
              <a:rPr lang="de-DE" altLang="en-US" smtClean="0"/>
              <a:t>Third level</a:t>
            </a:r>
          </a:p>
          <a:p>
            <a:pPr lvl="3"/>
            <a:r>
              <a:rPr lang="de-DE" altLang="en-US" smtClean="0"/>
              <a:t>Fourth level</a:t>
            </a:r>
          </a:p>
          <a:p>
            <a:pPr lvl="4"/>
            <a:r>
              <a:rPr lang="de-DE" altLang="en-US" smtClean="0"/>
              <a:t>Fifth level</a:t>
            </a:r>
          </a:p>
        </p:txBody>
      </p:sp>
      <p:sp>
        <p:nvSpPr>
          <p:cNvPr id="320517"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DE" altLang="en-US"/>
          </a:p>
        </p:txBody>
      </p:sp>
      <p:sp>
        <p:nvSpPr>
          <p:cNvPr id="320518"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DE" altLang="en-US"/>
          </a:p>
        </p:txBody>
      </p:sp>
      <p:sp>
        <p:nvSpPr>
          <p:cNvPr id="320519"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D6C5BB3D-97B0-4355-AFE5-D9A977D99D19}" type="slidenum">
              <a:rPr lang="de-DE" altLang="en-US"/>
              <a:pPr/>
              <a:t>‹Nr.›</a:t>
            </a:fld>
            <a:endParaRPr lang="de-DE" altLang="en-US"/>
          </a:p>
        </p:txBody>
      </p:sp>
      <p:grpSp>
        <p:nvGrpSpPr>
          <p:cNvPr id="320520" name="Group 8"/>
          <p:cNvGrpSpPr>
            <a:grpSpLocks/>
          </p:cNvGrpSpPr>
          <p:nvPr/>
        </p:nvGrpSpPr>
        <p:grpSpPr bwMode="auto">
          <a:xfrm>
            <a:off x="8153400" y="152400"/>
            <a:ext cx="792163" cy="1295400"/>
            <a:chOff x="5136" y="960"/>
            <a:chExt cx="528" cy="864"/>
          </a:xfrm>
        </p:grpSpPr>
        <p:sp>
          <p:nvSpPr>
            <p:cNvPr id="320521"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22"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23"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24"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25"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26"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27"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28"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29"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30"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31"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32"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33"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34"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35"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36"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37"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38"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39"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40"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41"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42"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43"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44"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45"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46"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47"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48"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49"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50"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551"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iming>
    <p:tnLst>
      <p:par>
        <p:cTn id="1" dur="indefinite" restart="never" nodeType="tmRoot"/>
      </p:par>
    </p:tnLst>
  </p:timing>
  <p:txStyles>
    <p:titleStyle>
      <a:lvl1pPr algn="l" rtl="0" fontAlgn="base">
        <a:spcBef>
          <a:spcPct val="0"/>
        </a:spcBef>
        <a:spcAft>
          <a:spcPct val="0"/>
        </a:spcAft>
        <a:defRPr sz="3900" b="1" kern="1200">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3900" b="1">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3900" b="1">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3900" b="1">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fontAlgn="base">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fontAlgn="base">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fontAlgn="base">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5.emf"/><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7" name="Picture 5" descr="http://www.urheberrechtsbuendnis.de/pics/headergrafik-1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04" y="2926618"/>
            <a:ext cx="8893175" cy="2664494"/>
          </a:xfrm>
          <a:prstGeom prst="rect">
            <a:avLst/>
          </a:prstGeom>
          <a:noFill/>
          <a:extLst>
            <a:ext uri="{909E8E84-426E-40DD-AFC4-6F175D3DCCD1}">
              <a14:hiddenFill xmlns:a14="http://schemas.microsoft.com/office/drawing/2010/main">
                <a:solidFill>
                  <a:srgbClr val="FFFFFF"/>
                </a:solidFill>
              </a14:hiddenFill>
            </a:ext>
          </a:extLst>
        </p:spPr>
      </p:pic>
      <p:sp>
        <p:nvSpPr>
          <p:cNvPr id="346114" name="Rectangle 2"/>
          <p:cNvSpPr>
            <a:spLocks noGrp="1" noChangeArrowheads="1"/>
          </p:cNvSpPr>
          <p:nvPr>
            <p:ph type="ctrTitle"/>
          </p:nvPr>
        </p:nvSpPr>
        <p:spPr>
          <a:xfrm>
            <a:off x="315913" y="466725"/>
            <a:ext cx="6781800" cy="1954213"/>
          </a:xfrm>
        </p:spPr>
        <p:txBody>
          <a:bodyPr/>
          <a:lstStyle/>
          <a:p>
            <a:pPr algn="ctr"/>
            <a:r>
              <a:rPr lang="de-DE" sz="3200" dirty="0"/>
              <a:t>Vorschläge von EU-Kommission und Bundesregierung zur </a:t>
            </a:r>
            <a:r>
              <a:rPr lang="de-DE" sz="3200" dirty="0" smtClean="0"/>
              <a:t>Fort-entwicklung </a:t>
            </a:r>
            <a:r>
              <a:rPr lang="de-DE" sz="3200" dirty="0"/>
              <a:t>des Urheberrechts für digitale </a:t>
            </a:r>
            <a:r>
              <a:rPr lang="de-DE" sz="3200" dirty="0" smtClean="0"/>
              <a:t>Medien</a:t>
            </a:r>
            <a:endParaRPr lang="de-DE" altLang="de-DE" sz="3200" dirty="0"/>
          </a:p>
        </p:txBody>
      </p:sp>
      <p:sp>
        <p:nvSpPr>
          <p:cNvPr id="346115" name="Rectangle 3"/>
          <p:cNvSpPr>
            <a:spLocks noGrp="1" noChangeArrowheads="1"/>
          </p:cNvSpPr>
          <p:nvPr>
            <p:ph type="subTitle" idx="1"/>
          </p:nvPr>
        </p:nvSpPr>
        <p:spPr>
          <a:xfrm>
            <a:off x="101062" y="2707085"/>
            <a:ext cx="8713788" cy="3403600"/>
          </a:xfrm>
        </p:spPr>
        <p:txBody>
          <a:bodyPr/>
          <a:lstStyle/>
          <a:p>
            <a:pPr algn="ctr">
              <a:lnSpc>
                <a:spcPct val="90000"/>
              </a:lnSpc>
            </a:pPr>
            <a:endParaRPr lang="de-DE" altLang="de-DE" sz="1800" b="1" dirty="0"/>
          </a:p>
          <a:p>
            <a:pPr algn="ctr">
              <a:lnSpc>
                <a:spcPct val="110000"/>
              </a:lnSpc>
            </a:pPr>
            <a:r>
              <a:rPr lang="de-DE" sz="3600" b="1" dirty="0"/>
              <a:t>13. </a:t>
            </a:r>
            <a:r>
              <a:rPr lang="de-DE" sz="3600" b="1" dirty="0" err="1"/>
              <a:t>InetBib</a:t>
            </a:r>
            <a:r>
              <a:rPr lang="de-DE" sz="3600" b="1" dirty="0"/>
              <a:t>-Tagung</a:t>
            </a:r>
          </a:p>
          <a:p>
            <a:pPr algn="ctr">
              <a:lnSpc>
                <a:spcPct val="110000"/>
              </a:lnSpc>
            </a:pPr>
            <a:endParaRPr lang="de-DE" altLang="de-DE" sz="1800" b="1" dirty="0"/>
          </a:p>
          <a:p>
            <a:pPr algn="ctr">
              <a:lnSpc>
                <a:spcPct val="110000"/>
              </a:lnSpc>
            </a:pPr>
            <a:r>
              <a:rPr lang="de-DE" altLang="de-DE" sz="1800" b="1" dirty="0" smtClean="0"/>
              <a:t>Stuttgart, 12. Februar 2016 </a:t>
            </a:r>
            <a:endParaRPr lang="de-DE" altLang="de-DE" sz="1800" b="1" dirty="0"/>
          </a:p>
          <a:p>
            <a:pPr algn="ctr">
              <a:lnSpc>
                <a:spcPct val="110000"/>
              </a:lnSpc>
            </a:pPr>
            <a:endParaRPr lang="de-DE" altLang="de-DE" sz="1800" b="1" dirty="0"/>
          </a:p>
          <a:p>
            <a:pPr algn="ctr">
              <a:lnSpc>
                <a:spcPct val="110000"/>
              </a:lnSpc>
            </a:pPr>
            <a:r>
              <a:rPr lang="de-DE" altLang="de-DE" sz="1800" b="1" dirty="0"/>
              <a:t>Harald Müller</a:t>
            </a:r>
          </a:p>
        </p:txBody>
      </p:sp>
      <p:pic>
        <p:nvPicPr>
          <p:cNvPr id="346119" name="Picture 7" descr="Urh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4797425"/>
            <a:ext cx="584200" cy="920750"/>
          </a:xfrm>
          <a:prstGeom prst="rect">
            <a:avLst/>
          </a:prstGeom>
          <a:noFill/>
          <a:extLst>
            <a:ext uri="{909E8E84-426E-40DD-AFC4-6F175D3DCCD1}">
              <a14:hiddenFill xmlns:a14="http://schemas.microsoft.com/office/drawing/2010/main">
                <a:solidFill>
                  <a:srgbClr val="FFFFFF"/>
                </a:solidFill>
              </a14:hiddenFill>
            </a:ext>
          </a:extLst>
        </p:spPr>
      </p:pic>
      <p:pic>
        <p:nvPicPr>
          <p:cNvPr id="346120" name="Picture 4" descr="88x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2531" y="6197600"/>
            <a:ext cx="11541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121" name="Picture 9" descr="Urh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4724400"/>
            <a:ext cx="584200" cy="92075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9182" y="5762166"/>
            <a:ext cx="2674809" cy="8708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http://www.urheberrechtsbuendnis.de/pics/headergrafik-1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4011"/>
            <a:ext cx="7508304" cy="1224136"/>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1"/>
          </p:nvPr>
        </p:nvSpPr>
        <p:spPr>
          <a:xfrm>
            <a:off x="467544" y="1772816"/>
            <a:ext cx="8435280" cy="4662065"/>
          </a:xfrm>
          <a:gradFill flip="none" rotWithShape="1">
            <a:gsLst>
              <a:gs pos="0">
                <a:srgbClr val="CC6600">
                  <a:tint val="66000"/>
                  <a:satMod val="160000"/>
                </a:srgbClr>
              </a:gs>
              <a:gs pos="50000">
                <a:srgbClr val="CC6600">
                  <a:tint val="44500"/>
                  <a:satMod val="160000"/>
                </a:srgbClr>
              </a:gs>
              <a:gs pos="100000">
                <a:srgbClr val="CC6600">
                  <a:tint val="23500"/>
                  <a:satMod val="160000"/>
                </a:srgbClr>
              </a:gs>
            </a:gsLst>
            <a:lin ang="18900000" scaled="1"/>
            <a:tileRect/>
          </a:gradFill>
        </p:spPr>
        <p:txBody>
          <a:bodyPr/>
          <a:lstStyle/>
          <a:p>
            <a:pPr marL="0" indent="0">
              <a:buNone/>
            </a:pPr>
            <a:r>
              <a:rPr lang="de-DE" sz="1400" dirty="0" smtClean="0"/>
              <a:t>Zulässig </a:t>
            </a:r>
            <a:r>
              <a:rPr lang="de-DE" sz="1400" dirty="0"/>
              <a:t>ist die Vervielfältigung und öffentliche Zugänglichmachung eines veröffentlichten Werkes für nicht kommerzielle Zwecke </a:t>
            </a:r>
            <a:endParaRPr lang="de-DE" sz="1400" dirty="0" smtClean="0"/>
          </a:p>
          <a:p>
            <a:pPr marL="0" indent="0">
              <a:buNone/>
            </a:pPr>
            <a:r>
              <a:rPr lang="de-DE" sz="1400" dirty="0" smtClean="0"/>
              <a:t>a) wissenschaftlicher </a:t>
            </a:r>
            <a:r>
              <a:rPr lang="de-DE" sz="1400" dirty="0"/>
              <a:t>Forschung für Mitglieder in formal eindeutig bestimmten Forschungsgruppen oder </a:t>
            </a:r>
            <a:endParaRPr lang="de-DE" sz="1400" dirty="0" smtClean="0"/>
          </a:p>
          <a:p>
            <a:pPr marL="0" indent="0">
              <a:buNone/>
            </a:pPr>
            <a:r>
              <a:rPr lang="de-DE" sz="1400" dirty="0" smtClean="0"/>
              <a:t>b</a:t>
            </a:r>
            <a:r>
              <a:rPr lang="de-DE" sz="1400" dirty="0"/>
              <a:t>) der Lehr- und Lernprozesse von Lehrveranstaltungen an Bildungseinrichtungen. </a:t>
            </a:r>
            <a:endParaRPr lang="de-DE" sz="1400" dirty="0" smtClean="0"/>
          </a:p>
          <a:p>
            <a:pPr marL="0" indent="0">
              <a:buNone/>
            </a:pPr>
            <a:r>
              <a:rPr lang="de-DE" sz="1400" dirty="0" smtClean="0"/>
              <a:t>Satz </a:t>
            </a:r>
            <a:r>
              <a:rPr lang="de-DE" sz="1400" dirty="0"/>
              <a:t>1 gilt auch für Zwecke der Bestandserhaltung durch Einrichtungen wie öffentlich finanzierte </a:t>
            </a:r>
            <a:r>
              <a:rPr lang="de-DE" sz="1400" dirty="0" smtClean="0"/>
              <a:t>Biblio-theken</a:t>
            </a:r>
            <a:r>
              <a:rPr lang="de-DE" sz="1400" dirty="0"/>
              <a:t>, Archive, Dokumentationen und Museen. Satz 1 gilt auch für die wissenschaftliche Forschung und Lehren und Lernen unterstützende Leistungen von in Satz 2 erwähnten Vermittlungsinstitutionen. </a:t>
            </a:r>
            <a:br>
              <a:rPr lang="de-DE" sz="1400" dirty="0"/>
            </a:br>
            <a:r>
              <a:rPr lang="de-DE" sz="1400" dirty="0"/>
              <a:t/>
            </a:r>
            <a:br>
              <a:rPr lang="de-DE" sz="1400" dirty="0"/>
            </a:br>
            <a:r>
              <a:rPr lang="de-DE" sz="1400" dirty="0"/>
              <a:t>(2) Für die Nutzung von Werken, die in öffentlich finanzierten Umgebungen unter Beteiligung von </a:t>
            </a:r>
            <a:r>
              <a:rPr lang="de-DE" sz="1400" dirty="0" smtClean="0"/>
              <a:t>öffent-lich </a:t>
            </a:r>
            <a:r>
              <a:rPr lang="de-DE" sz="1400" dirty="0"/>
              <a:t>finanzierten Personen erstellt wurden, ist keine Vergütung vorgesehen. </a:t>
            </a:r>
            <a:br>
              <a:rPr lang="de-DE" sz="1400" dirty="0"/>
            </a:br>
            <a:r>
              <a:rPr lang="de-DE" sz="1400" dirty="0"/>
              <a:t/>
            </a:r>
            <a:br>
              <a:rPr lang="de-DE" sz="1400" dirty="0"/>
            </a:br>
            <a:r>
              <a:rPr lang="de-DE" sz="1400" dirty="0"/>
              <a:t>(3) Bei von Abs. 2 abweichenden Nutzungen ist für Leistungen entsprechend Abs. 1, Satz 1 und Abs. 1, Satz 3 eine pauschale Vergütung vorzusehen, die zwischen den Trägern der Wissenschafts- und </a:t>
            </a:r>
            <a:r>
              <a:rPr lang="de-DE" sz="1400" dirty="0" smtClean="0"/>
              <a:t>Bild-ungseinrichtungen</a:t>
            </a:r>
            <a:r>
              <a:rPr lang="de-DE" sz="1400" dirty="0"/>
              <a:t>, den Vertretungen der Rechteinhaber und den Verwertungsgesellschaften </a:t>
            </a:r>
            <a:r>
              <a:rPr lang="de-DE" sz="1400" dirty="0" smtClean="0"/>
              <a:t>vertraglich </a:t>
            </a:r>
            <a:r>
              <a:rPr lang="de-DE" sz="1400" dirty="0"/>
              <a:t>zu vereinbaren ist. Für Leistungen entsprechend Abs. 1, Satz 2 ist keine Vergütung vorgesehen. </a:t>
            </a:r>
            <a:br>
              <a:rPr lang="de-DE" sz="1400" dirty="0"/>
            </a:br>
            <a:r>
              <a:rPr lang="de-DE" sz="1400" dirty="0"/>
              <a:t/>
            </a:r>
            <a:br>
              <a:rPr lang="de-DE" sz="1400" dirty="0"/>
            </a:br>
            <a:r>
              <a:rPr lang="de-DE" sz="1400" dirty="0"/>
              <a:t>(4) Vertragliche Regelungen, die Abs. 1 ausschließen oder einschränken, sind unwirksam. </a:t>
            </a:r>
            <a:br>
              <a:rPr lang="de-DE" sz="1400" dirty="0"/>
            </a:br>
            <a:r>
              <a:rPr lang="de-DE" sz="1400" dirty="0"/>
              <a:t/>
            </a:r>
            <a:br>
              <a:rPr lang="de-DE" sz="1400" dirty="0"/>
            </a:br>
            <a:r>
              <a:rPr lang="de-DE" sz="1400" dirty="0"/>
              <a:t>(5) Mit Einführung dieser Klausel werden die auf Bildung und Wissenschaft bezogenen Regelungen in §§ 46, 47, 51, 52a, 52b, 53 und 53a Urheberrechtsgesetz aufgehoben. </a:t>
            </a:r>
          </a:p>
        </p:txBody>
      </p:sp>
      <p:sp>
        <p:nvSpPr>
          <p:cNvPr id="4" name="Titel 1"/>
          <p:cNvSpPr>
            <a:spLocks noGrp="1"/>
          </p:cNvSpPr>
          <p:nvPr>
            <p:ph type="title"/>
          </p:nvPr>
        </p:nvSpPr>
        <p:spPr>
          <a:xfrm>
            <a:off x="467544" y="116632"/>
            <a:ext cx="7533456" cy="1224135"/>
          </a:xfrm>
        </p:spPr>
        <p:txBody>
          <a:bodyPr/>
          <a:lstStyle/>
          <a:p>
            <a:pPr algn="ctr"/>
            <a:r>
              <a:rPr lang="de-DE" sz="3200" dirty="0" smtClean="0">
                <a:solidFill>
                  <a:schemeClr val="tx1"/>
                </a:solidFill>
              </a:rPr>
              <a:t>Bildungs- und Wissenschaftsklausel</a:t>
            </a:r>
            <a:r>
              <a:rPr lang="de-DE" sz="3200" dirty="0">
                <a:solidFill>
                  <a:schemeClr val="tx1"/>
                </a:solidFill>
              </a:rPr>
              <a:t/>
            </a:r>
            <a:br>
              <a:rPr lang="de-DE" sz="3200" dirty="0">
                <a:solidFill>
                  <a:schemeClr val="tx1"/>
                </a:solidFill>
              </a:rPr>
            </a:br>
            <a:r>
              <a:rPr lang="de-DE" sz="2000" dirty="0" smtClean="0">
                <a:solidFill>
                  <a:schemeClr val="tx1"/>
                </a:solidFill>
              </a:rPr>
              <a:t> </a:t>
            </a:r>
            <a:r>
              <a:rPr lang="de-DE" sz="1200" dirty="0" smtClean="0">
                <a:solidFill>
                  <a:schemeClr val="tx1"/>
                </a:solidFill>
              </a:rPr>
              <a:t>http</a:t>
            </a:r>
            <a:r>
              <a:rPr lang="de-DE" sz="1200" dirty="0">
                <a:solidFill>
                  <a:schemeClr val="tx1"/>
                </a:solidFill>
              </a:rPr>
              <a:t>://www.urheberrechtsbuendnis.de/abws-text-2014-12.html.de</a:t>
            </a:r>
          </a:p>
        </p:txBody>
      </p:sp>
    </p:spTree>
    <p:extLst>
      <p:ext uri="{BB962C8B-B14F-4D97-AF65-F5344CB8AC3E}">
        <p14:creationId xmlns:p14="http://schemas.microsoft.com/office/powerpoint/2010/main" val="3925279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32656"/>
            <a:ext cx="7543800" cy="1084982"/>
          </a:xfrm>
          <a:solidFill>
            <a:schemeClr val="accent5">
              <a:lumMod val="40000"/>
              <a:lumOff val="60000"/>
            </a:schemeClr>
          </a:solidFill>
        </p:spPr>
        <p:txBody>
          <a:bodyPr/>
          <a:lstStyle/>
          <a:p>
            <a:r>
              <a:rPr lang="de-DE" sz="2000" dirty="0"/>
              <a:t>Allgemeine Bildungs- und Wissenschaftsschranke / Katharina de la </a:t>
            </a:r>
            <a:r>
              <a:rPr lang="de-DE" sz="2000" dirty="0" err="1"/>
              <a:t>Durantaye</a:t>
            </a:r>
            <a:r>
              <a:rPr lang="de-DE" sz="2000" dirty="0"/>
              <a:t>. - 1. Aufl., (Stand: Februar 2014). - [Münster, Westf.] : MV-Wissenschaft, 2014. - XVII, 320 S.</a:t>
            </a:r>
          </a:p>
        </p:txBody>
      </p:sp>
      <p:pic>
        <p:nvPicPr>
          <p:cNvPr id="8" name="Inhaltsplatzhalter 7"/>
          <p:cNvPicPr>
            <a:picLocks noGrp="1" noChangeAspect="1"/>
          </p:cNvPicPr>
          <p:nvPr>
            <p:ph idx="1"/>
          </p:nvPr>
        </p:nvPicPr>
        <p:blipFill>
          <a:blip r:embed="rId2"/>
          <a:stretch>
            <a:fillRect/>
          </a:stretch>
        </p:blipFill>
        <p:spPr>
          <a:xfrm>
            <a:off x="1907704" y="1772816"/>
            <a:ext cx="5486815" cy="4795634"/>
          </a:xfrm>
          <a:prstGeom prst="rect">
            <a:avLst/>
          </a:prstGeom>
        </p:spPr>
      </p:pic>
      <p:pic>
        <p:nvPicPr>
          <p:cNvPr id="9" name="Grafik 8"/>
          <p:cNvPicPr>
            <a:picLocks noChangeAspect="1"/>
          </p:cNvPicPr>
          <p:nvPr/>
        </p:nvPicPr>
        <p:blipFill>
          <a:blip r:embed="rId3"/>
          <a:stretch>
            <a:fillRect/>
          </a:stretch>
        </p:blipFill>
        <p:spPr>
          <a:xfrm>
            <a:off x="2555776" y="1628800"/>
            <a:ext cx="4248472" cy="5051222"/>
          </a:xfrm>
          <a:prstGeom prst="rect">
            <a:avLst/>
          </a:prstGeom>
          <a:ln>
            <a:solidFill>
              <a:schemeClr val="tx1">
                <a:lumMod val="75000"/>
                <a:lumOff val="25000"/>
              </a:schemeClr>
            </a:solidFill>
          </a:ln>
        </p:spPr>
      </p:pic>
      <p:sp>
        <p:nvSpPr>
          <p:cNvPr id="10" name="Textfeld 9"/>
          <p:cNvSpPr txBox="1"/>
          <p:nvPr/>
        </p:nvSpPr>
        <p:spPr>
          <a:xfrm>
            <a:off x="539552" y="3501008"/>
            <a:ext cx="7471792" cy="954107"/>
          </a:xfrm>
          <a:prstGeom prst="rect">
            <a:avLst/>
          </a:prstGeom>
          <a:solidFill>
            <a:srgbClr val="FFFF00"/>
          </a:solidFill>
          <a:ln w="57150">
            <a:solidFill>
              <a:srgbClr val="FF0000"/>
            </a:solidFill>
          </a:ln>
        </p:spPr>
        <p:txBody>
          <a:bodyPr wrap="square" rtlCol="0">
            <a:spAutoFit/>
          </a:bodyPr>
          <a:lstStyle/>
          <a:p>
            <a:pPr algn="ctr"/>
            <a:r>
              <a:rPr lang="de-DE" sz="2800" b="1" dirty="0" smtClean="0"/>
              <a:t>Referentenentwurf BMJV angekündigt für Frühjahr / Sommer 2016</a:t>
            </a:r>
            <a:endParaRPr lang="de-DE" sz="2800" b="1" dirty="0"/>
          </a:p>
        </p:txBody>
      </p:sp>
    </p:spTree>
    <p:extLst>
      <p:ext uri="{BB962C8B-B14F-4D97-AF65-F5344CB8AC3E}">
        <p14:creationId xmlns:p14="http://schemas.microsoft.com/office/powerpoint/2010/main" val="214284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750"/>
                                        <p:tgtEl>
                                          <p:spTgt spid="8"/>
                                        </p:tgtEl>
                                      </p:cBhvr>
                                    </p:animEffect>
                                    <p:set>
                                      <p:cBhvr>
                                        <p:cTn id="7" dur="1" fill="hold">
                                          <p:stCondLst>
                                            <p:cond delay="749"/>
                                          </p:stCondLst>
                                        </p:cTn>
                                        <p:tgtEl>
                                          <p:spTgt spid="8"/>
                                        </p:tgtEl>
                                        <p:attrNameLst>
                                          <p:attrName>style.visibility</p:attrName>
                                        </p:attrNameLst>
                                      </p:cBhvr>
                                      <p:to>
                                        <p:strVal val="hidden"/>
                                      </p:to>
                                    </p:se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2000" fill="hold"/>
                                        <p:tgtEl>
                                          <p:spTgt spid="10"/>
                                        </p:tgtEl>
                                        <p:attrNameLst>
                                          <p:attrName>ppt_w</p:attrName>
                                        </p:attrNameLst>
                                      </p:cBhvr>
                                      <p:tavLst>
                                        <p:tav tm="0">
                                          <p:val>
                                            <p:fltVal val="0"/>
                                          </p:val>
                                        </p:tav>
                                        <p:tav tm="100000">
                                          <p:val>
                                            <p:strVal val="#ppt_w"/>
                                          </p:val>
                                        </p:tav>
                                      </p:tavLst>
                                    </p:anim>
                                    <p:anim calcmode="lin" valueType="num">
                                      <p:cBhvr>
                                        <p:cTn id="17" dur="2000" fill="hold"/>
                                        <p:tgtEl>
                                          <p:spTgt spid="10"/>
                                        </p:tgtEl>
                                        <p:attrNameLst>
                                          <p:attrName>ppt_h</p:attrName>
                                        </p:attrNameLst>
                                      </p:cBhvr>
                                      <p:tavLst>
                                        <p:tav tm="0">
                                          <p:val>
                                            <p:fltVal val="0"/>
                                          </p:val>
                                        </p:tav>
                                        <p:tav tm="100000">
                                          <p:val>
                                            <p:strVal val="#ppt_h"/>
                                          </p:val>
                                        </p:tav>
                                      </p:tavLst>
                                    </p:anim>
                                    <p:anim calcmode="lin" valueType="num">
                                      <p:cBhvr>
                                        <p:cTn id="18" dur="2000" fill="hold"/>
                                        <p:tgtEl>
                                          <p:spTgt spid="10"/>
                                        </p:tgtEl>
                                        <p:attrNameLst>
                                          <p:attrName>style.rotation</p:attrName>
                                        </p:attrNameLst>
                                      </p:cBhvr>
                                      <p:tavLst>
                                        <p:tav tm="0">
                                          <p:val>
                                            <p:fltVal val="90"/>
                                          </p:val>
                                        </p:tav>
                                        <p:tav tm="100000">
                                          <p:val>
                                            <p:fltVal val="0"/>
                                          </p:val>
                                        </p:tav>
                                      </p:tavLst>
                                    </p:anim>
                                    <p:animEffect transition="in" filter="fade">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316773" y="188640"/>
            <a:ext cx="6976833" cy="1700808"/>
          </a:xfrm>
          <a:prstGeom prst="rect">
            <a:avLst/>
          </a:prstGeom>
        </p:spPr>
      </p:pic>
      <p:pic>
        <p:nvPicPr>
          <p:cNvPr id="6" name="Inhaltsplatzhalter 5"/>
          <p:cNvPicPr>
            <a:picLocks noGrp="1" noChangeAspect="1"/>
          </p:cNvPicPr>
          <p:nvPr>
            <p:ph idx="1"/>
          </p:nvPr>
        </p:nvPicPr>
        <p:blipFill>
          <a:blip r:embed="rId3"/>
          <a:stretch>
            <a:fillRect/>
          </a:stretch>
        </p:blipFill>
        <p:spPr>
          <a:xfrm>
            <a:off x="316773" y="1772816"/>
            <a:ext cx="8503700" cy="4824536"/>
          </a:xfrm>
          <a:prstGeom prst="rect">
            <a:avLst/>
          </a:prstGeom>
        </p:spPr>
      </p:pic>
    </p:spTree>
    <p:extLst>
      <p:ext uri="{BB962C8B-B14F-4D97-AF65-F5344CB8AC3E}">
        <p14:creationId xmlns:p14="http://schemas.microsoft.com/office/powerpoint/2010/main" val="9265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251520" y="1259737"/>
            <a:ext cx="7128792" cy="5337615"/>
          </a:xfrm>
          <a:prstGeom prst="rect">
            <a:avLst/>
          </a:prstGeom>
        </p:spPr>
      </p:pic>
      <p:pic>
        <p:nvPicPr>
          <p:cNvPr id="4" name="Grafik 3"/>
          <p:cNvPicPr>
            <a:picLocks noChangeAspect="1"/>
          </p:cNvPicPr>
          <p:nvPr/>
        </p:nvPicPr>
        <p:blipFill>
          <a:blip r:embed="rId3"/>
          <a:stretch>
            <a:fillRect/>
          </a:stretch>
        </p:blipFill>
        <p:spPr>
          <a:xfrm>
            <a:off x="327499" y="0"/>
            <a:ext cx="6976833" cy="1628800"/>
          </a:xfrm>
          <a:prstGeom prst="rect">
            <a:avLst/>
          </a:prstGeom>
        </p:spPr>
      </p:pic>
      <p:pic>
        <p:nvPicPr>
          <p:cNvPr id="2" name="Grafik 1"/>
          <p:cNvPicPr>
            <a:picLocks noChangeAspect="1"/>
          </p:cNvPicPr>
          <p:nvPr/>
        </p:nvPicPr>
        <p:blipFill>
          <a:blip r:embed="rId4"/>
          <a:stretch>
            <a:fillRect/>
          </a:stretch>
        </p:blipFill>
        <p:spPr>
          <a:xfrm>
            <a:off x="20668" y="1628800"/>
            <a:ext cx="8913976" cy="4968552"/>
          </a:xfrm>
          <a:prstGeom prst="rect">
            <a:avLst/>
          </a:prstGeom>
        </p:spPr>
      </p:pic>
      <p:cxnSp>
        <p:nvCxnSpPr>
          <p:cNvPr id="6" name="Gerader Verbinder 5"/>
          <p:cNvCxnSpPr/>
          <p:nvPr/>
        </p:nvCxnSpPr>
        <p:spPr>
          <a:xfrm>
            <a:off x="2555776" y="2204864"/>
            <a:ext cx="25202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a:xfrm>
            <a:off x="403479" y="4221088"/>
            <a:ext cx="65447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a:off x="1547664" y="5085184"/>
            <a:ext cx="25202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rot="20606546">
            <a:off x="6117274" y="812913"/>
            <a:ext cx="2016224" cy="461665"/>
          </a:xfrm>
          <a:prstGeom prst="rect">
            <a:avLst/>
          </a:prstGeom>
          <a:solidFill>
            <a:schemeClr val="tx1"/>
          </a:solidFill>
        </p:spPr>
        <p:txBody>
          <a:bodyPr wrap="square" rtlCol="0">
            <a:spAutoFit/>
          </a:bodyPr>
          <a:lstStyle/>
          <a:p>
            <a:pPr algn="ctr"/>
            <a:r>
              <a:rPr lang="de-DE" sz="2400" b="1" dirty="0" smtClean="0">
                <a:solidFill>
                  <a:srgbClr val="FF0000"/>
                </a:solidFill>
              </a:rPr>
              <a:t>Aktionsplan</a:t>
            </a:r>
            <a:endParaRPr lang="de-DE" sz="2400" b="1" dirty="0">
              <a:solidFill>
                <a:srgbClr val="FF0000"/>
              </a:solidFill>
            </a:endParaRPr>
          </a:p>
        </p:txBody>
      </p:sp>
    </p:spTree>
    <p:extLst>
      <p:ext uri="{BB962C8B-B14F-4D97-AF65-F5344CB8AC3E}">
        <p14:creationId xmlns:p14="http://schemas.microsoft.com/office/powerpoint/2010/main" val="367168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2238"/>
            <a:ext cx="7543800" cy="930498"/>
          </a:xfrm>
        </p:spPr>
        <p:txBody>
          <a:bodyPr/>
          <a:lstStyle/>
          <a:p>
            <a:r>
              <a:rPr lang="de-DE" sz="3200" dirty="0" smtClean="0"/>
              <a:t>„Erster Schritt der EU-Kommission“</a:t>
            </a:r>
            <a:endParaRPr lang="de-DE" sz="3200" dirty="0"/>
          </a:p>
        </p:txBody>
      </p:sp>
      <p:pic>
        <p:nvPicPr>
          <p:cNvPr id="4" name="Inhaltsplatzhalter 3"/>
          <p:cNvPicPr>
            <a:picLocks noGrp="1" noChangeAspect="1"/>
          </p:cNvPicPr>
          <p:nvPr>
            <p:ph idx="1"/>
          </p:nvPr>
        </p:nvPicPr>
        <p:blipFill>
          <a:blip r:embed="rId2"/>
          <a:stretch>
            <a:fillRect/>
          </a:stretch>
        </p:blipFill>
        <p:spPr>
          <a:xfrm>
            <a:off x="1403648" y="1628800"/>
            <a:ext cx="6381328" cy="5118578"/>
          </a:xfrm>
          <a:prstGeom prst="rect">
            <a:avLst/>
          </a:prstGeom>
          <a:ln w="28575">
            <a:solidFill>
              <a:schemeClr val="tx1"/>
            </a:solidFill>
          </a:ln>
        </p:spPr>
      </p:pic>
    </p:spTree>
    <p:extLst>
      <p:ext uri="{BB962C8B-B14F-4D97-AF65-F5344CB8AC3E}">
        <p14:creationId xmlns:p14="http://schemas.microsoft.com/office/powerpoint/2010/main" val="1648001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251520" y="332656"/>
            <a:ext cx="6302401" cy="1892400"/>
          </a:xfrm>
          <a:prstGeom prst="rect">
            <a:avLst/>
          </a:prstGeom>
        </p:spPr>
      </p:pic>
      <p:pic>
        <p:nvPicPr>
          <p:cNvPr id="5" name="Grafik 4"/>
          <p:cNvPicPr>
            <a:picLocks noChangeAspect="1"/>
          </p:cNvPicPr>
          <p:nvPr/>
        </p:nvPicPr>
        <p:blipFill>
          <a:blip r:embed="rId3"/>
          <a:stretch>
            <a:fillRect/>
          </a:stretch>
        </p:blipFill>
        <p:spPr>
          <a:xfrm>
            <a:off x="1259632" y="2388032"/>
            <a:ext cx="6453901" cy="950000"/>
          </a:xfrm>
          <a:prstGeom prst="rect">
            <a:avLst/>
          </a:prstGeom>
        </p:spPr>
      </p:pic>
      <p:pic>
        <p:nvPicPr>
          <p:cNvPr id="6" name="Grafik 5"/>
          <p:cNvPicPr>
            <a:picLocks noChangeAspect="1"/>
          </p:cNvPicPr>
          <p:nvPr/>
        </p:nvPicPr>
        <p:blipFill>
          <a:blip r:embed="rId4"/>
          <a:stretch>
            <a:fillRect/>
          </a:stretch>
        </p:blipFill>
        <p:spPr>
          <a:xfrm>
            <a:off x="2267744" y="3501008"/>
            <a:ext cx="5969101" cy="1254000"/>
          </a:xfrm>
          <a:prstGeom prst="rect">
            <a:avLst/>
          </a:prstGeom>
        </p:spPr>
      </p:pic>
      <p:pic>
        <p:nvPicPr>
          <p:cNvPr id="7" name="Grafik 6"/>
          <p:cNvPicPr>
            <a:picLocks noChangeAspect="1"/>
          </p:cNvPicPr>
          <p:nvPr/>
        </p:nvPicPr>
        <p:blipFill>
          <a:blip r:embed="rId5"/>
          <a:stretch>
            <a:fillRect/>
          </a:stretch>
        </p:blipFill>
        <p:spPr>
          <a:xfrm>
            <a:off x="2771800" y="5229200"/>
            <a:ext cx="5847901" cy="395200"/>
          </a:xfrm>
          <a:prstGeom prst="rect">
            <a:avLst/>
          </a:prstGeom>
          <a:ln w="57150">
            <a:solidFill>
              <a:srgbClr val="FF0000"/>
            </a:solidFill>
          </a:ln>
        </p:spPr>
      </p:pic>
      <p:pic>
        <p:nvPicPr>
          <p:cNvPr id="8" name="Grafik 7"/>
          <p:cNvPicPr>
            <a:picLocks noChangeAspect="1"/>
          </p:cNvPicPr>
          <p:nvPr/>
        </p:nvPicPr>
        <p:blipFill>
          <a:blip r:embed="rId6"/>
          <a:stretch>
            <a:fillRect/>
          </a:stretch>
        </p:blipFill>
        <p:spPr>
          <a:xfrm>
            <a:off x="1813244" y="5877272"/>
            <a:ext cx="6423601" cy="820800"/>
          </a:xfrm>
          <a:prstGeom prst="rect">
            <a:avLst/>
          </a:prstGeom>
        </p:spPr>
      </p:pic>
      <p:pic>
        <p:nvPicPr>
          <p:cNvPr id="9" name="Grafik 8"/>
          <p:cNvPicPr>
            <a:picLocks noChangeAspect="1"/>
          </p:cNvPicPr>
          <p:nvPr/>
        </p:nvPicPr>
        <p:blipFill>
          <a:blip r:embed="rId7"/>
          <a:stretch>
            <a:fillRect/>
          </a:stretch>
        </p:blipFill>
        <p:spPr>
          <a:xfrm>
            <a:off x="552729" y="2218288"/>
            <a:ext cx="8031839" cy="2753884"/>
          </a:xfrm>
          <a:prstGeom prst="rect">
            <a:avLst/>
          </a:prstGeom>
          <a:ln w="76200">
            <a:solidFill>
              <a:srgbClr val="FF0000"/>
            </a:solidFill>
          </a:ln>
        </p:spPr>
      </p:pic>
    </p:spTree>
    <p:extLst>
      <p:ext uri="{BB962C8B-B14F-4D97-AF65-F5344CB8AC3E}">
        <p14:creationId xmlns:p14="http://schemas.microsoft.com/office/powerpoint/2010/main" val="103538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457200" y="1988840"/>
            <a:ext cx="836327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600" b="0" i="0" u="none" strike="noStrike" cap="none" normalizeH="0" baseline="0" dirty="0" smtClean="0">
                <a:ln>
                  <a:noFill/>
                </a:ln>
                <a:solidFill>
                  <a:schemeClr val="tx1"/>
                </a:solidFill>
                <a:effectLst/>
                <a:latin typeface="Arial" panose="020B0604020202020204" pitchFamily="34" charset="0"/>
              </a:rPr>
              <a:t>...takes the view that using such technologies calls for special training efforts in the </a:t>
            </a:r>
            <a:r>
              <a:rPr kumimoji="0" lang="en-GB" altLang="de-DE" sz="1600" b="1" i="0" u="none" strike="noStrike" cap="none" normalizeH="0" baseline="0" dirty="0" smtClean="0">
                <a:ln>
                  <a:noFill/>
                </a:ln>
                <a:solidFill>
                  <a:srgbClr val="FF0000"/>
                </a:solidFill>
                <a:effectLst/>
                <a:latin typeface="Arial" panose="020B0604020202020204" pitchFamily="34" charset="0"/>
              </a:rPr>
              <a:t>library,</a:t>
            </a:r>
            <a:r>
              <a:rPr kumimoji="0" lang="en-GB" altLang="de-DE" sz="1600" b="0" i="0" u="none" strike="noStrike" cap="none" normalizeH="0" baseline="0" dirty="0" smtClean="0">
                <a:ln>
                  <a:noFill/>
                </a:ln>
                <a:solidFill>
                  <a:schemeClr val="tx1"/>
                </a:solidFill>
                <a:effectLst/>
                <a:latin typeface="Arial" panose="020B0604020202020204" pitchFamily="34" charset="0"/>
              </a:rPr>
              <a:t> archiving and documentation professions; calls for digital forms of collaborative work and communication – using and developing CC licences – to be taught and applied </a:t>
            </a:r>
            <a:r>
              <a:rPr kumimoji="0" lang="en-GB" altLang="de-DE" sz="1600" b="1" i="0" u="none" strike="noStrike" cap="none" normalizeH="0" baseline="0" dirty="0" smtClean="0">
                <a:ln>
                  <a:noFill/>
                </a:ln>
                <a:solidFill>
                  <a:srgbClr val="FF0000"/>
                </a:solidFill>
                <a:effectLst/>
                <a:latin typeface="Arial" panose="020B0604020202020204" pitchFamily="34" charset="0"/>
              </a:rPr>
              <a:t>across national and linguistic borders in education and training,</a:t>
            </a:r>
            <a:r>
              <a:rPr kumimoji="0" lang="en-GB" altLang="de-DE" sz="1600" b="0" i="0" u="none" strike="noStrike" cap="none" normalizeH="0" baseline="0" dirty="0" smtClean="0">
                <a:ln>
                  <a:noFill/>
                </a:ln>
                <a:solidFill>
                  <a:schemeClr val="tx1"/>
                </a:solidFill>
                <a:effectLst/>
                <a:latin typeface="Arial" panose="020B0604020202020204" pitchFamily="34" charset="0"/>
              </a:rPr>
              <a:t> and in public research establishments, and to be promoted in public procurement procedures;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600" b="0" i="0" u="none" strike="noStrike" cap="none" normalizeH="0" baseline="0" dirty="0" smtClean="0">
                <a:ln>
                  <a:noFill/>
                </a:ln>
                <a:solidFill>
                  <a:schemeClr val="tx1"/>
                </a:solidFill>
                <a:effectLst/>
                <a:latin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600" b="0" i="0" u="none" strike="noStrike" cap="none" normalizeH="0" baseline="0" dirty="0" smtClean="0">
                <a:ln>
                  <a:noFill/>
                </a:ln>
                <a:solidFill>
                  <a:schemeClr val="tx1"/>
                </a:solidFill>
                <a:effectLst/>
                <a:latin typeface="Arial" panose="020B0604020202020204" pitchFamily="34" charset="0"/>
              </a:rPr>
              <a:t>...Urges the establishment of mandatory </a:t>
            </a:r>
            <a:r>
              <a:rPr kumimoji="0" lang="en-GB" altLang="de-DE" sz="1600" b="1" i="0" u="none" strike="noStrike" cap="none" normalizeH="0" baseline="0" dirty="0" smtClean="0">
                <a:ln>
                  <a:noFill/>
                </a:ln>
                <a:solidFill>
                  <a:srgbClr val="FF0000"/>
                </a:solidFill>
                <a:effectLst/>
                <a:latin typeface="Arial" panose="020B0604020202020204" pitchFamily="34" charset="0"/>
              </a:rPr>
              <a:t>limitations and exceptions </a:t>
            </a:r>
            <a:r>
              <a:rPr kumimoji="0" lang="en-GB" altLang="de-DE" sz="1600" b="0" i="0" u="none" strike="noStrike" cap="none" normalizeH="0" baseline="0" dirty="0" smtClean="0">
                <a:ln>
                  <a:noFill/>
                </a:ln>
                <a:solidFill>
                  <a:schemeClr val="tx1"/>
                </a:solidFill>
                <a:effectLst/>
                <a:latin typeface="Arial" panose="020B0604020202020204" pitchFamily="34" charset="0"/>
              </a:rPr>
              <a:t>provided for in existing </a:t>
            </a:r>
            <a:r>
              <a:rPr kumimoji="0" lang="en-GB" altLang="de-DE" sz="1800" b="1" i="0" u="sng" strike="noStrike" cap="none" normalizeH="0" baseline="0" dirty="0" smtClean="0">
                <a:ln>
                  <a:noFill/>
                </a:ln>
                <a:solidFill>
                  <a:srgbClr val="FF0000"/>
                </a:solidFill>
                <a:effectLst/>
                <a:latin typeface="Arial" panose="020B0604020202020204" pitchFamily="34" charset="0"/>
              </a:rPr>
              <a:t>copyright legislation</a:t>
            </a:r>
            <a:r>
              <a:rPr kumimoji="0" lang="en-GB" altLang="de-DE" sz="1600" b="0" i="0" u="none" strike="noStrike" cap="none" normalizeH="0" baseline="0" dirty="0" smtClean="0">
                <a:ln>
                  <a:noFill/>
                </a:ln>
                <a:solidFill>
                  <a:schemeClr val="tx1"/>
                </a:solidFill>
                <a:effectLst/>
                <a:latin typeface="Arial" panose="020B0604020202020204" pitchFamily="34" charset="0"/>
              </a:rPr>
              <a:t>, such as those in the field of education, research, </a:t>
            </a:r>
            <a:r>
              <a:rPr kumimoji="0" lang="en-GB" altLang="de-DE" sz="1600" b="1" i="0" u="none" strike="noStrike" cap="none" normalizeH="0" baseline="0" dirty="0" smtClean="0">
                <a:ln>
                  <a:noFill/>
                </a:ln>
                <a:solidFill>
                  <a:srgbClr val="FF0000"/>
                </a:solidFill>
                <a:effectLst/>
                <a:latin typeface="Arial" panose="020B0604020202020204" pitchFamily="34" charset="0"/>
              </a:rPr>
              <a:t>libraries</a:t>
            </a:r>
            <a:r>
              <a:rPr kumimoji="0" lang="en-GB" altLang="de-DE" sz="1600" b="0" i="0" u="none" strike="noStrike" cap="none" normalizeH="0" baseline="0" dirty="0" smtClean="0">
                <a:ln>
                  <a:noFill/>
                </a:ln>
                <a:solidFill>
                  <a:schemeClr val="tx1"/>
                </a:solidFill>
                <a:effectLst/>
                <a:latin typeface="Arial" panose="020B0604020202020204" pitchFamily="34" charset="0"/>
              </a:rPr>
              <a:t> and museums, to allow for the </a:t>
            </a:r>
            <a:r>
              <a:rPr kumimoji="0" lang="en-GB" altLang="de-DE" sz="1600" b="1" i="0" u="none" strike="noStrike" cap="none" normalizeH="0" baseline="0" dirty="0" smtClean="0">
                <a:ln>
                  <a:noFill/>
                </a:ln>
                <a:solidFill>
                  <a:srgbClr val="FF0000"/>
                </a:solidFill>
                <a:effectLst/>
                <a:latin typeface="Arial" panose="020B0604020202020204" pitchFamily="34" charset="0"/>
              </a:rPr>
              <a:t>more widespread dissemination of content across the EU</a:t>
            </a:r>
            <a:r>
              <a:rPr kumimoji="0" lang="en-GB" altLang="de-DE" sz="1600" b="0" i="0" u="none" strike="noStrike" cap="none" normalizeH="0" baseline="0" dirty="0" smtClean="0">
                <a:ln>
                  <a:noFill/>
                </a:ln>
                <a:solidFill>
                  <a:schemeClr val="tx1"/>
                </a:solidFill>
                <a:effectLst/>
                <a:latin typeface="Arial" panose="020B0604020202020204" pitchFamily="34" charset="0"/>
              </a:rPr>
              <a:t>, while taking into account the freedom of expression and information, freedom of the arts and sciences, religious and linguistic diversity;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600" b="0" i="0" u="none" strike="noStrike" cap="none" normalizeH="0" baseline="0" dirty="0" smtClean="0">
                <a:ln>
                  <a:noFill/>
                </a:ln>
                <a:solidFill>
                  <a:schemeClr val="tx1"/>
                </a:solidFill>
                <a:effectLst/>
                <a:latin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600" b="0" i="0" u="none" strike="noStrike" cap="none" normalizeH="0" baseline="0" dirty="0" smtClean="0">
                <a:ln>
                  <a:noFill/>
                </a:ln>
                <a:solidFill>
                  <a:schemeClr val="tx1"/>
                </a:solidFill>
                <a:effectLst/>
                <a:latin typeface="Arial" panose="020B0604020202020204" pitchFamily="34" charset="0"/>
              </a:rPr>
              <a:t>...Welcomes the Commission’s thoughts on constructing </a:t>
            </a:r>
            <a:r>
              <a:rPr kumimoji="0" lang="en-GB" altLang="de-DE" sz="1600" b="1" i="0" u="none" strike="noStrike" cap="none" normalizeH="0" baseline="0" dirty="0" smtClean="0">
                <a:ln>
                  <a:noFill/>
                </a:ln>
                <a:solidFill>
                  <a:srgbClr val="FF0000"/>
                </a:solidFill>
                <a:effectLst/>
                <a:latin typeface="Arial" panose="020B0604020202020204" pitchFamily="34" charset="0"/>
              </a:rPr>
              <a:t>new knowledge storage systems </a:t>
            </a:r>
            <a:r>
              <a:rPr kumimoji="0" lang="en-GB" altLang="de-DE" sz="1600" b="0" i="0" u="none" strike="noStrike" cap="none" normalizeH="0" baseline="0" dirty="0" smtClean="0">
                <a:ln>
                  <a:noFill/>
                </a:ln>
                <a:solidFill>
                  <a:schemeClr val="tx1"/>
                </a:solidFill>
                <a:effectLst/>
                <a:latin typeface="Arial" panose="020B0604020202020204" pitchFamily="34" charset="0"/>
              </a:rPr>
              <a:t>for the public sector by means of cloud technologies and text and data mining that are certified and secured under data protection law; takes the view that using such technologies in educational establishments, public libraries and archives calls for special training efforts in the library, archiving and documentation professions, and for corresponding multilingual accessibility for users;</a:t>
            </a:r>
          </a:p>
        </p:txBody>
      </p:sp>
      <p:sp>
        <p:nvSpPr>
          <p:cNvPr id="6" name="Textfeld 5"/>
          <p:cNvSpPr txBox="1"/>
          <p:nvPr/>
        </p:nvSpPr>
        <p:spPr>
          <a:xfrm>
            <a:off x="1043608" y="548680"/>
            <a:ext cx="6552728" cy="892552"/>
          </a:xfrm>
          <a:prstGeom prst="rect">
            <a:avLst/>
          </a:prstGeom>
          <a:noFill/>
        </p:spPr>
        <p:txBody>
          <a:bodyPr wrap="square" rtlCol="0">
            <a:spAutoFit/>
          </a:bodyPr>
          <a:lstStyle/>
          <a:p>
            <a:pPr algn="ctr"/>
            <a:r>
              <a:rPr lang="de-DE" sz="3600" b="1" dirty="0" smtClean="0"/>
              <a:t>Copyright </a:t>
            </a:r>
            <a:r>
              <a:rPr lang="de-DE" sz="3600" b="1" dirty="0" err="1" smtClean="0"/>
              <a:t>legislation</a:t>
            </a:r>
            <a:endParaRPr lang="de-DE" sz="3600" b="1" dirty="0" smtClean="0"/>
          </a:p>
          <a:p>
            <a:pPr algn="ctr"/>
            <a:r>
              <a:rPr lang="de-DE" sz="1600" b="1" dirty="0" err="1" smtClean="0"/>
              <a:t>Plenary</a:t>
            </a:r>
            <a:r>
              <a:rPr lang="de-DE" sz="1600" b="1" dirty="0" smtClean="0"/>
              <a:t> </a:t>
            </a:r>
            <a:r>
              <a:rPr lang="de-DE" sz="1600" b="1" dirty="0" err="1" smtClean="0"/>
              <a:t>sitting</a:t>
            </a:r>
            <a:r>
              <a:rPr lang="de-DE" sz="1600" b="1" dirty="0" smtClean="0"/>
              <a:t> 19.01.2016</a:t>
            </a:r>
            <a:endParaRPr lang="de-DE" sz="1600" b="1" dirty="0"/>
          </a:p>
        </p:txBody>
      </p:sp>
      <p:pic>
        <p:nvPicPr>
          <p:cNvPr id="5" name="Grafik 4"/>
          <p:cNvPicPr>
            <a:picLocks noChangeAspect="1"/>
          </p:cNvPicPr>
          <p:nvPr/>
        </p:nvPicPr>
        <p:blipFill>
          <a:blip r:embed="rId2"/>
          <a:stretch>
            <a:fillRect/>
          </a:stretch>
        </p:blipFill>
        <p:spPr>
          <a:xfrm>
            <a:off x="1907704" y="222169"/>
            <a:ext cx="5040559" cy="6270099"/>
          </a:xfrm>
          <a:prstGeom prst="rect">
            <a:avLst/>
          </a:prstGeom>
          <a:ln w="19050">
            <a:solidFill>
              <a:schemeClr val="tx1">
                <a:lumMod val="95000"/>
                <a:lumOff val="5000"/>
              </a:schemeClr>
            </a:solidFill>
          </a:ln>
        </p:spPr>
      </p:pic>
    </p:spTree>
    <p:extLst>
      <p:ext uri="{BB962C8B-B14F-4D97-AF65-F5344CB8AC3E}">
        <p14:creationId xmlns:p14="http://schemas.microsoft.com/office/powerpoint/2010/main" val="17964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750"/>
                                        <p:tgtEl>
                                          <p:spTgt spid="5"/>
                                        </p:tgtEl>
                                      </p:cBhvr>
                                    </p:animEffect>
                                    <p:set>
                                      <p:cBhvr>
                                        <p:cTn id="7" dur="1" fill="hold">
                                          <p:stCondLst>
                                            <p:cond delay="749"/>
                                          </p:stCondLst>
                                        </p:cTn>
                                        <p:tgtEl>
                                          <p:spTgt spid="5"/>
                                        </p:tgtEl>
                                        <p:attrNameLst>
                                          <p:attrName>style.visibility</p:attrName>
                                        </p:attrNameLst>
                                      </p:cBhvr>
                                      <p:to>
                                        <p:strVal val="hidden"/>
                                      </p:to>
                                    </p:se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25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25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323850" y="260350"/>
            <a:ext cx="7343775" cy="858838"/>
          </a:xfrm>
          <a:ln w="28575">
            <a:solidFill>
              <a:srgbClr val="33CC33"/>
            </a:solidFill>
            <a:miter lim="800000"/>
            <a:headEnd/>
            <a:tailEnd/>
          </a:ln>
        </p:spPr>
        <p:txBody>
          <a:bodyPr/>
          <a:lstStyle/>
          <a:p>
            <a:pPr algn="ctr"/>
            <a:r>
              <a:rPr lang="en-GB" altLang="de-DE" sz="2400" dirty="0"/>
              <a:t>Drafting Options for Limitations or Exceptions to Confirm </a:t>
            </a:r>
            <a:r>
              <a:rPr lang="en-GB" altLang="de-DE" sz="2400" dirty="0" err="1"/>
              <a:t>eLending</a:t>
            </a:r>
            <a:r>
              <a:rPr lang="en-GB" altLang="de-DE" sz="2400" dirty="0"/>
              <a:t>, pt. </a:t>
            </a:r>
            <a:r>
              <a:rPr lang="en-GB" altLang="de-DE" sz="2400" dirty="0" smtClean="0"/>
              <a:t>1 (2014)</a:t>
            </a:r>
            <a:endParaRPr lang="de-DE" altLang="de-DE" sz="2400" dirty="0"/>
          </a:p>
        </p:txBody>
      </p:sp>
      <p:sp>
        <p:nvSpPr>
          <p:cNvPr id="355331" name="Rectangle 3"/>
          <p:cNvSpPr>
            <a:spLocks noGrp="1" noChangeArrowheads="1"/>
          </p:cNvSpPr>
          <p:nvPr>
            <p:ph type="body" idx="1"/>
          </p:nvPr>
        </p:nvSpPr>
        <p:spPr>
          <a:xfrm>
            <a:off x="468313" y="1628775"/>
            <a:ext cx="8229600" cy="5040313"/>
          </a:xfrm>
          <a:solidFill>
            <a:srgbClr val="85FF85"/>
          </a:solidFill>
        </p:spPr>
        <p:txBody>
          <a:bodyPr/>
          <a:lstStyle/>
          <a:p>
            <a:pPr>
              <a:lnSpc>
                <a:spcPct val="80000"/>
              </a:lnSpc>
              <a:buFont typeface="Wingdings" panose="05000000000000000000" pitchFamily="2" charset="2"/>
              <a:buNone/>
            </a:pPr>
            <a:r>
              <a:rPr lang="en-GB" altLang="de-DE" sz="1700" b="1" u="sng"/>
              <a:t>EU Rental and Lending Directive</a:t>
            </a:r>
          </a:p>
          <a:p>
            <a:pPr>
              <a:lnSpc>
                <a:spcPct val="80000"/>
              </a:lnSpc>
              <a:buFont typeface="Wingdings" panose="05000000000000000000" pitchFamily="2" charset="2"/>
              <a:buNone/>
            </a:pPr>
            <a:endParaRPr lang="en-GB" altLang="de-DE" sz="1700" u="sng"/>
          </a:p>
          <a:p>
            <a:pPr>
              <a:lnSpc>
                <a:spcPct val="80000"/>
              </a:lnSpc>
              <a:buFont typeface="Wingdings" panose="05000000000000000000" pitchFamily="2" charset="2"/>
              <a:buNone/>
            </a:pPr>
            <a:r>
              <a:rPr lang="en-GB" altLang="de-DE" sz="1700"/>
              <a:t>add a sentence to article 2.1.b of the EU Rental and Lending Directive: </a:t>
            </a:r>
          </a:p>
          <a:p>
            <a:pPr>
              <a:lnSpc>
                <a:spcPct val="80000"/>
              </a:lnSpc>
              <a:buFont typeface="Wingdings" panose="05000000000000000000" pitchFamily="2" charset="2"/>
              <a:buNone/>
            </a:pPr>
            <a:endParaRPr lang="en-GB" altLang="de-DE" sz="1700"/>
          </a:p>
          <a:p>
            <a:pPr>
              <a:lnSpc>
                <a:spcPct val="80000"/>
              </a:lnSpc>
              <a:buFont typeface="Wingdings" panose="05000000000000000000" pitchFamily="2" charset="2"/>
              <a:buNone/>
            </a:pPr>
            <a:r>
              <a:rPr lang="en-GB" altLang="de-DE" sz="1700"/>
              <a:t>	For the purposes of this Directive the following definitions shall apply: […] (b) ‘lending’ means making available for use, for a limited period of time and not for direct or indirect economic or commercial advantage, when it is made through establishments which are accessible to the public, </a:t>
            </a:r>
            <a:r>
              <a:rPr lang="en-GB" altLang="de-DE" sz="1700" b="1" i="1"/>
              <a:t>including the reproduction and transmission of digital copies of literary works contained in  the collections of these establishments to members of the public, provided that those digital copies can only be used for a limited period of time</a:t>
            </a:r>
            <a:r>
              <a:rPr lang="en-GB" altLang="de-DE" sz="1700"/>
              <a:t>;</a:t>
            </a:r>
          </a:p>
          <a:p>
            <a:pPr>
              <a:lnSpc>
                <a:spcPct val="80000"/>
              </a:lnSpc>
              <a:buFont typeface="Wingdings" panose="05000000000000000000" pitchFamily="2" charset="2"/>
              <a:buNone/>
            </a:pPr>
            <a:endParaRPr lang="en-GB" altLang="de-DE" sz="1700"/>
          </a:p>
          <a:p>
            <a:pPr>
              <a:lnSpc>
                <a:spcPct val="80000"/>
              </a:lnSpc>
              <a:buFont typeface="Wingdings" panose="05000000000000000000" pitchFamily="2" charset="2"/>
              <a:buNone/>
            </a:pPr>
            <a:r>
              <a:rPr lang="en-GB" altLang="de-DE" sz="1700"/>
              <a:t>add a sentence to article 6 of the EU Rental and Lending Directive: </a:t>
            </a:r>
          </a:p>
          <a:p>
            <a:pPr>
              <a:lnSpc>
                <a:spcPct val="80000"/>
              </a:lnSpc>
              <a:buFont typeface="Wingdings" panose="05000000000000000000" pitchFamily="2" charset="2"/>
              <a:buNone/>
            </a:pPr>
            <a:endParaRPr lang="en-GB" altLang="de-DE" sz="1700"/>
          </a:p>
          <a:p>
            <a:pPr>
              <a:lnSpc>
                <a:spcPct val="80000"/>
              </a:lnSpc>
              <a:buFont typeface="Wingdings" panose="05000000000000000000" pitchFamily="2" charset="2"/>
              <a:buNone/>
            </a:pPr>
            <a:r>
              <a:rPr lang="en-GB" altLang="de-DE" sz="1700"/>
              <a:t>	Member States may derogate from the exclusive right provided for in Article 1 in respect of public lending, provided that at least authors obtain a remuneration for such lending. Member States shall be free to determine this remuneration, taking account of their cultural promotion objectives. </a:t>
            </a:r>
            <a:r>
              <a:rPr lang="en-GB" altLang="de-DE" sz="1700" b="1" i="1"/>
              <a:t>As far as public lending through the reproduction and transmission of digital copies to individual members of the public for use, for a limited period of time, is concerned, “the remuneration for such lending shall be equitable”.</a:t>
            </a:r>
            <a:endParaRPr lang="de-DE" altLang="de-DE" sz="1700" b="1" i="1"/>
          </a:p>
        </p:txBody>
      </p:sp>
      <p:pic>
        <p:nvPicPr>
          <p:cNvPr id="2" name="Grafik 1"/>
          <p:cNvPicPr>
            <a:picLocks noChangeAspect="1"/>
          </p:cNvPicPr>
          <p:nvPr/>
        </p:nvPicPr>
        <p:blipFill>
          <a:blip r:embed="rId2"/>
          <a:stretch>
            <a:fillRect/>
          </a:stretch>
        </p:blipFill>
        <p:spPr>
          <a:xfrm>
            <a:off x="2309305" y="1126865"/>
            <a:ext cx="4350927" cy="5416486"/>
          </a:xfrm>
          <a:prstGeom prst="rect">
            <a:avLst/>
          </a:prstGeom>
          <a:ln w="76200">
            <a:solidFill>
              <a:schemeClr val="accent4">
                <a:lumMod val="95000"/>
                <a:lumOff val="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323850" y="260350"/>
            <a:ext cx="7343775" cy="858838"/>
          </a:xfrm>
          <a:ln w="28575">
            <a:solidFill>
              <a:srgbClr val="33CC33"/>
            </a:solidFill>
            <a:miter lim="800000"/>
            <a:headEnd/>
            <a:tailEnd/>
          </a:ln>
        </p:spPr>
        <p:txBody>
          <a:bodyPr/>
          <a:lstStyle/>
          <a:p>
            <a:pPr algn="ctr"/>
            <a:r>
              <a:rPr lang="en-GB" altLang="de-DE" sz="2400" dirty="0"/>
              <a:t>Drafting Options for Limitations or Exceptions to Confirm </a:t>
            </a:r>
            <a:r>
              <a:rPr lang="en-GB" altLang="de-DE" sz="2400" dirty="0" err="1"/>
              <a:t>eLending</a:t>
            </a:r>
            <a:r>
              <a:rPr lang="en-GB" altLang="de-DE" sz="2400" dirty="0"/>
              <a:t>, pt. </a:t>
            </a:r>
            <a:r>
              <a:rPr lang="en-GB" altLang="de-DE" sz="2400" dirty="0" smtClean="0"/>
              <a:t>2 (2014)</a:t>
            </a:r>
            <a:endParaRPr lang="de-DE" altLang="de-DE" sz="2400" dirty="0"/>
          </a:p>
        </p:txBody>
      </p:sp>
      <p:sp>
        <p:nvSpPr>
          <p:cNvPr id="356355" name="Rectangle 3"/>
          <p:cNvSpPr>
            <a:spLocks noGrp="1" noChangeArrowheads="1"/>
          </p:cNvSpPr>
          <p:nvPr>
            <p:ph type="body" idx="1"/>
          </p:nvPr>
        </p:nvSpPr>
        <p:spPr>
          <a:xfrm>
            <a:off x="395288" y="1844675"/>
            <a:ext cx="8229600" cy="4392613"/>
          </a:xfrm>
          <a:solidFill>
            <a:srgbClr val="85FF85"/>
          </a:solidFill>
        </p:spPr>
        <p:txBody>
          <a:bodyPr/>
          <a:lstStyle/>
          <a:p>
            <a:pPr>
              <a:lnSpc>
                <a:spcPct val="90000"/>
              </a:lnSpc>
              <a:buFont typeface="Wingdings" panose="05000000000000000000" pitchFamily="2" charset="2"/>
              <a:buNone/>
            </a:pPr>
            <a:r>
              <a:rPr lang="en-GB" altLang="de-DE" sz="1700" b="1" u="sng"/>
              <a:t>INFOSOC Directive</a:t>
            </a:r>
          </a:p>
          <a:p>
            <a:pPr>
              <a:lnSpc>
                <a:spcPct val="90000"/>
              </a:lnSpc>
              <a:buFont typeface="Wingdings" panose="05000000000000000000" pitchFamily="2" charset="2"/>
              <a:buNone/>
            </a:pPr>
            <a:endParaRPr lang="en-GB" altLang="de-DE" sz="1700"/>
          </a:p>
          <a:p>
            <a:pPr>
              <a:lnSpc>
                <a:spcPct val="90000"/>
              </a:lnSpc>
              <a:buFont typeface="Wingdings" panose="05000000000000000000" pitchFamily="2" charset="2"/>
              <a:buNone/>
            </a:pPr>
            <a:r>
              <a:rPr lang="en-GB" altLang="de-DE" sz="1700"/>
              <a:t>Introduce a new exception after article 5.3.n INFOSOC Directive, which could read as follows: </a:t>
            </a:r>
          </a:p>
          <a:p>
            <a:pPr>
              <a:lnSpc>
                <a:spcPct val="90000"/>
              </a:lnSpc>
              <a:buFont typeface="Wingdings" panose="05000000000000000000" pitchFamily="2" charset="2"/>
              <a:buNone/>
            </a:pPr>
            <a:endParaRPr lang="en-GB" altLang="de-DE" sz="1700"/>
          </a:p>
          <a:p>
            <a:pPr>
              <a:lnSpc>
                <a:spcPct val="90000"/>
              </a:lnSpc>
              <a:buFont typeface="Wingdings" panose="05000000000000000000" pitchFamily="2" charset="2"/>
              <a:buNone/>
            </a:pPr>
            <a:r>
              <a:rPr lang="en-GB" altLang="de-DE" sz="1700"/>
              <a:t>	Member States may provide for exceptions or limitations to the rights provided for in Articles 2 and 3 in the following cases: […]</a:t>
            </a:r>
          </a:p>
          <a:p>
            <a:pPr>
              <a:lnSpc>
                <a:spcPct val="90000"/>
              </a:lnSpc>
              <a:buFont typeface="Wingdings" panose="05000000000000000000" pitchFamily="2" charset="2"/>
              <a:buNone/>
            </a:pPr>
            <a:r>
              <a:rPr lang="en-GB" altLang="de-DE" sz="1700"/>
              <a:t> </a:t>
            </a:r>
          </a:p>
          <a:p>
            <a:pPr>
              <a:lnSpc>
                <a:spcPct val="90000"/>
              </a:lnSpc>
              <a:buFont typeface="Wingdings" panose="05000000000000000000" pitchFamily="2" charset="2"/>
              <a:buNone/>
            </a:pPr>
            <a:r>
              <a:rPr lang="en-GB" altLang="de-DE" sz="1700"/>
              <a:t>	(n bis)</a:t>
            </a:r>
          </a:p>
          <a:p>
            <a:pPr>
              <a:lnSpc>
                <a:spcPct val="90000"/>
              </a:lnSpc>
              <a:buFont typeface="Wingdings" panose="05000000000000000000" pitchFamily="2" charset="2"/>
              <a:buNone/>
            </a:pPr>
            <a:r>
              <a:rPr lang="en-GB" altLang="de-DE" sz="1700" b="1"/>
              <a:t>	the making available for use, for a limited period of time and not for direct or indirect economic or commercial advantage, when it is made through establishments which are accessible to the public, including the repro-duction and transmission of digital copies of literary works contained in  the collections of these establishments to members of the public, provided that those digital copies can only be used for a limited period of time and on condition that the right holders receive fair compensation.</a:t>
            </a:r>
            <a:endParaRPr lang="de-DE" altLang="de-DE" sz="17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12701"/>
            <a:ext cx="4248472" cy="1506562"/>
          </a:xfrm>
          <a:blipFill>
            <a:blip r:embed="rId2"/>
            <a:tile tx="0" ty="0" sx="100000" sy="100000" flip="none" algn="tl"/>
          </a:blipFill>
        </p:spPr>
        <p:txBody>
          <a:bodyPr/>
          <a:lstStyle/>
          <a:p>
            <a:pPr algn="ctr"/>
            <a:r>
              <a:rPr lang="de-DE" sz="3200" dirty="0" smtClean="0"/>
              <a:t>Medienwandel  </a:t>
            </a:r>
            <a:br>
              <a:rPr lang="de-DE" sz="3200" dirty="0" smtClean="0"/>
            </a:br>
            <a:r>
              <a:rPr lang="de-DE" sz="3200" dirty="0" smtClean="0"/>
              <a:t>   Bibliotheken     </a:t>
            </a:r>
            <a:r>
              <a:rPr lang="de-DE" sz="3200" dirty="0"/>
              <a:t/>
            </a:r>
            <a:br>
              <a:rPr lang="de-DE" sz="3200" dirty="0"/>
            </a:br>
            <a:r>
              <a:rPr lang="de-DE" sz="3200" dirty="0" smtClean="0"/>
              <a:t>         Urheberrecht</a:t>
            </a:r>
            <a:endParaRPr lang="de-DE" sz="3200" dirty="0"/>
          </a:p>
        </p:txBody>
      </p:sp>
      <p:sp>
        <p:nvSpPr>
          <p:cNvPr id="3" name="Inhaltsplatzhalter 2"/>
          <p:cNvSpPr>
            <a:spLocks noGrp="1"/>
          </p:cNvSpPr>
          <p:nvPr>
            <p:ph idx="1"/>
          </p:nvPr>
        </p:nvSpPr>
        <p:spPr>
          <a:xfrm>
            <a:off x="457200" y="1916832"/>
            <a:ext cx="8229600" cy="4411662"/>
          </a:xfrm>
          <a:ln w="57150">
            <a:solidFill>
              <a:srgbClr val="FF0000"/>
            </a:solidFill>
          </a:ln>
        </p:spPr>
        <p:txBody>
          <a:bodyPr/>
          <a:lstStyle/>
          <a:p>
            <a:pPr marL="0" indent="0">
              <a:buNone/>
            </a:pPr>
            <a:r>
              <a:rPr lang="de-DE" b="1" dirty="0" smtClean="0"/>
              <a:t>Bibliotheken:</a:t>
            </a:r>
            <a:r>
              <a:rPr lang="de-DE" dirty="0" smtClean="0"/>
              <a:t> Sammeln, Bewahren, Benutzen</a:t>
            </a:r>
          </a:p>
          <a:p>
            <a:pPr marL="0" indent="0">
              <a:buNone/>
            </a:pPr>
            <a:r>
              <a:rPr lang="de-DE" dirty="0" smtClean="0"/>
              <a:t>Gesetzliche Lösungen </a:t>
            </a:r>
            <a:r>
              <a:rPr lang="de-DE" dirty="0" smtClean="0"/>
              <a:t>erforderlich für</a:t>
            </a:r>
            <a:r>
              <a:rPr lang="de-DE" dirty="0" smtClean="0"/>
              <a:t>:</a:t>
            </a:r>
          </a:p>
          <a:p>
            <a:pPr marL="806450" lvl="1" indent="-457200"/>
            <a:r>
              <a:rPr lang="de-DE" dirty="0" smtClean="0"/>
              <a:t>Erwerb (Eigentum ./. Zugriff)</a:t>
            </a:r>
          </a:p>
          <a:p>
            <a:pPr marL="806450" lvl="1" indent="-457200"/>
            <a:r>
              <a:rPr lang="de-DE" dirty="0" smtClean="0"/>
              <a:t>Massendigitalisierung</a:t>
            </a:r>
          </a:p>
          <a:p>
            <a:pPr marL="806450" lvl="1" indent="-457200"/>
            <a:r>
              <a:rPr lang="de-DE" dirty="0" smtClean="0"/>
              <a:t>Präsenznutzung</a:t>
            </a:r>
            <a:endParaRPr lang="de-DE" dirty="0" smtClean="0"/>
          </a:p>
          <a:p>
            <a:pPr marL="806450" lvl="1" indent="-457200"/>
            <a:r>
              <a:rPr lang="de-DE" dirty="0" smtClean="0"/>
              <a:t>Remote Access (Fernleihe)</a:t>
            </a:r>
          </a:p>
          <a:p>
            <a:pPr marL="806450" lvl="1" indent="-457200"/>
            <a:r>
              <a:rPr lang="de-DE" dirty="0" smtClean="0"/>
              <a:t>Privatkopie, </a:t>
            </a:r>
            <a:r>
              <a:rPr lang="de-DE" dirty="0" err="1" smtClean="0"/>
              <a:t>Kopienversand</a:t>
            </a:r>
            <a:r>
              <a:rPr lang="de-DE" dirty="0" smtClean="0"/>
              <a:t> </a:t>
            </a:r>
            <a:endParaRPr lang="de-DE" dirty="0" smtClean="0"/>
          </a:p>
          <a:p>
            <a:pPr marL="806450" lvl="1" indent="-457200"/>
            <a:r>
              <a:rPr lang="de-DE" dirty="0" smtClean="0"/>
              <a:t>Grenzüberschreitende Dienste</a:t>
            </a:r>
            <a:endParaRPr lang="de-DE" dirty="0"/>
          </a:p>
        </p:txBody>
      </p:sp>
      <p:pic>
        <p:nvPicPr>
          <p:cNvPr id="4"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300192" y="3300095"/>
            <a:ext cx="2242592" cy="30056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29244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755576" y="737180"/>
            <a:ext cx="6408712" cy="536441"/>
          </a:xfrm>
          <a:blipFill>
            <a:blip r:embed="rId2"/>
            <a:tile tx="0" ty="0" sx="100000" sy="100000" flip="none" algn="tl"/>
          </a:blipFill>
        </p:spPr>
        <p:txBody>
          <a:bodyPr/>
          <a:lstStyle/>
          <a:p>
            <a:pPr algn="ctr"/>
            <a:r>
              <a:rPr lang="de-DE" sz="3200" dirty="0" smtClean="0"/>
              <a:t>Medienwandel  &amp;   Bibliotheken</a:t>
            </a:r>
            <a:endParaRPr lang="de-DE" sz="3200" dirty="0"/>
          </a:p>
        </p:txBody>
      </p:sp>
      <p:sp>
        <p:nvSpPr>
          <p:cNvPr id="6" name="Textfeld 5"/>
          <p:cNvSpPr txBox="1"/>
          <p:nvPr/>
        </p:nvSpPr>
        <p:spPr>
          <a:xfrm>
            <a:off x="611560" y="1911007"/>
            <a:ext cx="7992888" cy="2154436"/>
          </a:xfrm>
          <a:prstGeom prst="rect">
            <a:avLst/>
          </a:prstGeom>
          <a:solidFill>
            <a:schemeClr val="accent1">
              <a:lumMod val="20000"/>
              <a:lumOff val="80000"/>
            </a:schemeClr>
          </a:solidFill>
          <a:ln>
            <a:solidFill>
              <a:schemeClr val="accent5">
                <a:lumMod val="50000"/>
              </a:schemeClr>
            </a:solidFill>
            <a:prstDash val="dashDot"/>
          </a:ln>
        </p:spPr>
        <p:txBody>
          <a:bodyPr wrap="square" rtlCol="0">
            <a:spAutoFit/>
          </a:bodyPr>
          <a:lstStyle/>
          <a:p>
            <a:r>
              <a:rPr lang="de-DE" b="1" dirty="0" smtClean="0"/>
              <a:t>Rafael Ball   NZZ 07.02.2016</a:t>
            </a:r>
            <a:r>
              <a:rPr lang="de-DE" dirty="0" smtClean="0"/>
              <a:t>:  </a:t>
            </a:r>
            <a:r>
              <a:rPr lang="de-DE" b="1" dirty="0" smtClean="0"/>
              <a:t>Weg </a:t>
            </a:r>
            <a:r>
              <a:rPr lang="de-DE" b="1" dirty="0"/>
              <a:t>mit den Büchern!</a:t>
            </a:r>
          </a:p>
          <a:p>
            <a:r>
              <a:rPr lang="de-DE" dirty="0"/>
              <a:t>Das Internet mache Bibliotheken überflüssig, sagt der Chef der ETH-Bibliothek im </a:t>
            </a:r>
            <a:r>
              <a:rPr lang="de-DE" dirty="0" smtClean="0"/>
              <a:t>Interview:</a:t>
            </a:r>
            <a:endParaRPr lang="de-DE" dirty="0"/>
          </a:p>
          <a:p>
            <a:r>
              <a:rPr lang="de-DE" i="1" dirty="0" smtClean="0"/>
              <a:t>„Gemeindebibliotheken </a:t>
            </a:r>
            <a:r>
              <a:rPr lang="de-DE" i="1" dirty="0"/>
              <a:t>werden wie gesagt zu Kommunikationszentren, die Zugriff auf elektronische Inhalte ermöglichen. In Wissenschaftsbibliotheken wie jene der ETH wird es darum gehen, </a:t>
            </a:r>
            <a:r>
              <a:rPr lang="de-DE" i="1" dirty="0" smtClean="0"/>
              <a:t>Wissenschaftler </a:t>
            </a:r>
            <a:r>
              <a:rPr lang="de-DE" i="1" dirty="0"/>
              <a:t>zu beraten und zu </a:t>
            </a:r>
            <a:r>
              <a:rPr lang="de-DE" i="1" dirty="0" smtClean="0"/>
              <a:t>unterstützen.“ </a:t>
            </a:r>
          </a:p>
          <a:p>
            <a:r>
              <a:rPr lang="de-DE" sz="800" i="1" dirty="0"/>
              <a:t>http://www.nzz.ch/nzzas/nzz-am-sonntag/bibliotheken-weg-mit-den-buechern-interview-rafael-ball-eth-ld.5093</a:t>
            </a:r>
          </a:p>
        </p:txBody>
      </p:sp>
      <p:sp>
        <p:nvSpPr>
          <p:cNvPr id="7" name="Textfeld 6"/>
          <p:cNvSpPr txBox="1"/>
          <p:nvPr/>
        </p:nvSpPr>
        <p:spPr>
          <a:xfrm>
            <a:off x="611560" y="4546634"/>
            <a:ext cx="8043410" cy="1231106"/>
          </a:xfrm>
          <a:prstGeom prst="rect">
            <a:avLst/>
          </a:prstGeom>
          <a:solidFill>
            <a:schemeClr val="tx2">
              <a:lumMod val="20000"/>
              <a:lumOff val="80000"/>
            </a:schemeClr>
          </a:solidFill>
          <a:ln>
            <a:solidFill>
              <a:schemeClr val="accent4">
                <a:lumMod val="85000"/>
                <a:lumOff val="15000"/>
              </a:schemeClr>
            </a:solidFill>
            <a:prstDash val="dashDot"/>
          </a:ln>
        </p:spPr>
        <p:txBody>
          <a:bodyPr wrap="square" rtlCol="0">
            <a:spAutoFit/>
          </a:bodyPr>
          <a:lstStyle/>
          <a:p>
            <a:r>
              <a:rPr lang="de-DE" b="1" dirty="0" smtClean="0"/>
              <a:t>03.02.2016   Preisbindung für E-Books</a:t>
            </a:r>
          </a:p>
          <a:p>
            <a:r>
              <a:rPr lang="de-DE" dirty="0"/>
              <a:t>Entwurf eines </a:t>
            </a:r>
            <a:r>
              <a:rPr lang="de-DE" dirty="0" smtClean="0"/>
              <a:t>Zweiten Gesetzes </a:t>
            </a:r>
            <a:r>
              <a:rPr lang="de-DE" dirty="0"/>
              <a:t>zur Änderung </a:t>
            </a:r>
            <a:r>
              <a:rPr lang="de-DE" dirty="0" smtClean="0"/>
              <a:t>des Buchpreisbindungs-gesetzes</a:t>
            </a:r>
            <a:endParaRPr lang="de-DE" dirty="0"/>
          </a:p>
          <a:p>
            <a:r>
              <a:rPr lang="de-DE" sz="1000" dirty="0" smtClean="0"/>
              <a:t>https</a:t>
            </a:r>
            <a:r>
              <a:rPr lang="de-DE" sz="1000" dirty="0"/>
              <a:t>://www.bmwi.de/BMWi/Redaktion/PDF/E/entwurf-eines-zweiten-gesetzes-zur-aenderung-des-buchpreisbindungsgesetzes</a:t>
            </a:r>
            <a:r>
              <a:rPr lang="de-DE" sz="1000" dirty="0" smtClean="0"/>
              <a:t>, property=pdf,bereich=bmwi2012,sprache=de,rwb=true.pdf </a:t>
            </a:r>
            <a:endParaRPr lang="de-DE" sz="1000" dirty="0"/>
          </a:p>
        </p:txBody>
      </p:sp>
      <p:sp>
        <p:nvSpPr>
          <p:cNvPr id="5" name="Textfeld 4"/>
          <p:cNvSpPr txBox="1"/>
          <p:nvPr/>
        </p:nvSpPr>
        <p:spPr>
          <a:xfrm>
            <a:off x="3347864" y="6453335"/>
            <a:ext cx="5256584" cy="215444"/>
          </a:xfrm>
          <a:prstGeom prst="rect">
            <a:avLst/>
          </a:prstGeom>
          <a:noFill/>
        </p:spPr>
        <p:txBody>
          <a:bodyPr wrap="square" rtlCol="0">
            <a:spAutoFit/>
          </a:bodyPr>
          <a:lstStyle/>
          <a:p>
            <a:r>
              <a:rPr lang="de-DE" sz="800" dirty="0"/>
              <a:t>https://netzoekonom.de/wp-content/uploads/sites/335/Bildschirmfoto-2015-12-03-um-13.16.23-300x183.png</a:t>
            </a:r>
          </a:p>
        </p:txBody>
      </p:sp>
      <p:pic>
        <p:nvPicPr>
          <p:cNvPr id="1026" name="Picture 2" descr="https://netzoekonom.de/wp-content/uploads/sites/335/Bildschirmfoto-2015-12-03-um-13.16.23-300x183.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412776"/>
            <a:ext cx="8568952" cy="522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33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750"/>
                                        <p:tgtEl>
                                          <p:spTgt spid="1026"/>
                                        </p:tgtEl>
                                      </p:cBhvr>
                                    </p:animEffect>
                                    <p:set>
                                      <p:cBhvr>
                                        <p:cTn id="7" dur="1" fill="hold">
                                          <p:stCondLst>
                                            <p:cond delay="749"/>
                                          </p:stCondLst>
                                        </p:cTn>
                                        <p:tgtEl>
                                          <p:spTgt spid="102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AutoShape 5" descr="Stationery"/>
          <p:cNvSpPr>
            <a:spLocks noChangeArrowheads="1"/>
          </p:cNvSpPr>
          <p:nvPr/>
        </p:nvSpPr>
        <p:spPr bwMode="auto">
          <a:xfrm>
            <a:off x="323850" y="1773238"/>
            <a:ext cx="8137525" cy="4608512"/>
          </a:xfrm>
          <a:prstGeom prst="horizontalScroll">
            <a:avLst>
              <a:gd name="adj" fmla="val 12500"/>
            </a:avLst>
          </a:prstGeom>
          <a:blipFill dpi="0" rotWithShape="1">
            <a:blip r:embed="rId2"/>
            <a:srcRect/>
            <a:tile tx="0" ty="0" sx="100000" sy="100000" flip="none" algn="tl"/>
          </a:blipFill>
          <a:ln w="3810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de-DE" altLang="de-DE"/>
          </a:p>
        </p:txBody>
      </p:sp>
      <p:sp>
        <p:nvSpPr>
          <p:cNvPr id="357379" name="Text Box 4"/>
          <p:cNvSpPr txBox="1">
            <a:spLocks noChangeArrowheads="1"/>
          </p:cNvSpPr>
          <p:nvPr/>
        </p:nvSpPr>
        <p:spPr bwMode="auto">
          <a:xfrm>
            <a:off x="971550" y="2565400"/>
            <a:ext cx="7272338"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de-DE" altLang="de-DE" sz="3200" b="1"/>
              <a:t>Dr. Harald Müller</a:t>
            </a:r>
          </a:p>
          <a:p>
            <a:pPr algn="ctr">
              <a:spcBef>
                <a:spcPct val="50000"/>
              </a:spcBef>
            </a:pPr>
            <a:r>
              <a:rPr lang="de-DE" altLang="de-DE" sz="2000" b="1"/>
              <a:t>Aktionsbündnis Urheberrecht für Bildung &amp; Wissenschaft</a:t>
            </a:r>
          </a:p>
          <a:p>
            <a:pPr algn="ctr">
              <a:spcBef>
                <a:spcPct val="50000"/>
              </a:spcBef>
            </a:pPr>
            <a:r>
              <a:rPr lang="de-DE" altLang="de-DE" sz="2000" b="1"/>
              <a:t>IFLA Document delivery section &amp; CLM</a:t>
            </a:r>
          </a:p>
          <a:p>
            <a:pPr algn="ctr">
              <a:spcBef>
                <a:spcPct val="50000"/>
              </a:spcBef>
            </a:pPr>
            <a:r>
              <a:rPr lang="de-DE" altLang="de-DE" sz="2000" b="1"/>
              <a:t>EBLIDA Expert Group Information Law</a:t>
            </a:r>
          </a:p>
          <a:p>
            <a:pPr algn="ctr">
              <a:spcBef>
                <a:spcPct val="50000"/>
              </a:spcBef>
            </a:pPr>
            <a:endParaRPr lang="de-DE" altLang="de-DE" sz="2000" b="1"/>
          </a:p>
          <a:p>
            <a:pPr algn="ctr">
              <a:spcBef>
                <a:spcPct val="50000"/>
              </a:spcBef>
            </a:pPr>
            <a:r>
              <a:rPr lang="de-DE" altLang="de-DE"/>
              <a:t>mueller@urheberrechtsbuendnis.de</a:t>
            </a:r>
          </a:p>
          <a:p>
            <a:pPr algn="ctr">
              <a:spcBef>
                <a:spcPct val="50000"/>
              </a:spcBef>
            </a:pPr>
            <a:r>
              <a:rPr lang="de-DE" altLang="de-DE"/>
              <a:t>hmueller.mpil@gmx.de</a:t>
            </a:r>
          </a:p>
          <a:p>
            <a:pPr>
              <a:spcBef>
                <a:spcPct val="50000"/>
              </a:spcBef>
            </a:pPr>
            <a:endParaRPr lang="de-DE" altLang="de-DE"/>
          </a:p>
        </p:txBody>
      </p:sp>
      <p:sp>
        <p:nvSpPr>
          <p:cNvPr id="357380" name="WordArt 7"/>
          <p:cNvSpPr>
            <a:spLocks noChangeArrowheads="1" noChangeShapeType="1" noTextEdit="1"/>
          </p:cNvSpPr>
          <p:nvPr/>
        </p:nvSpPr>
        <p:spPr bwMode="auto">
          <a:xfrm>
            <a:off x="1187450" y="333375"/>
            <a:ext cx="6337300" cy="1584325"/>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Vielen Dank fürs Zuhören!</a:t>
            </a:r>
          </a:p>
          <a:p>
            <a:pPr algn="ctr"/>
            <a:r>
              <a:rPr lang="de-DE"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Fragen?</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3212976"/>
            <a:ext cx="7654356" cy="1964618"/>
          </a:xfrm>
          <a:prstGeom prst="rect">
            <a:avLst/>
          </a:prstGeom>
        </p:spPr>
      </p:pic>
      <p:sp>
        <p:nvSpPr>
          <p:cNvPr id="5" name="Rectangle 2"/>
          <p:cNvSpPr>
            <a:spLocks noGrp="1" noChangeArrowheads="1"/>
          </p:cNvSpPr>
          <p:nvPr>
            <p:ph type="title"/>
          </p:nvPr>
        </p:nvSpPr>
        <p:spPr>
          <a:xfrm>
            <a:off x="323850" y="333375"/>
            <a:ext cx="7416800" cy="574675"/>
          </a:xfrm>
          <a:ln w="38100">
            <a:solidFill>
              <a:srgbClr val="33CC33"/>
            </a:solidFill>
            <a:miter lim="800000"/>
            <a:headEnd/>
            <a:tailEnd/>
          </a:ln>
        </p:spPr>
        <p:txBody>
          <a:bodyPr/>
          <a:lstStyle/>
          <a:p>
            <a:r>
              <a:rPr lang="de-DE" altLang="de-DE" sz="3200"/>
              <a:t>Lobbyarbeit der Bibliotheksverbände</a:t>
            </a:r>
          </a:p>
        </p:txBody>
      </p:sp>
      <p:pic>
        <p:nvPicPr>
          <p:cNvPr id="6" name="Picture 5" descr="the-right-to-e-read-your-library_165x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28218" y="1057191"/>
            <a:ext cx="1008062" cy="7572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8629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323850" y="333375"/>
            <a:ext cx="7416800" cy="574675"/>
          </a:xfrm>
          <a:ln w="38100">
            <a:solidFill>
              <a:srgbClr val="33CC33"/>
            </a:solidFill>
            <a:miter lim="800000"/>
            <a:headEnd/>
            <a:tailEnd/>
          </a:ln>
        </p:spPr>
        <p:txBody>
          <a:bodyPr/>
          <a:lstStyle/>
          <a:p>
            <a:r>
              <a:rPr lang="de-DE" altLang="de-DE" sz="3200"/>
              <a:t>Lobbyarbeit der Bibliotheksverbände</a:t>
            </a:r>
          </a:p>
        </p:txBody>
      </p:sp>
      <p:sp>
        <p:nvSpPr>
          <p:cNvPr id="347139" name="Rectangle 3"/>
          <p:cNvSpPr>
            <a:spLocks noGrp="1" noChangeArrowheads="1"/>
          </p:cNvSpPr>
          <p:nvPr>
            <p:ph type="body" sz="half" idx="1"/>
          </p:nvPr>
        </p:nvSpPr>
        <p:spPr>
          <a:xfrm>
            <a:off x="395288" y="1773238"/>
            <a:ext cx="8291512" cy="4411662"/>
          </a:xfrm>
        </p:spPr>
        <p:txBody>
          <a:bodyPr/>
          <a:lstStyle/>
          <a:p>
            <a:pPr>
              <a:lnSpc>
                <a:spcPct val="150000"/>
              </a:lnSpc>
            </a:pPr>
            <a:r>
              <a:rPr lang="de-DE" altLang="de-DE" sz="2600" b="1" dirty="0" err="1"/>
              <a:t>d</a:t>
            </a:r>
            <a:r>
              <a:rPr lang="de-DE" altLang="de-DE" sz="2600" b="1" dirty="0" err="1" smtClean="0"/>
              <a:t>bv</a:t>
            </a:r>
            <a:r>
              <a:rPr lang="de-DE" altLang="de-DE" sz="2600" b="1" dirty="0" smtClean="0"/>
              <a:t> = </a:t>
            </a:r>
            <a:r>
              <a:rPr lang="de-DE" altLang="de-DE" sz="1800" dirty="0"/>
              <a:t>Deutscher </a:t>
            </a:r>
            <a:r>
              <a:rPr lang="de-DE" altLang="de-DE" sz="1800" dirty="0" smtClean="0"/>
              <a:t>Bibliotheksverband e.V.</a:t>
            </a:r>
            <a:endParaRPr lang="de-DE" altLang="de-DE" sz="1800" dirty="0"/>
          </a:p>
          <a:p>
            <a:pPr>
              <a:lnSpc>
                <a:spcPct val="150000"/>
              </a:lnSpc>
              <a:buNone/>
            </a:pPr>
            <a:r>
              <a:rPr lang="de-DE" altLang="de-DE" sz="1800" dirty="0"/>
              <a:t>	</a:t>
            </a:r>
            <a:r>
              <a:rPr lang="de-DE" altLang="de-DE" sz="1800" dirty="0" smtClean="0"/>
              <a:t>(www.bibliotheksverband.de)</a:t>
            </a:r>
            <a:endParaRPr lang="de-DE" altLang="de-DE" sz="1800" dirty="0"/>
          </a:p>
          <a:p>
            <a:pPr>
              <a:lnSpc>
                <a:spcPct val="150000"/>
              </a:lnSpc>
            </a:pPr>
            <a:r>
              <a:rPr lang="de-DE" altLang="de-DE" sz="2600" b="1" dirty="0" smtClean="0"/>
              <a:t>EBLIDA </a:t>
            </a:r>
            <a:r>
              <a:rPr lang="de-DE" altLang="de-DE" sz="2600" dirty="0"/>
              <a:t>= </a:t>
            </a:r>
          </a:p>
          <a:p>
            <a:pPr>
              <a:lnSpc>
                <a:spcPct val="150000"/>
              </a:lnSpc>
              <a:buFont typeface="Wingdings" panose="05000000000000000000" pitchFamily="2" charset="2"/>
              <a:buNone/>
            </a:pPr>
            <a:r>
              <a:rPr lang="de-DE" altLang="de-DE" sz="1800" dirty="0"/>
              <a:t>	(www.eblida.org</a:t>
            </a:r>
            <a:r>
              <a:rPr lang="de-DE" altLang="de-DE" sz="1800" dirty="0" smtClean="0"/>
              <a:t>)</a:t>
            </a:r>
            <a:endParaRPr lang="de-DE" altLang="de-DE" sz="2600" b="1" dirty="0"/>
          </a:p>
          <a:p>
            <a:pPr>
              <a:lnSpc>
                <a:spcPct val="150000"/>
              </a:lnSpc>
            </a:pPr>
            <a:r>
              <a:rPr lang="de-DE" altLang="de-DE" sz="2600" b="1" dirty="0"/>
              <a:t>LIBER =</a:t>
            </a:r>
            <a:endParaRPr lang="de-DE" altLang="de-DE" sz="1800" b="1" dirty="0"/>
          </a:p>
          <a:p>
            <a:pPr>
              <a:lnSpc>
                <a:spcPct val="150000"/>
              </a:lnSpc>
              <a:buFont typeface="Wingdings" panose="05000000000000000000" pitchFamily="2" charset="2"/>
              <a:buNone/>
            </a:pPr>
            <a:r>
              <a:rPr lang="de-DE" altLang="de-DE" sz="1800" b="1" dirty="0"/>
              <a:t>	</a:t>
            </a:r>
            <a:r>
              <a:rPr lang="de-DE" altLang="de-DE" sz="1800" dirty="0"/>
              <a:t>(libereurope.eu</a:t>
            </a:r>
            <a:r>
              <a:rPr lang="de-DE" altLang="de-DE" sz="1800" dirty="0" smtClean="0"/>
              <a:t>/)</a:t>
            </a:r>
            <a:endParaRPr lang="de-DE" altLang="de-DE" sz="2600" b="1" dirty="0"/>
          </a:p>
          <a:p>
            <a:pPr>
              <a:lnSpc>
                <a:spcPct val="150000"/>
              </a:lnSpc>
            </a:pPr>
            <a:r>
              <a:rPr lang="de-DE" altLang="de-DE" sz="2600" b="1" dirty="0"/>
              <a:t>IFLA = </a:t>
            </a:r>
            <a:r>
              <a:rPr lang="de-DE" altLang="de-DE" sz="1800" dirty="0"/>
              <a:t>International </a:t>
            </a:r>
            <a:r>
              <a:rPr lang="de-DE" altLang="de-DE" sz="1800" dirty="0" err="1"/>
              <a:t>Federation</a:t>
            </a:r>
            <a:r>
              <a:rPr lang="de-DE" altLang="de-DE" sz="1800" dirty="0"/>
              <a:t> </a:t>
            </a:r>
            <a:r>
              <a:rPr lang="de-DE" altLang="de-DE" sz="1800" dirty="0" err="1"/>
              <a:t>of</a:t>
            </a:r>
            <a:r>
              <a:rPr lang="de-DE" altLang="de-DE" sz="1800" dirty="0"/>
              <a:t> Library </a:t>
            </a:r>
            <a:r>
              <a:rPr lang="de-DE" altLang="de-DE" sz="1800" dirty="0" err="1"/>
              <a:t>Associations</a:t>
            </a:r>
            <a:r>
              <a:rPr lang="de-DE" altLang="de-DE" sz="1800" dirty="0"/>
              <a:t> </a:t>
            </a:r>
            <a:r>
              <a:rPr lang="de-DE" altLang="de-DE" sz="1800" dirty="0" err="1"/>
              <a:t>and</a:t>
            </a:r>
            <a:r>
              <a:rPr lang="de-DE" altLang="de-DE" sz="1800" dirty="0"/>
              <a:t> </a:t>
            </a:r>
            <a:r>
              <a:rPr lang="de-DE" altLang="de-DE" sz="1800" dirty="0" err="1"/>
              <a:t>Institutions</a:t>
            </a:r>
            <a:r>
              <a:rPr lang="de-DE" altLang="de-DE" sz="1800" dirty="0"/>
              <a:t> </a:t>
            </a:r>
            <a:r>
              <a:rPr lang="de-DE" altLang="de-DE" sz="1800" dirty="0" smtClean="0"/>
              <a:t>(www.ifla.org</a:t>
            </a:r>
            <a:r>
              <a:rPr lang="de-DE" altLang="de-DE" sz="1800" dirty="0"/>
              <a:t>)</a:t>
            </a:r>
          </a:p>
        </p:txBody>
      </p:sp>
      <p:pic>
        <p:nvPicPr>
          <p:cNvPr id="347141" name="Picture 5" descr="the-right-to-e-read-your-library_165x12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528218" y="1057191"/>
            <a:ext cx="1008062" cy="757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7144" name="Picture 8" descr="LI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224" y="4184145"/>
            <a:ext cx="5689184" cy="827939"/>
          </a:xfrm>
          <a:prstGeom prst="rect">
            <a:avLst/>
          </a:prstGeom>
          <a:noFill/>
          <a:extLst>
            <a:ext uri="{909E8E84-426E-40DD-AFC4-6F175D3DCCD1}">
              <a14:hiddenFill xmlns:a14="http://schemas.microsoft.com/office/drawing/2010/main">
                <a:solidFill>
                  <a:srgbClr val="FFFFFF"/>
                </a:solidFill>
              </a14:hiddenFill>
            </a:ext>
          </a:extLst>
        </p:spPr>
      </p:pic>
      <p:pic>
        <p:nvPicPr>
          <p:cNvPr id="347146" name="Picture 10" descr="IFLA"/>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555224" y="5877272"/>
            <a:ext cx="761538" cy="7958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7149" name="Picture 13" descr="http://www.fesabid.org/sites/default/files/images/jornadas-2011/ebli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9301" y="2946284"/>
            <a:ext cx="2365897" cy="9649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bliotheksverband Deutschl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6638" y="1624097"/>
            <a:ext cx="2035724" cy="16948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1042988" y="333375"/>
            <a:ext cx="6408737" cy="647700"/>
          </a:xfrm>
          <a:solidFill>
            <a:srgbClr val="FFFF99"/>
          </a:solidFill>
        </p:spPr>
        <p:txBody>
          <a:bodyPr/>
          <a:lstStyle/>
          <a:p>
            <a:pPr algn="ctr"/>
            <a:r>
              <a:rPr lang="de-DE" altLang="de-DE" sz="4000" dirty="0"/>
              <a:t>Treffen mit </a:t>
            </a:r>
            <a:r>
              <a:rPr lang="de-DE" altLang="de-DE" sz="4000" dirty="0" smtClean="0"/>
              <a:t>BMJV / EU</a:t>
            </a:r>
            <a:endParaRPr lang="de-DE" altLang="de-DE" sz="4000" dirty="0"/>
          </a:p>
        </p:txBody>
      </p:sp>
      <p:sp>
        <p:nvSpPr>
          <p:cNvPr id="350211" name="Rectangle 3"/>
          <p:cNvSpPr>
            <a:spLocks noGrp="1" noChangeArrowheads="1"/>
          </p:cNvSpPr>
          <p:nvPr>
            <p:ph type="body" idx="1"/>
          </p:nvPr>
        </p:nvSpPr>
        <p:spPr>
          <a:xfrm>
            <a:off x="1042988" y="1412875"/>
            <a:ext cx="6553200" cy="5040461"/>
          </a:xfrm>
          <a:ln w="28575">
            <a:solidFill>
              <a:schemeClr val="tx1"/>
            </a:solidFill>
            <a:miter lim="800000"/>
            <a:headEnd/>
            <a:tailEnd/>
          </a:ln>
        </p:spPr>
        <p:txBody>
          <a:bodyPr/>
          <a:lstStyle/>
          <a:p>
            <a:pPr>
              <a:lnSpc>
                <a:spcPct val="80000"/>
              </a:lnSpc>
              <a:buFont typeface="Wingdings" panose="05000000000000000000" pitchFamily="2" charset="2"/>
              <a:buNone/>
            </a:pPr>
            <a:r>
              <a:rPr lang="en-US" altLang="de-DE" sz="1200" b="1" u="sng" dirty="0" smtClean="0"/>
              <a:t>30. </a:t>
            </a:r>
            <a:r>
              <a:rPr lang="en-US" altLang="de-DE" sz="1200" b="1" u="sng" dirty="0" err="1" smtClean="0"/>
              <a:t>Juni</a:t>
            </a:r>
            <a:r>
              <a:rPr lang="en-US" altLang="de-DE" sz="1200" b="1" u="sng" dirty="0" smtClean="0"/>
              <a:t> 2015   BMJV, Berlin</a:t>
            </a:r>
          </a:p>
          <a:p>
            <a:pPr>
              <a:lnSpc>
                <a:spcPct val="80000"/>
              </a:lnSpc>
              <a:buFont typeface="Wingdings" panose="05000000000000000000" pitchFamily="2" charset="2"/>
              <a:buNone/>
            </a:pPr>
            <a:endParaRPr lang="en-US" altLang="de-DE" sz="1200" b="1" dirty="0" smtClean="0"/>
          </a:p>
          <a:p>
            <a:pPr>
              <a:lnSpc>
                <a:spcPct val="80000"/>
              </a:lnSpc>
              <a:buFont typeface="Wingdings" panose="05000000000000000000" pitchFamily="2" charset="2"/>
              <a:buNone/>
            </a:pPr>
            <a:r>
              <a:rPr lang="en-US" altLang="de-DE" sz="1200" b="1" dirty="0" smtClean="0"/>
              <a:t>	Dr. Stefanie </a:t>
            </a:r>
            <a:r>
              <a:rPr lang="en-US" altLang="de-DE" sz="1200" b="1" dirty="0" err="1" smtClean="0"/>
              <a:t>Hubig</a:t>
            </a:r>
            <a:r>
              <a:rPr lang="en-US" altLang="de-DE" sz="1200" b="1" dirty="0" smtClean="0"/>
              <a:t> (</a:t>
            </a:r>
            <a:r>
              <a:rPr lang="en-US" altLang="de-DE" sz="1200" b="1" dirty="0" err="1" smtClean="0"/>
              <a:t>Staatssekretärin</a:t>
            </a:r>
            <a:r>
              <a:rPr lang="en-US" altLang="de-DE" sz="1200" b="1" dirty="0" smtClean="0"/>
              <a:t>)</a:t>
            </a:r>
          </a:p>
          <a:p>
            <a:pPr>
              <a:lnSpc>
                <a:spcPct val="80000"/>
              </a:lnSpc>
              <a:buFont typeface="Wingdings" panose="05000000000000000000" pitchFamily="2" charset="2"/>
              <a:buNone/>
            </a:pPr>
            <a:r>
              <a:rPr lang="en-US" altLang="de-DE" sz="1200" b="1" dirty="0" smtClean="0"/>
              <a:t>	Dr. Ernst (</a:t>
            </a:r>
            <a:r>
              <a:rPr lang="en-US" altLang="de-DE" sz="1200" b="1" dirty="0" err="1" smtClean="0"/>
              <a:t>AbtLeiter</a:t>
            </a:r>
            <a:r>
              <a:rPr lang="en-US" altLang="de-DE" sz="1200" b="1" dirty="0" smtClean="0"/>
              <a:t>)</a:t>
            </a:r>
          </a:p>
          <a:p>
            <a:pPr>
              <a:lnSpc>
                <a:spcPct val="80000"/>
              </a:lnSpc>
              <a:buFont typeface="Wingdings" panose="05000000000000000000" pitchFamily="2" charset="2"/>
              <a:buNone/>
            </a:pPr>
            <a:r>
              <a:rPr lang="en-US" altLang="de-DE" sz="1200" b="1" dirty="0" smtClean="0"/>
              <a:t>	Matthias </a:t>
            </a:r>
            <a:r>
              <a:rPr lang="en-US" altLang="de-DE" sz="1200" b="1" dirty="0" err="1" smtClean="0"/>
              <a:t>Schmid</a:t>
            </a:r>
            <a:r>
              <a:rPr lang="en-US" altLang="de-DE" sz="1200" b="1" dirty="0" smtClean="0"/>
              <a:t> (</a:t>
            </a:r>
            <a:r>
              <a:rPr lang="en-US" altLang="de-DE" sz="1200" b="1" dirty="0" err="1" smtClean="0"/>
              <a:t>RefLeiter</a:t>
            </a:r>
            <a:r>
              <a:rPr lang="en-US" altLang="de-DE" sz="1200" b="1" dirty="0" smtClean="0"/>
              <a:t> </a:t>
            </a:r>
            <a:r>
              <a:rPr lang="en-US" altLang="de-DE" sz="1200" b="1" dirty="0" err="1" smtClean="0"/>
              <a:t>UrhR</a:t>
            </a:r>
            <a:r>
              <a:rPr lang="en-US" altLang="de-DE" sz="1200" b="1" dirty="0" smtClean="0"/>
              <a:t>)</a:t>
            </a:r>
          </a:p>
          <a:p>
            <a:pPr>
              <a:lnSpc>
                <a:spcPct val="80000"/>
              </a:lnSpc>
              <a:buFont typeface="Wingdings" panose="05000000000000000000" pitchFamily="2" charset="2"/>
              <a:buNone/>
            </a:pPr>
            <a:endParaRPr lang="en-US" altLang="de-DE" sz="1200" b="1" dirty="0"/>
          </a:p>
          <a:p>
            <a:pPr>
              <a:lnSpc>
                <a:spcPct val="80000"/>
              </a:lnSpc>
              <a:buFont typeface="Wingdings" panose="05000000000000000000" pitchFamily="2" charset="2"/>
              <a:buNone/>
            </a:pPr>
            <a:r>
              <a:rPr lang="en-US" altLang="de-DE" sz="1200" b="1" u="sng" dirty="0" smtClean="0"/>
              <a:t>29./30. September 2015   </a:t>
            </a:r>
            <a:r>
              <a:rPr lang="de-DE" altLang="de-DE" sz="1200" b="1" u="sng" dirty="0" smtClean="0"/>
              <a:t>Services </a:t>
            </a:r>
            <a:r>
              <a:rPr lang="de-DE" altLang="de-DE" sz="1200" b="1" u="sng" dirty="0"/>
              <a:t>DG </a:t>
            </a:r>
            <a:r>
              <a:rPr lang="de-DE" altLang="de-DE" sz="1200" b="1" u="sng" dirty="0" smtClean="0"/>
              <a:t>RTD / DG CNECT, Brüssel</a:t>
            </a:r>
            <a:endParaRPr lang="de-DE" altLang="de-DE" sz="1200" b="1" u="sng" dirty="0"/>
          </a:p>
          <a:p>
            <a:pPr>
              <a:lnSpc>
                <a:spcPct val="80000"/>
              </a:lnSpc>
              <a:buFont typeface="Wingdings" panose="05000000000000000000" pitchFamily="2" charset="2"/>
              <a:buNone/>
            </a:pPr>
            <a:r>
              <a:rPr lang="de-DE" altLang="de-DE" sz="1200" b="1" dirty="0"/>
              <a:t> </a:t>
            </a:r>
          </a:p>
          <a:p>
            <a:pPr>
              <a:lnSpc>
                <a:spcPct val="80000"/>
              </a:lnSpc>
              <a:buFont typeface="Wingdings" panose="05000000000000000000" pitchFamily="2" charset="2"/>
              <a:buNone/>
            </a:pPr>
            <a:r>
              <a:rPr lang="de-DE" altLang="de-DE" sz="1200" b="1" dirty="0" smtClean="0"/>
              <a:t>	Jean-Claude </a:t>
            </a:r>
            <a:r>
              <a:rPr lang="de-DE" altLang="de-DE" sz="1200" b="1" dirty="0" err="1"/>
              <a:t>Burgelman</a:t>
            </a:r>
            <a:r>
              <a:rPr lang="de-DE" altLang="de-DE" sz="1200" dirty="0"/>
              <a:t> </a:t>
            </a:r>
            <a:r>
              <a:rPr lang="de-DE" altLang="de-DE" sz="1200" b="1" dirty="0"/>
              <a:t>(Head </a:t>
            </a:r>
            <a:r>
              <a:rPr lang="de-DE" altLang="de-DE" sz="1200" b="1" dirty="0" err="1"/>
              <a:t>of</a:t>
            </a:r>
            <a:r>
              <a:rPr lang="de-DE" altLang="de-DE" sz="1200" b="1" dirty="0"/>
              <a:t> Unit)</a:t>
            </a:r>
          </a:p>
          <a:p>
            <a:pPr>
              <a:lnSpc>
                <a:spcPct val="80000"/>
              </a:lnSpc>
              <a:buFont typeface="Wingdings" panose="05000000000000000000" pitchFamily="2" charset="2"/>
              <a:buNone/>
            </a:pPr>
            <a:r>
              <a:rPr lang="de-DE" altLang="de-DE" sz="1200" b="1" dirty="0" smtClean="0"/>
              <a:t>	Jean-François </a:t>
            </a:r>
            <a:r>
              <a:rPr lang="de-DE" altLang="de-DE" sz="1200" b="1" dirty="0" err="1"/>
              <a:t>Dechamp</a:t>
            </a:r>
            <a:endParaRPr lang="de-DE" altLang="de-DE" sz="1200" b="1" dirty="0"/>
          </a:p>
          <a:p>
            <a:pPr>
              <a:lnSpc>
                <a:spcPct val="80000"/>
              </a:lnSpc>
              <a:buFont typeface="Wingdings" panose="05000000000000000000" pitchFamily="2" charset="2"/>
              <a:buNone/>
            </a:pPr>
            <a:r>
              <a:rPr lang="de-DE" altLang="de-DE" sz="1200" b="1" dirty="0" smtClean="0"/>
              <a:t>	</a:t>
            </a:r>
            <a:r>
              <a:rPr lang="de-DE" altLang="de-DE" sz="1200" b="1" dirty="0" err="1" smtClean="0"/>
              <a:t>Wainer</a:t>
            </a:r>
            <a:r>
              <a:rPr lang="de-DE" altLang="de-DE" sz="1200" b="1" dirty="0" smtClean="0"/>
              <a:t> </a:t>
            </a:r>
            <a:r>
              <a:rPr lang="de-DE" altLang="de-DE" sz="1200" b="1" dirty="0" err="1"/>
              <a:t>Lusoli</a:t>
            </a:r>
            <a:r>
              <a:rPr lang="de-DE" altLang="de-DE" sz="1200" b="1" dirty="0"/>
              <a:t> (</a:t>
            </a:r>
            <a:r>
              <a:rPr lang="de-DE" altLang="de-DE" sz="1200" b="1" dirty="0" err="1"/>
              <a:t>who</a:t>
            </a:r>
            <a:r>
              <a:rPr lang="de-DE" altLang="de-DE" sz="1200" b="1" dirty="0"/>
              <a:t> </a:t>
            </a:r>
            <a:r>
              <a:rPr lang="de-DE" altLang="de-DE" sz="1200" b="1" dirty="0" err="1"/>
              <a:t>works</a:t>
            </a:r>
            <a:r>
              <a:rPr lang="de-DE" altLang="de-DE" sz="1200" b="1" dirty="0"/>
              <a:t> on </a:t>
            </a:r>
            <a:r>
              <a:rPr lang="de-DE" altLang="de-DE" sz="1200" b="1" dirty="0" err="1"/>
              <a:t>the</a:t>
            </a:r>
            <a:r>
              <a:rPr lang="de-DE" altLang="de-DE" sz="1200" b="1" dirty="0"/>
              <a:t> European Research Cloud)</a:t>
            </a:r>
          </a:p>
          <a:p>
            <a:pPr>
              <a:lnSpc>
                <a:spcPct val="80000"/>
              </a:lnSpc>
              <a:buFont typeface="Wingdings" panose="05000000000000000000" pitchFamily="2" charset="2"/>
              <a:buNone/>
            </a:pPr>
            <a:r>
              <a:rPr lang="de-DE" altLang="de-DE" sz="1200" b="1" dirty="0" smtClean="0"/>
              <a:t>	</a:t>
            </a:r>
            <a:r>
              <a:rPr lang="de-DE" altLang="de-DE" sz="1200" b="1" dirty="0" err="1" smtClean="0"/>
              <a:t>Fragkiskos</a:t>
            </a:r>
            <a:r>
              <a:rPr lang="de-DE" altLang="de-DE" sz="1200" b="1" dirty="0" smtClean="0"/>
              <a:t> </a:t>
            </a:r>
            <a:r>
              <a:rPr lang="de-DE" altLang="de-DE" sz="1200" b="1" dirty="0" err="1"/>
              <a:t>Archontakis</a:t>
            </a:r>
            <a:r>
              <a:rPr lang="de-DE" altLang="de-DE" sz="1200" b="1" dirty="0"/>
              <a:t> (</a:t>
            </a:r>
            <a:r>
              <a:rPr lang="de-DE" altLang="de-DE" sz="1200" b="1" dirty="0" err="1"/>
              <a:t>who</a:t>
            </a:r>
            <a:r>
              <a:rPr lang="de-DE" altLang="de-DE" sz="1200" b="1" dirty="0"/>
              <a:t> </a:t>
            </a:r>
            <a:r>
              <a:rPr lang="de-DE" altLang="de-DE" sz="1200" b="1" dirty="0" err="1"/>
              <a:t>works</a:t>
            </a:r>
            <a:r>
              <a:rPr lang="de-DE" altLang="de-DE" sz="1200" b="1" dirty="0"/>
              <a:t> on Big Data : </a:t>
            </a:r>
            <a:r>
              <a:rPr lang="de-DE" altLang="de-DE" sz="1200" b="1" dirty="0" err="1"/>
              <a:t>data</a:t>
            </a:r>
            <a:r>
              <a:rPr lang="de-DE" altLang="de-DE" sz="1200" b="1" dirty="0"/>
              <a:t> intensive </a:t>
            </a:r>
            <a:r>
              <a:rPr lang="de-DE" altLang="de-DE" sz="1200" b="1" dirty="0" err="1"/>
              <a:t>science</a:t>
            </a:r>
            <a:r>
              <a:rPr lang="de-DE" altLang="de-DE" sz="1200" b="1" dirty="0"/>
              <a:t>)</a:t>
            </a:r>
          </a:p>
          <a:p>
            <a:pPr>
              <a:lnSpc>
                <a:spcPct val="80000"/>
              </a:lnSpc>
              <a:buFont typeface="Wingdings" panose="05000000000000000000" pitchFamily="2" charset="2"/>
              <a:buNone/>
            </a:pPr>
            <a:r>
              <a:rPr lang="de-DE" altLang="de-DE" sz="1200" b="1" dirty="0" smtClean="0"/>
              <a:t>	Gerard </a:t>
            </a:r>
            <a:r>
              <a:rPr lang="de-DE" altLang="de-DE" sz="1200" b="1" dirty="0"/>
              <a:t>de </a:t>
            </a:r>
            <a:r>
              <a:rPr lang="de-DE" altLang="de-DE" sz="1200" b="1" dirty="0" err="1"/>
              <a:t>Graaf</a:t>
            </a:r>
            <a:r>
              <a:rPr lang="de-DE" altLang="de-DE" sz="1200" b="1" dirty="0"/>
              <a:t>, Head </a:t>
            </a:r>
            <a:r>
              <a:rPr lang="de-DE" altLang="de-DE" sz="1200" b="1" dirty="0" err="1"/>
              <a:t>of</a:t>
            </a:r>
            <a:r>
              <a:rPr lang="de-DE" altLang="de-DE" sz="1200" b="1" dirty="0"/>
              <a:t> Unit.</a:t>
            </a:r>
          </a:p>
          <a:p>
            <a:pPr>
              <a:lnSpc>
                <a:spcPct val="80000"/>
              </a:lnSpc>
              <a:buFont typeface="Wingdings" panose="05000000000000000000" pitchFamily="2" charset="2"/>
              <a:buNone/>
            </a:pPr>
            <a:r>
              <a:rPr lang="de-DE" altLang="de-DE" sz="1200" b="1" dirty="0" smtClean="0"/>
              <a:t>	Maria </a:t>
            </a:r>
            <a:r>
              <a:rPr lang="de-DE" altLang="de-DE" sz="1200" b="1" dirty="0"/>
              <a:t>Martin-Prat, Head </a:t>
            </a:r>
            <a:r>
              <a:rPr lang="de-DE" altLang="de-DE" sz="1200" b="1" dirty="0" err="1"/>
              <a:t>of</a:t>
            </a:r>
            <a:r>
              <a:rPr lang="de-DE" altLang="de-DE" sz="1200" b="1" dirty="0"/>
              <a:t> Unit F5</a:t>
            </a:r>
          </a:p>
          <a:p>
            <a:pPr>
              <a:lnSpc>
                <a:spcPct val="80000"/>
              </a:lnSpc>
              <a:buFont typeface="Wingdings" panose="05000000000000000000" pitchFamily="2" charset="2"/>
              <a:buNone/>
            </a:pPr>
            <a:r>
              <a:rPr lang="de-DE" altLang="de-DE" sz="1200" b="1" dirty="0" smtClean="0"/>
              <a:t>	Marco </a:t>
            </a:r>
            <a:r>
              <a:rPr lang="de-DE" altLang="de-DE" sz="1200" b="1" dirty="0" err="1"/>
              <a:t>Giorello</a:t>
            </a:r>
            <a:r>
              <a:rPr lang="de-DE" altLang="de-DE" sz="1200" b="1" dirty="0"/>
              <a:t>, </a:t>
            </a:r>
            <a:r>
              <a:rPr lang="de-DE" altLang="de-DE" sz="1200" b="1" dirty="0" err="1"/>
              <a:t>Deputy</a:t>
            </a:r>
            <a:r>
              <a:rPr lang="de-DE" altLang="de-DE" sz="1200" b="1" dirty="0"/>
              <a:t> Head </a:t>
            </a:r>
            <a:r>
              <a:rPr lang="de-DE" altLang="de-DE" sz="1200" b="1" dirty="0" err="1"/>
              <a:t>of</a:t>
            </a:r>
            <a:r>
              <a:rPr lang="de-DE" altLang="de-DE" sz="1200" b="1" dirty="0"/>
              <a:t> Unit F5</a:t>
            </a:r>
          </a:p>
          <a:p>
            <a:pPr>
              <a:lnSpc>
                <a:spcPct val="80000"/>
              </a:lnSpc>
              <a:buFont typeface="Wingdings" panose="05000000000000000000" pitchFamily="2" charset="2"/>
              <a:buNone/>
            </a:pPr>
            <a:r>
              <a:rPr lang="de-DE" altLang="de-DE" sz="1200" b="1" dirty="0" smtClean="0"/>
              <a:t>	</a:t>
            </a:r>
            <a:r>
              <a:rPr lang="de-DE" altLang="de-DE" sz="1200" b="1" dirty="0" err="1" smtClean="0"/>
              <a:t>Tonnie</a:t>
            </a:r>
            <a:r>
              <a:rPr lang="de-DE" altLang="de-DE" sz="1200" b="1" dirty="0" smtClean="0"/>
              <a:t> </a:t>
            </a:r>
            <a:r>
              <a:rPr lang="de-DE" altLang="de-DE" sz="1200" b="1" dirty="0"/>
              <a:t>De Koster, </a:t>
            </a:r>
            <a:r>
              <a:rPr lang="de-DE" altLang="de-DE" sz="1200" b="1" dirty="0" err="1"/>
              <a:t>Assistant</a:t>
            </a:r>
            <a:r>
              <a:rPr lang="de-DE" altLang="de-DE" sz="1200" b="1" dirty="0"/>
              <a:t> </a:t>
            </a:r>
            <a:r>
              <a:rPr lang="de-DE" altLang="de-DE" sz="1200" b="1" dirty="0" err="1"/>
              <a:t>to</a:t>
            </a:r>
            <a:r>
              <a:rPr lang="de-DE" altLang="de-DE" sz="1200" b="1" dirty="0"/>
              <a:t> </a:t>
            </a:r>
            <a:r>
              <a:rPr lang="de-DE" altLang="de-DE" sz="1200" b="1" dirty="0" err="1"/>
              <a:t>the</a:t>
            </a:r>
            <a:r>
              <a:rPr lang="de-DE" altLang="de-DE" sz="1200" b="1" dirty="0"/>
              <a:t> </a:t>
            </a:r>
            <a:r>
              <a:rPr lang="de-DE" altLang="de-DE" sz="1200" b="1" dirty="0" err="1"/>
              <a:t>Director</a:t>
            </a:r>
            <a:r>
              <a:rPr lang="de-DE" altLang="de-DE" sz="1200" b="1" dirty="0"/>
              <a:t>.</a:t>
            </a:r>
            <a:endParaRPr lang="en-US" altLang="de-DE" sz="1200" b="1" dirty="0"/>
          </a:p>
          <a:p>
            <a:pPr>
              <a:lnSpc>
                <a:spcPct val="80000"/>
              </a:lnSpc>
              <a:buFont typeface="Wingdings" panose="05000000000000000000" pitchFamily="2" charset="2"/>
              <a:buNone/>
            </a:pPr>
            <a:r>
              <a:rPr lang="en-US" altLang="de-DE" sz="1200" b="1" dirty="0"/>
              <a:t> </a:t>
            </a:r>
            <a:r>
              <a:rPr lang="de-DE" altLang="de-DE" sz="1200" b="1" dirty="0"/>
              <a:t> </a:t>
            </a:r>
          </a:p>
          <a:p>
            <a:pPr>
              <a:lnSpc>
                <a:spcPct val="80000"/>
              </a:lnSpc>
              <a:buFont typeface="Wingdings" panose="05000000000000000000" pitchFamily="2" charset="2"/>
              <a:buNone/>
            </a:pPr>
            <a:r>
              <a:rPr lang="de-DE" altLang="de-DE" sz="1200" b="1" u="sng" dirty="0" smtClean="0"/>
              <a:t>01. Oktober 2015   </a:t>
            </a:r>
            <a:r>
              <a:rPr lang="en-US" altLang="de-DE" sz="1200" b="1" u="sng" dirty="0" smtClean="0"/>
              <a:t>Cabinet </a:t>
            </a:r>
            <a:r>
              <a:rPr lang="en-US" altLang="de-DE" sz="1200" b="1" u="sng" dirty="0"/>
              <a:t>of Commissioner Navracsics </a:t>
            </a:r>
            <a:r>
              <a:rPr lang="en-US" altLang="de-DE" sz="1200" u="sng" dirty="0"/>
              <a:t>(Education, Culture, Youth and Sport</a:t>
            </a:r>
            <a:r>
              <a:rPr lang="en-US" altLang="de-DE" sz="1200" u="sng" dirty="0" smtClean="0"/>
              <a:t>), </a:t>
            </a:r>
            <a:r>
              <a:rPr lang="en-US" altLang="de-DE" sz="1200" b="1" u="sng" dirty="0" err="1" smtClean="0"/>
              <a:t>Brüssel</a:t>
            </a:r>
            <a:endParaRPr lang="de-DE" altLang="de-DE" sz="1200" b="1" u="sng" dirty="0"/>
          </a:p>
          <a:p>
            <a:pPr>
              <a:lnSpc>
                <a:spcPct val="80000"/>
              </a:lnSpc>
              <a:buFont typeface="Wingdings" panose="05000000000000000000" pitchFamily="2" charset="2"/>
              <a:buNone/>
            </a:pPr>
            <a:r>
              <a:rPr lang="de-DE" altLang="de-DE" sz="1200" b="1" dirty="0"/>
              <a:t> </a:t>
            </a:r>
          </a:p>
          <a:p>
            <a:pPr>
              <a:lnSpc>
                <a:spcPct val="80000"/>
              </a:lnSpc>
              <a:buFont typeface="Wingdings" panose="05000000000000000000" pitchFamily="2" charset="2"/>
              <a:buNone/>
            </a:pPr>
            <a:r>
              <a:rPr lang="de-DE" altLang="de-DE" sz="1200" b="1" dirty="0" smtClean="0"/>
              <a:t>	</a:t>
            </a:r>
            <a:r>
              <a:rPr lang="de-DE" altLang="de-DE" sz="1200" b="1" dirty="0" err="1" smtClean="0"/>
              <a:t>Ms</a:t>
            </a:r>
            <a:r>
              <a:rPr lang="de-DE" altLang="de-DE" sz="1200" b="1" dirty="0" smtClean="0"/>
              <a:t> </a:t>
            </a:r>
            <a:r>
              <a:rPr lang="de-DE" altLang="de-DE" sz="1200" b="1" dirty="0" err="1"/>
              <a:t>Adrienn</a:t>
            </a:r>
            <a:r>
              <a:rPr lang="de-DE" altLang="de-DE" sz="1200" b="1" dirty="0"/>
              <a:t> </a:t>
            </a:r>
            <a:r>
              <a:rPr lang="de-DE" altLang="de-DE" sz="1200" b="1" dirty="0" err="1"/>
              <a:t>Kiraly</a:t>
            </a:r>
            <a:r>
              <a:rPr lang="de-DE" altLang="de-DE" sz="1200" b="1" dirty="0"/>
              <a:t> – </a:t>
            </a:r>
            <a:r>
              <a:rPr lang="de-DE" altLang="de-DE" sz="1200" b="1" dirty="0" err="1"/>
              <a:t>Deputy</a:t>
            </a:r>
            <a:r>
              <a:rPr lang="de-DE" altLang="de-DE" sz="1200" b="1" dirty="0"/>
              <a:t> Head </a:t>
            </a:r>
            <a:r>
              <a:rPr lang="de-DE" altLang="de-DE" sz="1200" b="1" dirty="0" err="1"/>
              <a:t>of</a:t>
            </a:r>
            <a:r>
              <a:rPr lang="de-DE" altLang="de-DE" sz="1200" b="1" dirty="0"/>
              <a:t> </a:t>
            </a:r>
            <a:r>
              <a:rPr lang="de-DE" altLang="de-DE" sz="1200" b="1" dirty="0" err="1"/>
              <a:t>Cabinet</a:t>
            </a:r>
            <a:r>
              <a:rPr lang="de-DE" altLang="de-DE" sz="1200" b="1" dirty="0" smtClean="0"/>
              <a:t>.</a:t>
            </a:r>
          </a:p>
          <a:p>
            <a:pPr>
              <a:lnSpc>
                <a:spcPct val="80000"/>
              </a:lnSpc>
              <a:buFont typeface="Wingdings" panose="05000000000000000000" pitchFamily="2" charset="2"/>
              <a:buNone/>
            </a:pPr>
            <a:endParaRPr lang="de-DE" altLang="de-DE" sz="1200" b="1" dirty="0"/>
          </a:p>
          <a:p>
            <a:pPr>
              <a:lnSpc>
                <a:spcPct val="80000"/>
              </a:lnSpc>
              <a:buNone/>
            </a:pPr>
            <a:r>
              <a:rPr lang="de-DE" altLang="de-DE" sz="1200" b="1" u="sng" dirty="0"/>
              <a:t>04. Dezember 2015   EU-</a:t>
            </a:r>
            <a:r>
              <a:rPr lang="de-DE" altLang="de-DE" sz="1200" b="1" u="sng" dirty="0" err="1"/>
              <a:t>Kommisar</a:t>
            </a:r>
            <a:r>
              <a:rPr lang="de-DE" altLang="de-DE" sz="1200" b="1" u="sng" dirty="0"/>
              <a:t> für Digitale </a:t>
            </a:r>
            <a:r>
              <a:rPr lang="de-DE" altLang="de-DE" sz="1200" b="1" u="sng" dirty="0" smtClean="0"/>
              <a:t>Wirtschaft, Brüssel</a:t>
            </a:r>
            <a:endParaRPr lang="de-DE" altLang="de-DE" sz="1200" b="1" u="sng" dirty="0"/>
          </a:p>
          <a:p>
            <a:pPr>
              <a:lnSpc>
                <a:spcPct val="80000"/>
              </a:lnSpc>
              <a:buNone/>
            </a:pPr>
            <a:r>
              <a:rPr lang="de-DE" altLang="de-DE" sz="1200" b="1" dirty="0" smtClean="0"/>
              <a:t>	</a:t>
            </a:r>
          </a:p>
          <a:p>
            <a:pPr>
              <a:lnSpc>
                <a:spcPct val="80000"/>
              </a:lnSpc>
              <a:buNone/>
            </a:pPr>
            <a:r>
              <a:rPr lang="de-DE" altLang="de-DE" sz="1200" b="1" dirty="0"/>
              <a:t>	</a:t>
            </a:r>
            <a:r>
              <a:rPr lang="de-DE" altLang="de-DE" sz="1200" b="1" dirty="0" smtClean="0"/>
              <a:t>Günther </a:t>
            </a:r>
            <a:r>
              <a:rPr lang="de-DE" altLang="de-DE" sz="1200" b="1" dirty="0"/>
              <a:t>H. Oettinger </a:t>
            </a:r>
          </a:p>
          <a:p>
            <a:pPr>
              <a:lnSpc>
                <a:spcPct val="80000"/>
              </a:lnSpc>
              <a:buNone/>
            </a:pPr>
            <a:r>
              <a:rPr lang="en-US" sz="1200" b="1" dirty="0" smtClean="0"/>
              <a:t>	Anna </a:t>
            </a:r>
            <a:r>
              <a:rPr lang="en-US" sz="1200" b="1" dirty="0"/>
              <a:t>Herold (Member of Cabinet)</a:t>
            </a:r>
          </a:p>
          <a:p>
            <a:pPr>
              <a:lnSpc>
                <a:spcPct val="80000"/>
              </a:lnSpc>
              <a:buNone/>
            </a:pPr>
            <a:r>
              <a:rPr lang="it-IT" sz="1200" b="1" dirty="0" smtClean="0"/>
              <a:t>	Marco </a:t>
            </a:r>
            <a:r>
              <a:rPr lang="it-IT" sz="1200" b="1" dirty="0"/>
              <a:t>Giorello (</a:t>
            </a:r>
            <a:r>
              <a:rPr lang="it-IT" sz="1200" b="1" dirty="0" err="1"/>
              <a:t>Deputy</a:t>
            </a:r>
            <a:r>
              <a:rPr lang="it-IT" sz="1200" b="1" dirty="0"/>
              <a:t> Head © Unit</a:t>
            </a:r>
            <a:r>
              <a:rPr lang="it-IT" sz="1200" b="1" dirty="0" smtClean="0"/>
              <a:t>)</a:t>
            </a:r>
            <a:endParaRPr lang="de-DE" altLang="de-DE" sz="1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type="body" idx="1"/>
          </p:nvPr>
        </p:nvSpPr>
        <p:spPr>
          <a:xfrm>
            <a:off x="395288" y="1557338"/>
            <a:ext cx="8229600" cy="4679950"/>
          </a:xfrm>
        </p:spPr>
        <p:txBody>
          <a:bodyPr/>
          <a:lstStyle/>
          <a:p>
            <a:pPr>
              <a:buFont typeface="Wingdings" panose="05000000000000000000" pitchFamily="2" charset="2"/>
              <a:buNone/>
            </a:pPr>
            <a:r>
              <a:rPr lang="de-DE" altLang="de-DE" sz="2800" b="1" u="sng" dirty="0"/>
              <a:t>Themen:</a:t>
            </a:r>
          </a:p>
          <a:p>
            <a:r>
              <a:rPr lang="de-DE" altLang="de-DE" sz="2800" dirty="0" smtClean="0"/>
              <a:t>Wissenschaftsschranke im Urheberrecht</a:t>
            </a:r>
          </a:p>
          <a:p>
            <a:r>
              <a:rPr lang="de-DE" altLang="de-DE" sz="2800" dirty="0" smtClean="0"/>
              <a:t>E-Buch Erwerb &amp; Ausleihe</a:t>
            </a:r>
          </a:p>
          <a:p>
            <a:r>
              <a:rPr lang="de-DE" altLang="de-DE" sz="2800" dirty="0" smtClean="0"/>
              <a:t>Schutz für grenzüberschreitende Dienste von Bibliotheken</a:t>
            </a:r>
          </a:p>
          <a:p>
            <a:r>
              <a:rPr lang="de-DE" altLang="de-DE" sz="2800" dirty="0" smtClean="0"/>
              <a:t>Julia </a:t>
            </a:r>
            <a:r>
              <a:rPr lang="de-DE" altLang="de-DE" sz="2800" dirty="0"/>
              <a:t>Reda </a:t>
            </a:r>
            <a:r>
              <a:rPr lang="de-DE" altLang="de-DE" sz="2800" dirty="0" smtClean="0"/>
              <a:t>Report </a:t>
            </a:r>
            <a:r>
              <a:rPr lang="de-DE" altLang="de-DE" sz="2800" dirty="0"/>
              <a:t>/ </a:t>
            </a:r>
            <a:r>
              <a:rPr lang="de-DE" altLang="de-DE" sz="2800" dirty="0" smtClean="0"/>
              <a:t>Revision INFOSOC-RL</a:t>
            </a:r>
            <a:endParaRPr lang="de-DE" altLang="de-DE" sz="2800" dirty="0"/>
          </a:p>
          <a:p>
            <a:r>
              <a:rPr lang="de-DE" altLang="de-DE" sz="2800" dirty="0" smtClean="0"/>
              <a:t>TDM </a:t>
            </a:r>
            <a:r>
              <a:rPr lang="de-DE" altLang="de-DE" sz="2800" dirty="0"/>
              <a:t>(Text &amp; Data Mining)</a:t>
            </a:r>
          </a:p>
          <a:p>
            <a:r>
              <a:rPr lang="de-DE" altLang="de-DE" sz="2800" dirty="0" smtClean="0"/>
              <a:t>Kein vertraglicher </a:t>
            </a:r>
            <a:r>
              <a:rPr lang="de-DE" altLang="de-DE" sz="2800" dirty="0" err="1" smtClean="0"/>
              <a:t>Ausschluß</a:t>
            </a:r>
            <a:r>
              <a:rPr lang="de-DE" altLang="de-DE" sz="2800" dirty="0" smtClean="0"/>
              <a:t> von Urheberrechts-schranken</a:t>
            </a:r>
            <a:endParaRPr lang="de-DE" altLang="de-DE" sz="2800" dirty="0"/>
          </a:p>
        </p:txBody>
      </p:sp>
      <p:sp>
        <p:nvSpPr>
          <p:cNvPr id="351236" name="Rectangle 4"/>
          <p:cNvSpPr>
            <a:spLocks noGrp="1" noChangeArrowheads="1"/>
          </p:cNvSpPr>
          <p:nvPr>
            <p:ph type="title"/>
          </p:nvPr>
        </p:nvSpPr>
        <p:spPr>
          <a:xfrm>
            <a:off x="457200" y="333375"/>
            <a:ext cx="6994525" cy="647700"/>
          </a:xfrm>
          <a:solidFill>
            <a:srgbClr val="FFFF99"/>
          </a:solidFill>
          <a:ln/>
        </p:spPr>
        <p:txBody>
          <a:bodyPr/>
          <a:lstStyle/>
          <a:p>
            <a:pPr algn="ctr"/>
            <a:r>
              <a:rPr lang="de-DE" altLang="de-DE" sz="4000" dirty="0"/>
              <a:t>Treffen mit BMJV / EU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60648"/>
            <a:ext cx="7488832" cy="1440159"/>
          </a:xfrm>
          <a:solidFill>
            <a:schemeClr val="accent1">
              <a:lumMod val="20000"/>
              <a:lumOff val="80000"/>
            </a:schemeClr>
          </a:solidFill>
        </p:spPr>
        <p:txBody>
          <a:bodyPr/>
          <a:lstStyle/>
          <a:p>
            <a:pPr algn="ctr"/>
            <a:r>
              <a:rPr lang="de-DE" sz="2000" dirty="0"/>
              <a:t>Entwurf eines Gesetzes zur verbesserten Durchsetzung des Anspruchs der Urheber und ausübenden Künstler auf </a:t>
            </a:r>
            <a:r>
              <a:rPr lang="de-DE" sz="2000" dirty="0" smtClean="0"/>
              <a:t> angemessene </a:t>
            </a:r>
            <a:r>
              <a:rPr lang="de-DE" sz="2000" dirty="0" smtClean="0"/>
              <a:t>Vergütung    (5. Okt. 2015)</a:t>
            </a:r>
            <a:r>
              <a:rPr lang="de-DE" sz="2000" dirty="0"/>
              <a:t/>
            </a:r>
            <a:br>
              <a:rPr lang="de-DE" sz="2000" dirty="0"/>
            </a:br>
            <a:r>
              <a:rPr lang="de-DE" sz="2000" dirty="0" smtClean="0"/>
              <a:t> </a:t>
            </a:r>
            <a:r>
              <a:rPr lang="de-DE" sz="1100" dirty="0" smtClean="0"/>
              <a:t>http</a:t>
            </a:r>
            <a:r>
              <a:rPr lang="de-DE" sz="1100" dirty="0"/>
              <a:t>://</a:t>
            </a:r>
            <a:r>
              <a:rPr lang="de-DE" sz="1100" dirty="0" smtClean="0"/>
              <a:t>www.bmjv.de/SharedDocs/Gesetzgebungsverfahren/Dokumente/RefE_Urhebervertragsrecht.html </a:t>
            </a:r>
            <a:endParaRPr lang="de-DE" sz="1100" dirty="0"/>
          </a:p>
        </p:txBody>
      </p:sp>
      <p:pic>
        <p:nvPicPr>
          <p:cNvPr id="4" name="Inhaltsplatzhalter 3"/>
          <p:cNvPicPr>
            <a:picLocks noGrp="1" noChangeAspect="1"/>
          </p:cNvPicPr>
          <p:nvPr>
            <p:ph idx="1"/>
          </p:nvPr>
        </p:nvPicPr>
        <p:blipFill>
          <a:blip r:embed="rId2"/>
          <a:stretch>
            <a:fillRect/>
          </a:stretch>
        </p:blipFill>
        <p:spPr>
          <a:xfrm>
            <a:off x="2627784" y="1841867"/>
            <a:ext cx="4191389" cy="4984248"/>
          </a:xfrm>
          <a:prstGeom prst="rect">
            <a:avLst/>
          </a:prstGeom>
          <a:ln w="9525">
            <a:solidFill>
              <a:schemeClr val="tx1"/>
            </a:solidFill>
          </a:ln>
        </p:spPr>
      </p:pic>
      <p:pic>
        <p:nvPicPr>
          <p:cNvPr id="2050" name="Picture 2" descr="Flagge Deutschla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276872"/>
            <a:ext cx="1274906" cy="76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931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827584" y="647663"/>
            <a:ext cx="6787201" cy="2143200"/>
          </a:xfrm>
          <a:prstGeom prst="rect">
            <a:avLst/>
          </a:prstGeom>
        </p:spPr>
      </p:pic>
      <p:pic>
        <p:nvPicPr>
          <p:cNvPr id="6" name="Inhaltsplatzhalter 5"/>
          <p:cNvPicPr>
            <a:picLocks noGrp="1" noChangeAspect="1"/>
          </p:cNvPicPr>
          <p:nvPr>
            <p:ph idx="1"/>
          </p:nvPr>
        </p:nvPicPr>
        <p:blipFill>
          <a:blip r:embed="rId3"/>
          <a:stretch>
            <a:fillRect/>
          </a:stretch>
        </p:blipFill>
        <p:spPr>
          <a:xfrm>
            <a:off x="491412" y="188640"/>
            <a:ext cx="7459544" cy="3340100"/>
          </a:xfrm>
          <a:prstGeom prst="rect">
            <a:avLst/>
          </a:prstGeom>
        </p:spPr>
      </p:pic>
      <p:pic>
        <p:nvPicPr>
          <p:cNvPr id="7" name="Grafik 6"/>
          <p:cNvPicPr>
            <a:picLocks noChangeAspect="1"/>
          </p:cNvPicPr>
          <p:nvPr/>
        </p:nvPicPr>
        <p:blipFill>
          <a:blip r:embed="rId4"/>
          <a:stretch>
            <a:fillRect/>
          </a:stretch>
        </p:blipFill>
        <p:spPr>
          <a:xfrm>
            <a:off x="933633" y="3861048"/>
            <a:ext cx="7217376" cy="1368152"/>
          </a:xfrm>
          <a:prstGeom prst="rect">
            <a:avLst/>
          </a:prstGeom>
          <a:solidFill>
            <a:srgbClr val="FFFFFF"/>
          </a:solidFill>
        </p:spPr>
      </p:pic>
      <p:pic>
        <p:nvPicPr>
          <p:cNvPr id="8" name="Grafik 7"/>
          <p:cNvPicPr>
            <a:picLocks noChangeAspect="1"/>
          </p:cNvPicPr>
          <p:nvPr/>
        </p:nvPicPr>
        <p:blipFill>
          <a:blip r:embed="rId5"/>
          <a:stretch>
            <a:fillRect/>
          </a:stretch>
        </p:blipFill>
        <p:spPr>
          <a:xfrm>
            <a:off x="1094102" y="5445224"/>
            <a:ext cx="7036727" cy="1335885"/>
          </a:xfrm>
          <a:prstGeom prst="rect">
            <a:avLst/>
          </a:prstGeom>
        </p:spPr>
      </p:pic>
      <p:sp>
        <p:nvSpPr>
          <p:cNvPr id="3" name="Pfeil nach rechts 2"/>
          <p:cNvSpPr/>
          <p:nvPr/>
        </p:nvSpPr>
        <p:spPr>
          <a:xfrm>
            <a:off x="200136" y="4437112"/>
            <a:ext cx="936104"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69375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740888"/>
            <a:ext cx="5976664" cy="354547"/>
          </a:xfrm>
          <a:solidFill>
            <a:schemeClr val="accent2">
              <a:lumMod val="20000"/>
              <a:lumOff val="80000"/>
            </a:schemeClr>
          </a:solidFill>
        </p:spPr>
        <p:txBody>
          <a:bodyPr/>
          <a:lstStyle/>
          <a:p>
            <a:pPr algn="ctr"/>
            <a:r>
              <a:rPr lang="de-DE" sz="1200" dirty="0" smtClean="0"/>
              <a:t>https</a:t>
            </a:r>
            <a:r>
              <a:rPr lang="de-DE" sz="1200" dirty="0"/>
              <a:t>://www.cdu.de/sites/default/files/media/dokumente/koalitionsvertrag.pdf</a:t>
            </a:r>
          </a:p>
        </p:txBody>
      </p:sp>
      <p:pic>
        <p:nvPicPr>
          <p:cNvPr id="4" name="Inhaltsplatzhalter 3"/>
          <p:cNvPicPr>
            <a:picLocks noGrp="1" noChangeAspect="1"/>
          </p:cNvPicPr>
          <p:nvPr>
            <p:ph idx="1"/>
          </p:nvPr>
        </p:nvPicPr>
        <p:blipFill>
          <a:blip r:embed="rId2"/>
          <a:stretch>
            <a:fillRect/>
          </a:stretch>
        </p:blipFill>
        <p:spPr>
          <a:xfrm>
            <a:off x="971600" y="1484784"/>
            <a:ext cx="7128792" cy="5173206"/>
          </a:xfrm>
          <a:prstGeom prst="rect">
            <a:avLst/>
          </a:prstGeom>
          <a:ln w="28575">
            <a:solidFill>
              <a:schemeClr val="tx2"/>
            </a:solidFill>
          </a:ln>
        </p:spPr>
      </p:pic>
      <p:pic>
        <p:nvPicPr>
          <p:cNvPr id="5" name="Grafik 4"/>
          <p:cNvPicPr>
            <a:picLocks noChangeAspect="1"/>
          </p:cNvPicPr>
          <p:nvPr/>
        </p:nvPicPr>
        <p:blipFill>
          <a:blip r:embed="rId3"/>
          <a:stretch>
            <a:fillRect/>
          </a:stretch>
        </p:blipFill>
        <p:spPr>
          <a:xfrm>
            <a:off x="2627784" y="1500928"/>
            <a:ext cx="3671498" cy="5157062"/>
          </a:xfrm>
          <a:prstGeom prst="rect">
            <a:avLst/>
          </a:prstGeom>
        </p:spPr>
      </p:pic>
      <p:sp>
        <p:nvSpPr>
          <p:cNvPr id="8" name="Pfeil nach links 7"/>
          <p:cNvSpPr/>
          <p:nvPr/>
        </p:nvSpPr>
        <p:spPr>
          <a:xfrm>
            <a:off x="7728923" y="4725144"/>
            <a:ext cx="659501" cy="4126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3923928" y="6021288"/>
            <a:ext cx="1224136" cy="369332"/>
          </a:xfrm>
          <a:prstGeom prst="rect">
            <a:avLst/>
          </a:prstGeom>
          <a:noFill/>
        </p:spPr>
        <p:txBody>
          <a:bodyPr wrap="square" rtlCol="0">
            <a:spAutoFit/>
          </a:bodyPr>
          <a:lstStyle/>
          <a:p>
            <a:pPr algn="ctr"/>
            <a:r>
              <a:rPr lang="de-DE" b="1" dirty="0" smtClean="0">
                <a:solidFill>
                  <a:schemeClr val="bg1"/>
                </a:solidFill>
              </a:rPr>
              <a:t>2013</a:t>
            </a:r>
            <a:endParaRPr lang="de-DE" b="1" dirty="0">
              <a:solidFill>
                <a:schemeClr val="bg1"/>
              </a:solidFill>
            </a:endParaRPr>
          </a:p>
        </p:txBody>
      </p:sp>
      <p:sp>
        <p:nvSpPr>
          <p:cNvPr id="6" name="Textfeld 5"/>
          <p:cNvSpPr txBox="1"/>
          <p:nvPr/>
        </p:nvSpPr>
        <p:spPr>
          <a:xfrm>
            <a:off x="827584" y="407862"/>
            <a:ext cx="6696744" cy="707886"/>
          </a:xfrm>
          <a:prstGeom prst="rect">
            <a:avLst/>
          </a:prstGeom>
          <a:noFill/>
        </p:spPr>
        <p:txBody>
          <a:bodyPr wrap="square" rtlCol="0">
            <a:spAutoFit/>
          </a:bodyPr>
          <a:lstStyle/>
          <a:p>
            <a:pPr algn="ctr"/>
            <a:r>
              <a:rPr lang="de-DE" sz="4000" b="1" dirty="0" smtClean="0"/>
              <a:t>Wissenschaftsschranke</a:t>
            </a:r>
            <a:endParaRPr lang="de-DE" sz="4000" b="1" dirty="0"/>
          </a:p>
        </p:txBody>
      </p:sp>
    </p:spTree>
    <p:extLst>
      <p:ext uri="{BB962C8B-B14F-4D97-AF65-F5344CB8AC3E}">
        <p14:creationId xmlns:p14="http://schemas.microsoft.com/office/powerpoint/2010/main" val="363942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par>
                                <p:cTn id="8" presetID="10"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par>
                          <p:cTn id="11" fill="hold">
                            <p:stCondLst>
                              <p:cond delay="1250"/>
                            </p:stCondLst>
                            <p:childTnLst>
                              <p:par>
                                <p:cTn id="12" presetID="10" presetClass="entr" presetSubtype="0" fill="hold" nodeType="afterEffect">
                                  <p:stCondLst>
                                    <p:cond delay="25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par>
                                <p:cTn id="15" presetID="1" presetClass="exit" presetSubtype="0" fill="hold" grpId="0" nodeType="withEffect">
                                  <p:stCondLst>
                                    <p:cond delay="0"/>
                                  </p:stCondLst>
                                  <p:childTnLst>
                                    <p:set>
                                      <p:cBhvr>
                                        <p:cTn id="16" dur="1" fill="hold">
                                          <p:stCondLst>
                                            <p:cond delay="9"/>
                                          </p:stCondLst>
                                        </p:cTn>
                                        <p:tgtEl>
                                          <p:spTgt spid="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p:bldP spid="6" grpId="0"/>
    </p:bld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0</TotalTime>
  <Words>534</Words>
  <Application>Microsoft Office PowerPoint</Application>
  <PresentationFormat>Bildschirmpräsentation (4:3)</PresentationFormat>
  <Paragraphs>117</Paragraphs>
  <Slides>20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20</vt:i4>
      </vt:variant>
    </vt:vector>
  </HeadingPairs>
  <TitlesOfParts>
    <vt:vector size="24" baseType="lpstr">
      <vt:lpstr>Arial</vt:lpstr>
      <vt:lpstr>Arial Black</vt:lpstr>
      <vt:lpstr>Wingdings</vt:lpstr>
      <vt:lpstr>Network</vt:lpstr>
      <vt:lpstr>Vorschläge von EU-Kommission und Bundesregierung zur Fort-entwicklung des Urheberrechts für digitale Medien</vt:lpstr>
      <vt:lpstr>Medienwandel  &amp;   Bibliotheken</vt:lpstr>
      <vt:lpstr>Lobbyarbeit der Bibliotheksverbände</vt:lpstr>
      <vt:lpstr>Lobbyarbeit der Bibliotheksverbände</vt:lpstr>
      <vt:lpstr>Treffen mit BMJV / EU</vt:lpstr>
      <vt:lpstr>Treffen mit BMJV / EU</vt:lpstr>
      <vt:lpstr>Entwurf eines Gesetzes zur verbesserten Durchsetzung des Anspruchs der Urheber und ausübenden Künstler auf  angemessene Vergütung    (5. Okt. 2015)  http://www.bmjv.de/SharedDocs/Gesetzgebungsverfahren/Dokumente/RefE_Urhebervertragsrecht.html </vt:lpstr>
      <vt:lpstr>PowerPoint-Präsentation</vt:lpstr>
      <vt:lpstr>https://www.cdu.de/sites/default/files/media/dokumente/koalitionsvertrag.pdf</vt:lpstr>
      <vt:lpstr>Bildungs- und Wissenschaftsklausel  http://www.urheberrechtsbuendnis.de/abws-text-2014-12.html.de</vt:lpstr>
      <vt:lpstr>Allgemeine Bildungs- und Wissenschaftsschranke / Katharina de la Durantaye. - 1. Aufl., (Stand: Februar 2014). - [Münster, Westf.] : MV-Wissenschaft, 2014. - XVII, 320 S.</vt:lpstr>
      <vt:lpstr>PowerPoint-Präsentation</vt:lpstr>
      <vt:lpstr>PowerPoint-Präsentation</vt:lpstr>
      <vt:lpstr>„Erster Schritt der EU-Kommission“</vt:lpstr>
      <vt:lpstr>PowerPoint-Präsentation</vt:lpstr>
      <vt:lpstr>PowerPoint-Präsentation</vt:lpstr>
      <vt:lpstr>Drafting Options for Limitations or Exceptions to Confirm eLending, pt. 1 (2014)</vt:lpstr>
      <vt:lpstr>Drafting Options for Limitations or Exceptions to Confirm eLending, pt. 2 (2014)</vt:lpstr>
      <vt:lpstr>Medienwandel      Bibliotheken               Urheberrecht</vt:lpstr>
      <vt:lpstr>PowerPoint-Präsentation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Aktueller Stand der EU-Urheberrechtsreform   - Bericht über Gespräche mit der EU-Kommission -</dc:title>
  <dc:creator>Admin</dc:creator>
  <cp:lastModifiedBy>Admin</cp:lastModifiedBy>
  <cp:revision>96</cp:revision>
  <cp:lastPrinted>1601-01-01T00:00:00Z</cp:lastPrinted>
  <dcterms:created xsi:type="dcterms:W3CDTF">2015-10-07T08:26:05Z</dcterms:created>
  <dcterms:modified xsi:type="dcterms:W3CDTF">2016-02-10T09:00:12Z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