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35" r:id="rId2"/>
  </p:sldMasterIdLst>
  <p:notesMasterIdLst>
    <p:notesMasterId r:id="rId22"/>
  </p:notesMasterIdLst>
  <p:handoutMasterIdLst>
    <p:handoutMasterId r:id="rId23"/>
  </p:handoutMasterIdLst>
  <p:sldIdLst>
    <p:sldId id="277" r:id="rId3"/>
    <p:sldId id="284" r:id="rId4"/>
    <p:sldId id="339" r:id="rId5"/>
    <p:sldId id="328" r:id="rId6"/>
    <p:sldId id="335" r:id="rId7"/>
    <p:sldId id="329" r:id="rId8"/>
    <p:sldId id="336" r:id="rId9"/>
    <p:sldId id="338" r:id="rId10"/>
    <p:sldId id="337" r:id="rId11"/>
    <p:sldId id="331" r:id="rId12"/>
    <p:sldId id="332" r:id="rId13"/>
    <p:sldId id="334" r:id="rId14"/>
    <p:sldId id="333" r:id="rId15"/>
    <p:sldId id="340" r:id="rId16"/>
    <p:sldId id="342" r:id="rId17"/>
    <p:sldId id="343" r:id="rId18"/>
    <p:sldId id="341" r:id="rId19"/>
    <p:sldId id="344" r:id="rId20"/>
    <p:sldId id="320" r:id="rId21"/>
  </p:sldIdLst>
  <p:sldSz cx="9144000" cy="6858000" type="screen4x3"/>
  <p:notesSz cx="7099300" cy="102346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 UND INHALT" id="{EE235A36-39B4-4349-9861-25AD04D11B19}">
          <p14:sldIdLst>
            <p14:sldId id="277"/>
            <p14:sldId id="284"/>
            <p14:sldId id="339"/>
            <p14:sldId id="328"/>
            <p14:sldId id="335"/>
            <p14:sldId id="329"/>
            <p14:sldId id="336"/>
            <p14:sldId id="338"/>
            <p14:sldId id="337"/>
            <p14:sldId id="331"/>
            <p14:sldId id="332"/>
            <p14:sldId id="334"/>
            <p14:sldId id="333"/>
            <p14:sldId id="340"/>
            <p14:sldId id="342"/>
            <p14:sldId id="343"/>
            <p14:sldId id="341"/>
            <p14:sldId id="344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232A"/>
    <a:srgbClr val="8C0000"/>
    <a:srgbClr val="FF3100"/>
    <a:srgbClr val="FF2600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1036"/>
  </p:normalViewPr>
  <p:slideViewPr>
    <p:cSldViewPr snapToObjects="1" showGuides="1">
      <p:cViewPr varScale="1">
        <p:scale>
          <a:sx n="116" d="100"/>
          <a:sy n="116" d="100"/>
        </p:scale>
        <p:origin x="7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117" d="100"/>
          <a:sy n="117" d="100"/>
        </p:scale>
        <p:origin x="39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B6529-229E-0B49-A600-203989F581CF}" type="datetimeFigureOut">
              <a:rPr lang="de-DE" smtClean="0"/>
              <a:t>22.02.2018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C21B0-C3C5-FE4C-896B-5A10F4A9CA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16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1B77-36DE-454C-A3E7-30AB4CBEC1A0}" type="datetimeFigureOut">
              <a:rPr lang="de-DE" smtClean="0"/>
              <a:t>22.02.2018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067E7-12E0-6541-8452-2D9CD2E63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80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0000">
            <a:off x="2531491" y="936905"/>
            <a:ext cx="2880000" cy="2873239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0000">
            <a:off x="2891490" y="1701011"/>
            <a:ext cx="2160000" cy="1345025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00000">
            <a:off x="5656913" y="659086"/>
            <a:ext cx="2880000" cy="28732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580432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1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mit Infoka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3672334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24799" y="2276872"/>
            <a:ext cx="3672333" cy="4908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44000" tIns="144000" rIns="144000" bIns="144000" numCol="1" spcCol="360000">
            <a:sp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Wichtige Punkte aufzählen</a:t>
            </a:r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24799" y="1844675"/>
            <a:ext cx="3672334" cy="432197"/>
          </a:xfrm>
          <a:prstGeom prst="rect">
            <a:avLst/>
          </a:prstGeom>
          <a:solidFill>
            <a:srgbClr val="D8232A"/>
          </a:solidFill>
        </p:spPr>
        <p:txBody>
          <a:bodyPr lIns="144000" tIns="144000" rIns="144000" bIns="14400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cap="all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TITEL KASTEN EINFÜGEN EINZEILIG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00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mit TIPP und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3672334" cy="200055"/>
          </a:xfrm>
          <a:prstGeom prst="rect">
            <a:avLst/>
          </a:prstGeom>
        </p:spPr>
        <p:txBody>
          <a:bodyPr lIns="0" tIns="0" rIns="0" bIns="0" numCol="1" spcCol="36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55651" y="5130411"/>
            <a:ext cx="3672333" cy="8909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44000" tIns="144000" rIns="144000" bIns="144000" numCol="1" spcCol="36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Wichtigen Punkt aufzählen </a:t>
            </a:r>
            <a:r>
              <a:rPr lang="de-DE" dirty="0" err="1" smtClean="0"/>
              <a:t>max</a:t>
            </a:r>
            <a:r>
              <a:rPr lang="de-DE" dirty="0" smtClean="0"/>
              <a:t> 3 Zeilen. Auf Grund der Animation immer am unteren Ende einer Seite </a:t>
            </a:r>
            <a:r>
              <a:rPr lang="de-DE" dirty="0" err="1" smtClean="0"/>
              <a:t>plazieren</a:t>
            </a:r>
            <a:r>
              <a:rPr lang="de-DE" dirty="0" smtClean="0"/>
              <a:t>.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1" y="4698214"/>
            <a:ext cx="3672334" cy="432197"/>
          </a:xfrm>
          <a:prstGeom prst="rect">
            <a:avLst/>
          </a:prstGeom>
          <a:solidFill>
            <a:srgbClr val="D8232A"/>
          </a:solidFill>
        </p:spPr>
        <p:txBody>
          <a:bodyPr lIns="144000" tIns="144000" rIns="144000" bIns="14400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cap="all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TITEL EINFÜGEN (z.B.: TIPP)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8630" y="1844674"/>
            <a:ext cx="3672334" cy="415947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00000"/>
              <a:buFont typeface="+mj-lt"/>
              <a:buAutoNum type="arabicPeriod"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Aufzählung mit Nummerierung oder </a:t>
            </a:r>
            <a:r>
              <a:rPr lang="de-DE" dirty="0" err="1" smtClean="0"/>
              <a:t>BulletPoints</a:t>
            </a:r>
            <a:r>
              <a:rPr lang="de-DE" dirty="0" smtClean="0"/>
              <a:t> einfügen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oder Text (</a:t>
            </a:r>
            <a:r>
              <a:rPr lang="de-DE" dirty="0" err="1" smtClean="0"/>
              <a:t>BulletPoints</a:t>
            </a:r>
            <a:r>
              <a:rPr lang="de-DE" dirty="0" smtClean="0"/>
              <a:t> löschen)</a:t>
            </a:r>
          </a:p>
          <a:p>
            <a:pPr lv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3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>
        <p:tmplLst>
          <p:tmpl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uiExpand="1" build="p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ellenplatzhalter 5"/>
          <p:cNvSpPr>
            <a:spLocks noGrp="1"/>
          </p:cNvSpPr>
          <p:nvPr>
            <p:ph type="tbl" sz="quarter" idx="13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Tabelle grauer Hintergrund und </a:t>
            </a:r>
            <a:r>
              <a:rPr lang="de-DE" dirty="0" err="1" smtClean="0"/>
              <a:t>weisser</a:t>
            </a:r>
            <a:r>
              <a:rPr lang="de-DE" dirty="0" smtClean="0"/>
              <a:t> Rand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89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ellenplatzhalter 5"/>
          <p:cNvSpPr>
            <a:spLocks noGrp="1"/>
          </p:cNvSpPr>
          <p:nvPr>
            <p:ph type="tbl" sz="quarter" idx="13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Tabelle grauer Hintergrund und </a:t>
            </a:r>
            <a:r>
              <a:rPr lang="de-DE" dirty="0" err="1" smtClean="0"/>
              <a:t>weisser</a:t>
            </a:r>
            <a:r>
              <a:rPr lang="de-DE" dirty="0" smtClean="0"/>
              <a:t> Rand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50" y="1854355"/>
            <a:ext cx="7632700" cy="41670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92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gross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50" y="1844675"/>
            <a:ext cx="7632700" cy="345653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85" y="5373216"/>
            <a:ext cx="7632665" cy="64817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Bei Bedarf Bildunterschrift und Informationen eingeben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07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4" hasCustomPrompt="1"/>
          </p:nvPr>
        </p:nvSpPr>
        <p:spPr>
          <a:xfrm>
            <a:off x="4716121" y="1844675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8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und Text/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41767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1844675"/>
            <a:ext cx="3672406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Text oder Aufzählung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5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755683" y="1844674"/>
            <a:ext cx="3672301" cy="28804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85" y="4819126"/>
            <a:ext cx="3672299" cy="120226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6" hasCustomPrompt="1"/>
          </p:nvPr>
        </p:nvSpPr>
        <p:spPr>
          <a:xfrm>
            <a:off x="4716016" y="1844674"/>
            <a:ext cx="3672406" cy="28804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4819126"/>
            <a:ext cx="3672406" cy="1202262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906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55649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3097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10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972750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80198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15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367923" y="1844675"/>
            <a:ext cx="2415600" cy="2415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375371" y="4317364"/>
            <a:ext cx="2412000" cy="16920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8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upt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997" y="6145799"/>
            <a:ext cx="1203499" cy="576000"/>
          </a:xfrm>
          <a:prstGeom prst="rect">
            <a:avLst/>
          </a:prstGeom>
        </p:spPr>
      </p:pic>
      <p:sp>
        <p:nvSpPr>
          <p:cNvPr id="20" name="Bildplatzhalter 1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prstGeom prst="foldedCorner">
            <a:avLst>
              <a:gd name="adj" fmla="val 25883"/>
            </a:avLst>
          </a:prstGeom>
        </p:spPr>
        <p:txBody>
          <a:bodyPr/>
          <a:lstStyle>
            <a:lvl1pPr marL="0" indent="0">
              <a:buFontTx/>
              <a:buNone/>
              <a:defRPr baseline="0">
                <a:latin typeface="Arial" charset="0"/>
              </a:defRPr>
            </a:lvl1pPr>
          </a:lstStyle>
          <a:p>
            <a:r>
              <a:rPr lang="de-DE" dirty="0" smtClean="0"/>
              <a:t>Zum Einfügen eines Bildes auf das Bildsymbol klicken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4293792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15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65489" y="1844675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5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68109" y="4003793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6" name="Bildplatzhalt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2915816" y="1844675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19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15816" y="4003793"/>
            <a:ext cx="2016238" cy="2016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>
          <a:xfrm>
            <a:off x="5063522" y="1844675"/>
            <a:ext cx="3324827" cy="41751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300">
                <a:latin typeface="Ari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79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9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und Text Mosa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55649" y="1844675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714544" y="3583398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1" name="Bildplatzhalter 5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657440" y="394205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2" name="Bildplatzhalter 5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565440" y="185056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3" name="Bildplatzhalter 5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473440" y="3942051"/>
            <a:ext cx="1908000" cy="190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Bild einfügen durch Klicken auf das Symbol</a:t>
            </a:r>
            <a:endParaRPr lang="de-AT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527440" y="3583397"/>
            <a:ext cx="1860982" cy="169278"/>
          </a:xfrm>
          <a:prstGeom prst="rect">
            <a:avLst/>
          </a:prstGeom>
        </p:spPr>
        <p:txBody>
          <a:bodyPr wrap="square" lIns="0" tIns="0" rIns="0" bIns="0" numCol="1" spcCol="36000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09649" y="5680774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6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-1095246" y="7778150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7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632402" y="5680773"/>
            <a:ext cx="1800000" cy="169277"/>
          </a:xfrm>
          <a:prstGeom prst="rect">
            <a:avLst/>
          </a:prstGeom>
        </p:spPr>
        <p:txBody>
          <a:bodyPr lIns="0" tIns="0" rIns="0" bIns="0" numCol="1" spcCol="360000" anchor="b" anchorCtr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8" name="Textfeld 27"/>
          <p:cNvSpPr txBox="1">
            <a:spLocks/>
          </p:cNvSpPr>
          <p:nvPr userDrawn="1"/>
        </p:nvSpPr>
        <p:spPr>
          <a:xfrm>
            <a:off x="2393649" y="3942051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2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0" name="Textfeld 29"/>
          <p:cNvSpPr txBox="1">
            <a:spLocks noChangeAspect="1"/>
          </p:cNvSpPr>
          <p:nvPr userDrawn="1"/>
        </p:nvSpPr>
        <p:spPr>
          <a:xfrm>
            <a:off x="2714544" y="1852147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1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1" name="Textfeld 30"/>
          <p:cNvSpPr txBox="1">
            <a:spLocks noChangeAspect="1"/>
          </p:cNvSpPr>
          <p:nvPr userDrawn="1"/>
        </p:nvSpPr>
        <p:spPr>
          <a:xfrm flipH="1">
            <a:off x="6524336" y="1860550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3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32" name="Textfeld 31"/>
          <p:cNvSpPr txBox="1">
            <a:spLocks/>
          </p:cNvSpPr>
          <p:nvPr userDrawn="1"/>
        </p:nvSpPr>
        <p:spPr>
          <a:xfrm>
            <a:off x="6216402" y="3943734"/>
            <a:ext cx="216000" cy="216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DE" sz="1300" b="1" i="0" baseline="0" dirty="0" smtClean="0">
                <a:latin typeface="Arial" charset="0"/>
              </a:rPr>
              <a:t>4</a:t>
            </a:r>
            <a:endParaRPr lang="de-DE" sz="1300" b="1" i="0" baseline="0" dirty="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8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2" grpId="0"/>
      <p:bldP spid="23" grpId="0"/>
      <p:bldP spid="28" grpId="0" animBg="1"/>
      <p:bldP spid="30" grpId="0" animBg="1"/>
      <p:bldP spid="31" grpId="0" animBg="1"/>
      <p:bldP spid="32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enplatzhalter 6"/>
          <p:cNvSpPr>
            <a:spLocks noGrp="1"/>
          </p:cNvSpPr>
          <p:nvPr>
            <p:ph type="media" sz="quarter" idx="16" hasCustomPrompt="1"/>
          </p:nvPr>
        </p:nvSpPr>
        <p:spPr>
          <a:xfrm>
            <a:off x="755650" y="1844674"/>
            <a:ext cx="7632700" cy="41767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Video einfügen durch Klicken auf das Symbol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2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platzhalt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755650" y="1844674"/>
            <a:ext cx="7632700" cy="36725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Diagramm kopieren und einfügen oder auf Symbol klicken</a:t>
            </a:r>
            <a:endParaRPr lang="de-AT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0386" y="5517231"/>
            <a:ext cx="7627964" cy="51574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Erklärung oder </a:t>
            </a:r>
            <a:r>
              <a:rPr lang="de-DE" dirty="0" err="1" smtClean="0"/>
              <a:t>Fussnoten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platzhalter 4"/>
          <p:cNvSpPr>
            <a:spLocks noGrp="1"/>
          </p:cNvSpPr>
          <p:nvPr>
            <p:ph type="chart" sz="quarter" idx="13" hasCustomPrompt="1"/>
          </p:nvPr>
        </p:nvSpPr>
        <p:spPr>
          <a:xfrm>
            <a:off x="755650" y="1844674"/>
            <a:ext cx="3960366" cy="36725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aseline="0">
                <a:latin typeface="Arial" charset="0"/>
              </a:defRPr>
            </a:lvl1pPr>
          </a:lstStyle>
          <a:p>
            <a:r>
              <a:rPr lang="de-AT" dirty="0" smtClean="0"/>
              <a:t>Diagramm kopieren und einfügen oder auf Symbol klicken</a:t>
            </a:r>
            <a:endParaRPr lang="de-AT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0386" y="5517231"/>
            <a:ext cx="3667598" cy="515741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Erklärung oder </a:t>
            </a:r>
            <a:r>
              <a:rPr lang="de-DE" dirty="0" err="1" smtClean="0"/>
              <a:t>Fussnoten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6016" y="1844675"/>
            <a:ext cx="3672406" cy="417671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Text oder Aufzählung oder ausführliche Legende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58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44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400" indent="-22860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defRPr sz="2000" baseline="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0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79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997" y="6145799"/>
            <a:ext cx="1203499" cy="576000"/>
          </a:xfrm>
          <a:prstGeom prst="rect">
            <a:avLst/>
          </a:prstGeom>
        </p:spPr>
      </p:pic>
      <p:sp>
        <p:nvSpPr>
          <p:cNvPr id="20" name="Bildplatzhalter 1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78063"/>
            <a:ext cx="9144000" cy="3579937"/>
          </a:xfrm>
          <a:prstGeom prst="foldedCorner">
            <a:avLst>
              <a:gd name="adj" fmla="val 50000"/>
            </a:avLst>
          </a:prstGeom>
        </p:spPr>
        <p:txBody>
          <a:bodyPr/>
          <a:lstStyle>
            <a:lvl1pPr marL="0" indent="0">
              <a:buFontTx/>
              <a:buNone/>
              <a:defRPr baseline="0">
                <a:latin typeface="Arial" charset="0"/>
              </a:defRPr>
            </a:lvl1pPr>
          </a:lstStyle>
          <a:p>
            <a:r>
              <a:rPr lang="de-DE" dirty="0" smtClean="0"/>
              <a:t>Zum Einfügen eines Bildes auf das Bildsymbol klicken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0" y="1845520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55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997" y="6145799"/>
            <a:ext cx="1203499" cy="576000"/>
          </a:xfrm>
          <a:prstGeom prst="rect">
            <a:avLst/>
          </a:prstGeom>
        </p:spPr>
      </p:pic>
      <p:sp>
        <p:nvSpPr>
          <p:cNvPr id="6" name="Gefaltete Ecke 5"/>
          <p:cNvSpPr/>
          <p:nvPr userDrawn="1"/>
        </p:nvSpPr>
        <p:spPr>
          <a:xfrm>
            <a:off x="-1" y="3278062"/>
            <a:ext cx="9144001" cy="3579937"/>
          </a:xfrm>
          <a:prstGeom prst="foldedCorner">
            <a:avLst>
              <a:gd name="adj" fmla="val 50000"/>
            </a:avLst>
          </a:prstGeom>
          <a:solidFill>
            <a:srgbClr val="D823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55576" y="3818121"/>
            <a:ext cx="6264696" cy="2327677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20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de-DE" dirty="0" smtClean="0"/>
              <a:t>Hier kann zusätzlicher Text in mehreren Zeilen stehen um die einzelnen Subkapitel besser zu gliedern...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-1" y="1845520"/>
            <a:ext cx="9144000" cy="452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9600">
            <a:spAutoFit/>
          </a:bodyPr>
          <a:lstStyle>
            <a:lvl1pPr marL="0" indent="0" algn="l">
              <a:lnSpc>
                <a:spcPct val="100000"/>
              </a:lnSpc>
              <a:buNone/>
              <a:defRPr sz="2400" cap="all" baseline="0">
                <a:solidFill>
                  <a:schemeClr val="accent4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-1" y="1124744"/>
            <a:ext cx="9144000" cy="6574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lIns="756000" tIns="36000" rIns="0" bIns="36000" anchor="b" anchorCtr="0">
            <a:spAutoFit/>
          </a:bodyPr>
          <a:lstStyle>
            <a:lvl1pPr algn="l">
              <a:defRPr sz="3800" cap="all" baseline="0">
                <a:solidFill>
                  <a:schemeClr val="accent1"/>
                </a:solidFill>
                <a:latin typeface="Arial Narrow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29451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1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680830" y="3198167"/>
            <a:ext cx="7782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D8232A"/>
                </a:solidFill>
                <a:latin typeface="Arial" charset="0"/>
                <a:ea typeface="Arial" charset="0"/>
                <a:cs typeface="Arial" charset="0"/>
              </a:rPr>
              <a:t>HERZLICHEN DANK FÜR IHRE AUFMERKSAMKEIT</a:t>
            </a:r>
            <a:endParaRPr lang="de-DE" sz="2400" b="1" dirty="0">
              <a:solidFill>
                <a:srgbClr val="D8232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806824" y="3198167"/>
            <a:ext cx="765634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960" y="2065835"/>
            <a:ext cx="2520000" cy="2514084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148" y="2762450"/>
            <a:ext cx="1800000" cy="1120854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745546"/>
            <a:ext cx="3960000" cy="3043583"/>
          </a:xfrm>
          <a:prstGeom prst="rect">
            <a:avLst/>
          </a:prstGeom>
          <a:effectLst/>
        </p:spPr>
      </p:pic>
      <p:pic>
        <p:nvPicPr>
          <p:cNvPr id="6" name="Bild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960" y="4830077"/>
            <a:ext cx="2520000" cy="1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1844675"/>
            <a:ext cx="7632848" cy="41767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 b="0" i="0" baseline="0">
                <a:solidFill>
                  <a:schemeClr val="tx1"/>
                </a:solidFill>
                <a:latin typeface="Arial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HIER STEHT DAS KAPITEL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Hier steht das Unterkapitel in Schwarz</a:t>
            </a:r>
          </a:p>
          <a:p>
            <a:pPr lvl="0"/>
            <a:r>
              <a:rPr lang="de-DE" dirty="0" smtClean="0"/>
              <a:t>Hier steht die Zwischenfolie in Grau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53681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in Ebenen 1 Spalte 15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854813"/>
            <a:ext cx="7632772" cy="4166575"/>
          </a:xfrm>
          <a:prstGeom prst="rect">
            <a:avLst/>
          </a:prstGeom>
        </p:spPr>
        <p:txBody>
          <a:bodyPr lIns="0" tIns="0" rIns="0" bIns="0" numCol="1" spcCol="360000">
            <a:noAutofit/>
          </a:bodyPr>
          <a:lstStyle>
            <a:lvl1pPr marL="285750" indent="-285750" defTabSz="5400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1500" b="1" i="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Clr>
                <a:schemeClr val="tx1"/>
              </a:buClr>
              <a:buSzPct val="150000"/>
              <a:buFont typeface="Wingdings" charset="2"/>
              <a:buChar char="§"/>
              <a:defRPr sz="1500" b="1" i="0">
                <a:latin typeface="Arial" charset="0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Wingdings" charset="2"/>
              <a:buChar char="§"/>
              <a:defRPr sz="1500" b="0" i="0" baseline="0">
                <a:latin typeface="Arial" charset="0"/>
              </a:defRPr>
            </a:lvl3pPr>
            <a:lvl4pPr marL="1657350" indent="-28575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1500" b="0" i="0" baseline="0">
                <a:latin typeface="Arial" charset="0"/>
              </a:defRPr>
            </a:lvl4pPr>
            <a:lvl5pPr>
              <a:defRPr sz="1300"/>
            </a:lvl5pPr>
          </a:lstStyle>
          <a:p>
            <a:pPr lvl="0"/>
            <a:r>
              <a:rPr lang="de-DE" dirty="0" smtClean="0"/>
              <a:t>Viel Text für bis zu vier Ebenen mit </a:t>
            </a:r>
            <a:r>
              <a:rPr lang="de-DE" dirty="0" err="1" smtClean="0"/>
              <a:t>Tabstop</a:t>
            </a:r>
            <a:r>
              <a:rPr lang="de-DE" dirty="0" smtClean="0"/>
              <a:t> einfügen, Schrift Arial Standard 15pt</a:t>
            </a:r>
          </a:p>
          <a:p>
            <a:pPr lvl="0"/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1"/>
            <a:endParaRPr lang="de-DE" dirty="0" smtClean="0"/>
          </a:p>
          <a:p>
            <a:pPr lvl="2"/>
            <a:r>
              <a:rPr lang="de-DE" dirty="0" smtClean="0"/>
              <a:t>Dritte Ebene</a:t>
            </a:r>
          </a:p>
          <a:p>
            <a:pPr lvl="2"/>
            <a:endParaRPr lang="de-DE" dirty="0" smtClean="0"/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722" y="836613"/>
            <a:ext cx="7632700" cy="38779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7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in Ebenen 1 Spalte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854813"/>
            <a:ext cx="7632772" cy="4166575"/>
          </a:xfrm>
          <a:prstGeom prst="rect">
            <a:avLst/>
          </a:prstGeom>
        </p:spPr>
        <p:txBody>
          <a:bodyPr lIns="0" tIns="0" rIns="0" bIns="0" numCol="1" spcCol="360000">
            <a:noAutofit/>
          </a:bodyPr>
          <a:lstStyle>
            <a:lvl1pPr marL="285750" indent="-285750" defTabSz="540000">
              <a:lnSpc>
                <a:spcPct val="100000"/>
              </a:lnSpc>
              <a:spcBef>
                <a:spcPts val="0"/>
              </a:spcBef>
              <a:buClr>
                <a:srgbClr val="D8232A"/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2000" b="1" i="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Clr>
                <a:schemeClr val="tx1"/>
              </a:buClr>
              <a:buSzPct val="150000"/>
              <a:buFont typeface="Wingdings" charset="2"/>
              <a:buChar char="§"/>
              <a:defRPr sz="2000" b="1" i="0" baseline="0">
                <a:latin typeface="Arial" charset="0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Wingdings" charset="2"/>
              <a:buChar char="§"/>
              <a:defRPr sz="2000" b="0" i="0" baseline="0">
                <a:latin typeface="Arial" charset="0"/>
              </a:defRPr>
            </a:lvl3pPr>
            <a:lvl4pPr marL="1657350" indent="-285750">
              <a:buClr>
                <a:schemeClr val="bg1">
                  <a:lumMod val="75000"/>
                </a:schemeClr>
              </a:buClr>
              <a:buSzPct val="150000"/>
              <a:buFont typeface="Wingdings" charset="2"/>
              <a:buChar char="§"/>
              <a:tabLst>
                <a:tab pos="720000" algn="l"/>
              </a:tabLst>
              <a:defRPr sz="2000" b="0" i="0" baseline="0">
                <a:latin typeface="Arial" charset="0"/>
              </a:defRPr>
            </a:lvl4pPr>
            <a:lvl5pPr>
              <a:defRPr sz="1300"/>
            </a:lvl5pPr>
          </a:lstStyle>
          <a:p>
            <a:pPr lvl="0"/>
            <a:r>
              <a:rPr lang="de-DE" dirty="0" smtClean="0"/>
              <a:t>Wenig Text für bis zu vier Ebenen mit </a:t>
            </a:r>
            <a:r>
              <a:rPr lang="de-DE" dirty="0" err="1" smtClean="0"/>
              <a:t>Tabstop</a:t>
            </a:r>
            <a:r>
              <a:rPr lang="de-DE" dirty="0" smtClean="0"/>
              <a:t> einfügen</a:t>
            </a:r>
          </a:p>
          <a:p>
            <a:pPr lvl="0"/>
            <a:r>
              <a:rPr lang="de-DE" dirty="0" smtClean="0"/>
              <a:t>Schrift Arial Standard 20pt</a:t>
            </a:r>
          </a:p>
          <a:p>
            <a:pPr lvl="0"/>
            <a:endParaRPr lang="de-DE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1"/>
            <a:endParaRPr lang="de-DE" dirty="0" smtClean="0"/>
          </a:p>
          <a:p>
            <a:pPr lvl="2"/>
            <a:r>
              <a:rPr lang="de-DE" dirty="0" smtClean="0"/>
              <a:t>Dritte Ebene</a:t>
            </a:r>
          </a:p>
          <a:p>
            <a:pPr lvl="2"/>
            <a:endParaRPr lang="de-DE" dirty="0" smtClean="0"/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62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844675"/>
            <a:ext cx="7632700" cy="4176713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 lvl="0"/>
            <a:r>
              <a:rPr lang="de-DE" dirty="0" err="1" smtClean="0"/>
              <a:t>Fliesstext</a:t>
            </a:r>
            <a:r>
              <a:rPr lang="de-DE" dirty="0" smtClean="0"/>
              <a:t> mit 2 Spalten einfügen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755650" y="1268760"/>
            <a:ext cx="7632700" cy="2308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500" cap="all" baseline="0">
                <a:solidFill>
                  <a:schemeClr val="accent3"/>
                </a:solidFill>
                <a:latin typeface="Arial Narrow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6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29451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1" r:id="rId2"/>
    <p:sldLayoutId id="2147483832" r:id="rId3"/>
    <p:sldLayoutId id="2147483833" r:id="rId4"/>
    <p:sldLayoutId id="2147483834" r:id="rId5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3800" kern="1200" cap="all" baseline="0">
          <a:solidFill>
            <a:schemeClr val="accent1"/>
          </a:solidFill>
          <a:latin typeface="Arial Narrow" charset="0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333" kern="1200">
          <a:solidFill>
            <a:schemeClr val="tx1"/>
          </a:solidFill>
          <a:latin typeface="Abadi MT Condensed Extra Bold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2997" y="6145799"/>
            <a:ext cx="1203499" cy="576000"/>
          </a:xfrm>
          <a:prstGeom prst="rect">
            <a:avLst/>
          </a:prstGeom>
        </p:spPr>
      </p:pic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755650" y="1844675"/>
            <a:ext cx="7632700" cy="4176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Ebene 2</a:t>
            </a:r>
          </a:p>
          <a:p>
            <a:pPr lvl="2"/>
            <a:r>
              <a:rPr lang="de-DE" dirty="0" smtClean="0"/>
              <a:t>Ebene 3</a:t>
            </a:r>
          </a:p>
          <a:p>
            <a:pPr lvl="3"/>
            <a:r>
              <a:rPr lang="de-DE" dirty="0" smtClean="0"/>
              <a:t>Ebene 4</a:t>
            </a:r>
          </a:p>
          <a:p>
            <a:pPr lvl="4"/>
            <a:r>
              <a:rPr lang="de-DE" dirty="0" smtClean="0"/>
              <a:t>Ebene 5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29451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6" r:id="rId2"/>
    <p:sldLayoutId id="2147483867" r:id="rId3"/>
    <p:sldLayoutId id="2147483837" r:id="rId4"/>
    <p:sldLayoutId id="2147483839" r:id="rId5"/>
    <p:sldLayoutId id="2147483840" r:id="rId6"/>
    <p:sldLayoutId id="2147483869" r:id="rId7"/>
    <p:sldLayoutId id="2147483841" r:id="rId8"/>
    <p:sldLayoutId id="2147483842" r:id="rId9"/>
    <p:sldLayoutId id="2147483849" r:id="rId10"/>
    <p:sldLayoutId id="2147483850" r:id="rId11"/>
    <p:sldLayoutId id="2147483845" r:id="rId12"/>
    <p:sldLayoutId id="2147483843" r:id="rId13"/>
    <p:sldLayoutId id="2147483844" r:id="rId14"/>
    <p:sldLayoutId id="2147483851" r:id="rId15"/>
    <p:sldLayoutId id="2147483852" r:id="rId16"/>
    <p:sldLayoutId id="2147483868" r:id="rId17"/>
    <p:sldLayoutId id="2147483846" r:id="rId18"/>
    <p:sldLayoutId id="2147483847" r:id="rId19"/>
    <p:sldLayoutId id="2147483848" r:id="rId20"/>
    <p:sldLayoutId id="2147483872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rgbClr val="D8232A"/>
          </a:solidFill>
          <a:latin typeface="Arial Narrow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8232A"/>
        </a:buClr>
        <a:buSzPct val="150000"/>
        <a:buFont typeface="Wingdings" charset="2"/>
        <a:buChar char="§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50000"/>
          </a:schemeClr>
        </a:buClr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75000"/>
          </a:schemeClr>
        </a:buClr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75000"/>
          </a:schemeClr>
        </a:buClr>
        <a:buSzPct val="150000"/>
        <a:buFont typeface="Wingdings" charset="2"/>
        <a:buChar char="§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orient="horz" pos="3793" userDrawn="1">
          <p15:clr>
            <a:srgbClr val="F26B43"/>
          </p15:clr>
        </p15:guide>
        <p15:guide id="3" orient="horz" pos="1162" userDrawn="1">
          <p15:clr>
            <a:srgbClr val="F26B43"/>
          </p15:clr>
        </p15:guide>
        <p15:guide id="4" pos="5284" userDrawn="1">
          <p15:clr>
            <a:srgbClr val="F26B43"/>
          </p15:clr>
        </p15:guide>
        <p15:guide id="5" pos="4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"/>
          </p:nvPr>
        </p:nvSpPr>
        <p:spPr>
          <a:xfrm>
            <a:off x="0" y="5300663"/>
            <a:ext cx="9144000" cy="454025"/>
          </a:xfrm>
        </p:spPr>
        <p:txBody>
          <a:bodyPr/>
          <a:lstStyle/>
          <a:p>
            <a:r>
              <a:rPr lang="de-DE" dirty="0" smtClean="0"/>
              <a:t>Michael Birkner  I  22. Februar 2018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3995657"/>
            <a:ext cx="9144000" cy="1242254"/>
          </a:xfrm>
        </p:spPr>
        <p:txBody>
          <a:bodyPr/>
          <a:lstStyle/>
          <a:p>
            <a:r>
              <a:rPr lang="de-AT" dirty="0"/>
              <a:t>Umstieg auf Alma in einer kleinen Bibliothek mit viel Open Source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11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Weniger Schulungsbedarf</a:t>
            </a:r>
          </a:p>
          <a:p>
            <a:endParaRPr lang="de-DE" dirty="0"/>
          </a:p>
          <a:p>
            <a:r>
              <a:rPr lang="de-DE" dirty="0" smtClean="0"/>
              <a:t>Einfachere Kommunikation</a:t>
            </a:r>
          </a:p>
          <a:p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Vorteile: Teamgröße</a:t>
            </a:r>
            <a:endParaRPr lang="de-DE" dirty="0"/>
          </a:p>
        </p:txBody>
      </p:sp>
      <p:sp>
        <p:nvSpPr>
          <p:cNvPr id="5" name="Freeform 66"/>
          <p:cNvSpPr>
            <a:spLocks noChangeAspect="1" noEditPoints="1"/>
          </p:cNvSpPr>
          <p:nvPr/>
        </p:nvSpPr>
        <p:spPr bwMode="auto">
          <a:xfrm>
            <a:off x="7992350" y="802468"/>
            <a:ext cx="396000" cy="421943"/>
          </a:xfrm>
          <a:custGeom>
            <a:avLst/>
            <a:gdLst>
              <a:gd name="T0" fmla="*/ 0 w 395"/>
              <a:gd name="T1" fmla="*/ 303 h 417"/>
              <a:gd name="T2" fmla="*/ 86 w 395"/>
              <a:gd name="T3" fmla="*/ 303 h 417"/>
              <a:gd name="T4" fmla="*/ 86 w 395"/>
              <a:gd name="T5" fmla="*/ 417 h 417"/>
              <a:gd name="T6" fmla="*/ 0 w 395"/>
              <a:gd name="T7" fmla="*/ 417 h 417"/>
              <a:gd name="T8" fmla="*/ 0 w 395"/>
              <a:gd name="T9" fmla="*/ 303 h 417"/>
              <a:gd name="T10" fmla="*/ 156 w 395"/>
              <a:gd name="T11" fmla="*/ 417 h 417"/>
              <a:gd name="T12" fmla="*/ 241 w 395"/>
              <a:gd name="T13" fmla="*/ 417 h 417"/>
              <a:gd name="T14" fmla="*/ 241 w 395"/>
              <a:gd name="T15" fmla="*/ 247 h 417"/>
              <a:gd name="T16" fmla="*/ 156 w 395"/>
              <a:gd name="T17" fmla="*/ 247 h 417"/>
              <a:gd name="T18" fmla="*/ 156 w 395"/>
              <a:gd name="T19" fmla="*/ 417 h 417"/>
              <a:gd name="T20" fmla="*/ 310 w 395"/>
              <a:gd name="T21" fmla="*/ 152 h 417"/>
              <a:gd name="T22" fmla="*/ 310 w 395"/>
              <a:gd name="T23" fmla="*/ 417 h 417"/>
              <a:gd name="T24" fmla="*/ 395 w 395"/>
              <a:gd name="T25" fmla="*/ 417 h 417"/>
              <a:gd name="T26" fmla="*/ 395 w 395"/>
              <a:gd name="T27" fmla="*/ 152 h 417"/>
              <a:gd name="T28" fmla="*/ 310 w 395"/>
              <a:gd name="T29" fmla="*/ 152 h 417"/>
              <a:gd name="T30" fmla="*/ 319 w 395"/>
              <a:gd name="T31" fmla="*/ 62 h 417"/>
              <a:gd name="T32" fmla="*/ 338 w 395"/>
              <a:gd name="T33" fmla="*/ 83 h 417"/>
              <a:gd name="T34" fmla="*/ 360 w 395"/>
              <a:gd name="T35" fmla="*/ 0 h 417"/>
              <a:gd name="T36" fmla="*/ 279 w 395"/>
              <a:gd name="T37" fmla="*/ 22 h 417"/>
              <a:gd name="T38" fmla="*/ 298 w 395"/>
              <a:gd name="T39" fmla="*/ 43 h 417"/>
              <a:gd name="T40" fmla="*/ 190 w 395"/>
              <a:gd name="T41" fmla="*/ 152 h 417"/>
              <a:gd name="T42" fmla="*/ 119 w 395"/>
              <a:gd name="T43" fmla="*/ 83 h 417"/>
              <a:gd name="T44" fmla="*/ 12 w 395"/>
              <a:gd name="T45" fmla="*/ 190 h 417"/>
              <a:gd name="T46" fmla="*/ 34 w 395"/>
              <a:gd name="T47" fmla="*/ 209 h 417"/>
              <a:gd name="T48" fmla="*/ 119 w 395"/>
              <a:gd name="T49" fmla="*/ 123 h 417"/>
              <a:gd name="T50" fmla="*/ 190 w 395"/>
              <a:gd name="T51" fmla="*/ 192 h 417"/>
              <a:gd name="T52" fmla="*/ 319 w 395"/>
              <a:gd name="T53" fmla="*/ 6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95" h="417">
                <a:moveTo>
                  <a:pt x="0" y="303"/>
                </a:moveTo>
                <a:lnTo>
                  <a:pt x="86" y="303"/>
                </a:lnTo>
                <a:lnTo>
                  <a:pt x="86" y="417"/>
                </a:lnTo>
                <a:lnTo>
                  <a:pt x="0" y="417"/>
                </a:lnTo>
                <a:lnTo>
                  <a:pt x="0" y="303"/>
                </a:lnTo>
                <a:close/>
                <a:moveTo>
                  <a:pt x="156" y="417"/>
                </a:moveTo>
                <a:lnTo>
                  <a:pt x="241" y="417"/>
                </a:lnTo>
                <a:lnTo>
                  <a:pt x="241" y="247"/>
                </a:lnTo>
                <a:lnTo>
                  <a:pt x="156" y="247"/>
                </a:lnTo>
                <a:lnTo>
                  <a:pt x="156" y="417"/>
                </a:lnTo>
                <a:close/>
                <a:moveTo>
                  <a:pt x="310" y="152"/>
                </a:moveTo>
                <a:lnTo>
                  <a:pt x="310" y="417"/>
                </a:lnTo>
                <a:lnTo>
                  <a:pt x="395" y="417"/>
                </a:lnTo>
                <a:lnTo>
                  <a:pt x="395" y="152"/>
                </a:lnTo>
                <a:lnTo>
                  <a:pt x="310" y="152"/>
                </a:lnTo>
                <a:close/>
                <a:moveTo>
                  <a:pt x="319" y="62"/>
                </a:moveTo>
                <a:lnTo>
                  <a:pt x="338" y="83"/>
                </a:lnTo>
                <a:lnTo>
                  <a:pt x="360" y="0"/>
                </a:lnTo>
                <a:lnTo>
                  <a:pt x="279" y="22"/>
                </a:lnTo>
                <a:lnTo>
                  <a:pt x="298" y="43"/>
                </a:lnTo>
                <a:lnTo>
                  <a:pt x="190" y="152"/>
                </a:lnTo>
                <a:lnTo>
                  <a:pt x="119" y="83"/>
                </a:lnTo>
                <a:lnTo>
                  <a:pt x="12" y="190"/>
                </a:lnTo>
                <a:lnTo>
                  <a:pt x="34" y="209"/>
                </a:lnTo>
                <a:lnTo>
                  <a:pt x="119" y="123"/>
                </a:lnTo>
                <a:lnTo>
                  <a:pt x="190" y="192"/>
                </a:lnTo>
                <a:lnTo>
                  <a:pt x="319" y="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04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755650" y="1484784"/>
            <a:ext cx="7632772" cy="4968552"/>
          </a:xfrm>
        </p:spPr>
        <p:txBody>
          <a:bodyPr/>
          <a:lstStyle/>
          <a:p>
            <a:r>
              <a:rPr lang="de-DE" dirty="0" smtClean="0"/>
              <a:t>Last verteilt auf wenige Schultern</a:t>
            </a:r>
          </a:p>
          <a:p>
            <a:pPr lvl="1"/>
            <a:r>
              <a:rPr lang="de-DE" dirty="0" smtClean="0"/>
              <a:t>Datenbereinigung</a:t>
            </a:r>
          </a:p>
          <a:p>
            <a:pPr lvl="1"/>
            <a:r>
              <a:rPr lang="de-DE" dirty="0" smtClean="0"/>
              <a:t>WebEx</a:t>
            </a:r>
          </a:p>
          <a:p>
            <a:pPr lvl="1"/>
            <a:r>
              <a:rPr lang="de-DE" dirty="0" smtClean="0"/>
              <a:t>Meetings</a:t>
            </a:r>
          </a:p>
          <a:p>
            <a:endParaRPr lang="de-DE" dirty="0" smtClean="0"/>
          </a:p>
          <a:p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(</a:t>
            </a:r>
            <a:r>
              <a:rPr lang="de-DE" dirty="0" err="1" smtClean="0"/>
              <a:t>FEx</a:t>
            </a:r>
            <a:r>
              <a:rPr lang="de-DE" dirty="0" smtClean="0"/>
              <a:t>)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Gegenseitige Vertretung: verantwortlich für 2 Bereiche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Ausfälle sind umso gravierender</a:t>
            </a:r>
          </a:p>
          <a:p>
            <a:pPr lvl="1"/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Tagesgeschäft muss trotzdem erledigt werden</a:t>
            </a:r>
          </a:p>
          <a:p>
            <a:pPr>
              <a:spcBef>
                <a:spcPts val="500"/>
              </a:spcBef>
            </a:pPr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Resultat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Viel zu tun für wenige Leute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Zeit kann knapp werden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Nachteile: Teamgröße</a:t>
            </a:r>
            <a:endParaRPr lang="de-DE" dirty="0"/>
          </a:p>
        </p:txBody>
      </p:sp>
      <p:sp>
        <p:nvSpPr>
          <p:cNvPr id="5" name="Freeform 66"/>
          <p:cNvSpPr>
            <a:spLocks noChangeAspect="1" noEditPoints="1"/>
          </p:cNvSpPr>
          <p:nvPr/>
        </p:nvSpPr>
        <p:spPr bwMode="auto">
          <a:xfrm>
            <a:off x="7992350" y="802468"/>
            <a:ext cx="396000" cy="421943"/>
          </a:xfrm>
          <a:custGeom>
            <a:avLst/>
            <a:gdLst>
              <a:gd name="T0" fmla="*/ 0 w 395"/>
              <a:gd name="T1" fmla="*/ 303 h 417"/>
              <a:gd name="T2" fmla="*/ 86 w 395"/>
              <a:gd name="T3" fmla="*/ 303 h 417"/>
              <a:gd name="T4" fmla="*/ 86 w 395"/>
              <a:gd name="T5" fmla="*/ 417 h 417"/>
              <a:gd name="T6" fmla="*/ 0 w 395"/>
              <a:gd name="T7" fmla="*/ 417 h 417"/>
              <a:gd name="T8" fmla="*/ 0 w 395"/>
              <a:gd name="T9" fmla="*/ 303 h 417"/>
              <a:gd name="T10" fmla="*/ 156 w 395"/>
              <a:gd name="T11" fmla="*/ 417 h 417"/>
              <a:gd name="T12" fmla="*/ 241 w 395"/>
              <a:gd name="T13" fmla="*/ 417 h 417"/>
              <a:gd name="T14" fmla="*/ 241 w 395"/>
              <a:gd name="T15" fmla="*/ 247 h 417"/>
              <a:gd name="T16" fmla="*/ 156 w 395"/>
              <a:gd name="T17" fmla="*/ 247 h 417"/>
              <a:gd name="T18" fmla="*/ 156 w 395"/>
              <a:gd name="T19" fmla="*/ 417 h 417"/>
              <a:gd name="T20" fmla="*/ 310 w 395"/>
              <a:gd name="T21" fmla="*/ 152 h 417"/>
              <a:gd name="T22" fmla="*/ 310 w 395"/>
              <a:gd name="T23" fmla="*/ 417 h 417"/>
              <a:gd name="T24" fmla="*/ 395 w 395"/>
              <a:gd name="T25" fmla="*/ 417 h 417"/>
              <a:gd name="T26" fmla="*/ 395 w 395"/>
              <a:gd name="T27" fmla="*/ 152 h 417"/>
              <a:gd name="T28" fmla="*/ 310 w 395"/>
              <a:gd name="T29" fmla="*/ 152 h 417"/>
              <a:gd name="T30" fmla="*/ 319 w 395"/>
              <a:gd name="T31" fmla="*/ 62 h 417"/>
              <a:gd name="T32" fmla="*/ 338 w 395"/>
              <a:gd name="T33" fmla="*/ 83 h 417"/>
              <a:gd name="T34" fmla="*/ 360 w 395"/>
              <a:gd name="T35" fmla="*/ 0 h 417"/>
              <a:gd name="T36" fmla="*/ 279 w 395"/>
              <a:gd name="T37" fmla="*/ 22 h 417"/>
              <a:gd name="T38" fmla="*/ 298 w 395"/>
              <a:gd name="T39" fmla="*/ 43 h 417"/>
              <a:gd name="T40" fmla="*/ 190 w 395"/>
              <a:gd name="T41" fmla="*/ 152 h 417"/>
              <a:gd name="T42" fmla="*/ 119 w 395"/>
              <a:gd name="T43" fmla="*/ 83 h 417"/>
              <a:gd name="T44" fmla="*/ 12 w 395"/>
              <a:gd name="T45" fmla="*/ 190 h 417"/>
              <a:gd name="T46" fmla="*/ 34 w 395"/>
              <a:gd name="T47" fmla="*/ 209 h 417"/>
              <a:gd name="T48" fmla="*/ 119 w 395"/>
              <a:gd name="T49" fmla="*/ 123 h 417"/>
              <a:gd name="T50" fmla="*/ 190 w 395"/>
              <a:gd name="T51" fmla="*/ 192 h 417"/>
              <a:gd name="T52" fmla="*/ 319 w 395"/>
              <a:gd name="T53" fmla="*/ 6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95" h="417">
                <a:moveTo>
                  <a:pt x="0" y="303"/>
                </a:moveTo>
                <a:lnTo>
                  <a:pt x="86" y="303"/>
                </a:lnTo>
                <a:lnTo>
                  <a:pt x="86" y="417"/>
                </a:lnTo>
                <a:lnTo>
                  <a:pt x="0" y="417"/>
                </a:lnTo>
                <a:lnTo>
                  <a:pt x="0" y="303"/>
                </a:lnTo>
                <a:close/>
                <a:moveTo>
                  <a:pt x="156" y="417"/>
                </a:moveTo>
                <a:lnTo>
                  <a:pt x="241" y="417"/>
                </a:lnTo>
                <a:lnTo>
                  <a:pt x="241" y="247"/>
                </a:lnTo>
                <a:lnTo>
                  <a:pt x="156" y="247"/>
                </a:lnTo>
                <a:lnTo>
                  <a:pt x="156" y="417"/>
                </a:lnTo>
                <a:close/>
                <a:moveTo>
                  <a:pt x="310" y="152"/>
                </a:moveTo>
                <a:lnTo>
                  <a:pt x="310" y="417"/>
                </a:lnTo>
                <a:lnTo>
                  <a:pt x="395" y="417"/>
                </a:lnTo>
                <a:lnTo>
                  <a:pt x="395" y="152"/>
                </a:lnTo>
                <a:lnTo>
                  <a:pt x="310" y="152"/>
                </a:lnTo>
                <a:close/>
                <a:moveTo>
                  <a:pt x="319" y="62"/>
                </a:moveTo>
                <a:lnTo>
                  <a:pt x="338" y="83"/>
                </a:lnTo>
                <a:lnTo>
                  <a:pt x="360" y="0"/>
                </a:lnTo>
                <a:lnTo>
                  <a:pt x="279" y="22"/>
                </a:lnTo>
                <a:lnTo>
                  <a:pt x="298" y="43"/>
                </a:lnTo>
                <a:lnTo>
                  <a:pt x="190" y="152"/>
                </a:lnTo>
                <a:lnTo>
                  <a:pt x="119" y="83"/>
                </a:lnTo>
                <a:lnTo>
                  <a:pt x="12" y="190"/>
                </a:lnTo>
                <a:lnTo>
                  <a:pt x="34" y="209"/>
                </a:lnTo>
                <a:lnTo>
                  <a:pt x="119" y="123"/>
                </a:lnTo>
                <a:lnTo>
                  <a:pt x="190" y="192"/>
                </a:lnTo>
                <a:lnTo>
                  <a:pt x="319" y="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03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Aufgabenteilung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Vorteile: Betreuung durch </a:t>
            </a:r>
            <a:r>
              <a:rPr lang="de-DE" dirty="0" err="1" smtClean="0"/>
              <a:t>obvsg</a:t>
            </a:r>
            <a:endParaRPr lang="de-DE" dirty="0"/>
          </a:p>
        </p:txBody>
      </p:sp>
      <p:sp>
        <p:nvSpPr>
          <p:cNvPr id="5" name="Freeform 127"/>
          <p:cNvSpPr>
            <a:spLocks noChangeAspect="1" noEditPoints="1"/>
          </p:cNvSpPr>
          <p:nvPr/>
        </p:nvSpPr>
        <p:spPr bwMode="auto">
          <a:xfrm>
            <a:off x="7884422" y="825411"/>
            <a:ext cx="504000" cy="399000"/>
          </a:xfrm>
          <a:custGeom>
            <a:avLst/>
            <a:gdLst>
              <a:gd name="T0" fmla="*/ 44 w 112"/>
              <a:gd name="T1" fmla="*/ 64 h 88"/>
              <a:gd name="T2" fmla="*/ 33 w 112"/>
              <a:gd name="T3" fmla="*/ 63 h 88"/>
              <a:gd name="T4" fmla="*/ 16 w 112"/>
              <a:gd name="T5" fmla="*/ 71 h 88"/>
              <a:gd name="T6" fmla="*/ 10 w 112"/>
              <a:gd name="T7" fmla="*/ 72 h 88"/>
              <a:gd name="T8" fmla="*/ 10 w 112"/>
              <a:gd name="T9" fmla="*/ 72 h 88"/>
              <a:gd name="T10" fmla="*/ 8 w 112"/>
              <a:gd name="T11" fmla="*/ 70 h 88"/>
              <a:gd name="T12" fmla="*/ 9 w 112"/>
              <a:gd name="T13" fmla="*/ 67 h 88"/>
              <a:gd name="T14" fmla="*/ 17 w 112"/>
              <a:gd name="T15" fmla="*/ 57 h 88"/>
              <a:gd name="T16" fmla="*/ 0 w 112"/>
              <a:gd name="T17" fmla="*/ 32 h 88"/>
              <a:gd name="T18" fmla="*/ 44 w 112"/>
              <a:gd name="T19" fmla="*/ 0 h 88"/>
              <a:gd name="T20" fmla="*/ 88 w 112"/>
              <a:gd name="T21" fmla="*/ 32 h 88"/>
              <a:gd name="T22" fmla="*/ 44 w 112"/>
              <a:gd name="T23" fmla="*/ 64 h 88"/>
              <a:gd name="T24" fmla="*/ 95 w 112"/>
              <a:gd name="T25" fmla="*/ 73 h 88"/>
              <a:gd name="T26" fmla="*/ 103 w 112"/>
              <a:gd name="T27" fmla="*/ 83 h 88"/>
              <a:gd name="T28" fmla="*/ 104 w 112"/>
              <a:gd name="T29" fmla="*/ 86 h 88"/>
              <a:gd name="T30" fmla="*/ 102 w 112"/>
              <a:gd name="T31" fmla="*/ 88 h 88"/>
              <a:gd name="T32" fmla="*/ 96 w 112"/>
              <a:gd name="T33" fmla="*/ 87 h 88"/>
              <a:gd name="T34" fmla="*/ 79 w 112"/>
              <a:gd name="T35" fmla="*/ 79 h 88"/>
              <a:gd name="T36" fmla="*/ 68 w 112"/>
              <a:gd name="T37" fmla="*/ 80 h 88"/>
              <a:gd name="T38" fmla="*/ 38 w 112"/>
              <a:gd name="T39" fmla="*/ 72 h 88"/>
              <a:gd name="T40" fmla="*/ 44 w 112"/>
              <a:gd name="T41" fmla="*/ 72 h 88"/>
              <a:gd name="T42" fmla="*/ 80 w 112"/>
              <a:gd name="T43" fmla="*/ 61 h 88"/>
              <a:gd name="T44" fmla="*/ 96 w 112"/>
              <a:gd name="T45" fmla="*/ 32 h 88"/>
              <a:gd name="T46" fmla="*/ 95 w 112"/>
              <a:gd name="T47" fmla="*/ 22 h 88"/>
              <a:gd name="T48" fmla="*/ 112 w 112"/>
              <a:gd name="T49" fmla="*/ 48 h 88"/>
              <a:gd name="T50" fmla="*/ 95 w 112"/>
              <a:gd name="T51" fmla="*/ 7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88">
                <a:moveTo>
                  <a:pt x="44" y="64"/>
                </a:moveTo>
                <a:cubicBezTo>
                  <a:pt x="40" y="64"/>
                  <a:pt x="36" y="64"/>
                  <a:pt x="33" y="63"/>
                </a:cubicBezTo>
                <a:cubicBezTo>
                  <a:pt x="28" y="67"/>
                  <a:pt x="22" y="69"/>
                  <a:pt x="16" y="71"/>
                </a:cubicBezTo>
                <a:cubicBezTo>
                  <a:pt x="14" y="71"/>
                  <a:pt x="12" y="72"/>
                  <a:pt x="10" y="72"/>
                </a:cubicBezTo>
                <a:cubicBezTo>
                  <a:pt x="10" y="72"/>
                  <a:pt x="10" y="72"/>
                  <a:pt x="10" y="72"/>
                </a:cubicBezTo>
                <a:cubicBezTo>
                  <a:pt x="9" y="72"/>
                  <a:pt x="8" y="71"/>
                  <a:pt x="8" y="70"/>
                </a:cubicBezTo>
                <a:cubicBezTo>
                  <a:pt x="8" y="69"/>
                  <a:pt x="9" y="68"/>
                  <a:pt x="9" y="67"/>
                </a:cubicBezTo>
                <a:cubicBezTo>
                  <a:pt x="12" y="65"/>
                  <a:pt x="15" y="62"/>
                  <a:pt x="17" y="57"/>
                </a:cubicBezTo>
                <a:cubicBezTo>
                  <a:pt x="7" y="51"/>
                  <a:pt x="0" y="42"/>
                  <a:pt x="0" y="32"/>
                </a:cubicBezTo>
                <a:cubicBezTo>
                  <a:pt x="0" y="14"/>
                  <a:pt x="20" y="0"/>
                  <a:pt x="44" y="0"/>
                </a:cubicBezTo>
                <a:cubicBezTo>
                  <a:pt x="68" y="0"/>
                  <a:pt x="88" y="14"/>
                  <a:pt x="88" y="32"/>
                </a:cubicBezTo>
                <a:cubicBezTo>
                  <a:pt x="88" y="50"/>
                  <a:pt x="68" y="64"/>
                  <a:pt x="44" y="64"/>
                </a:cubicBezTo>
                <a:close/>
                <a:moveTo>
                  <a:pt x="95" y="73"/>
                </a:moveTo>
                <a:cubicBezTo>
                  <a:pt x="97" y="78"/>
                  <a:pt x="100" y="81"/>
                  <a:pt x="103" y="83"/>
                </a:cubicBezTo>
                <a:cubicBezTo>
                  <a:pt x="103" y="84"/>
                  <a:pt x="104" y="85"/>
                  <a:pt x="104" y="86"/>
                </a:cubicBezTo>
                <a:cubicBezTo>
                  <a:pt x="104" y="87"/>
                  <a:pt x="103" y="88"/>
                  <a:pt x="102" y="88"/>
                </a:cubicBezTo>
                <a:cubicBezTo>
                  <a:pt x="100" y="88"/>
                  <a:pt x="98" y="87"/>
                  <a:pt x="96" y="87"/>
                </a:cubicBezTo>
                <a:cubicBezTo>
                  <a:pt x="90" y="85"/>
                  <a:pt x="84" y="83"/>
                  <a:pt x="79" y="79"/>
                </a:cubicBezTo>
                <a:cubicBezTo>
                  <a:pt x="75" y="80"/>
                  <a:pt x="72" y="80"/>
                  <a:pt x="68" y="80"/>
                </a:cubicBezTo>
                <a:cubicBezTo>
                  <a:pt x="57" y="80"/>
                  <a:pt x="46" y="77"/>
                  <a:pt x="38" y="72"/>
                </a:cubicBezTo>
                <a:cubicBezTo>
                  <a:pt x="40" y="72"/>
                  <a:pt x="42" y="72"/>
                  <a:pt x="44" y="72"/>
                </a:cubicBezTo>
                <a:cubicBezTo>
                  <a:pt x="57" y="72"/>
                  <a:pt x="70" y="68"/>
                  <a:pt x="80" y="61"/>
                </a:cubicBezTo>
                <a:cubicBezTo>
                  <a:pt x="90" y="53"/>
                  <a:pt x="96" y="43"/>
                  <a:pt x="96" y="32"/>
                </a:cubicBezTo>
                <a:cubicBezTo>
                  <a:pt x="96" y="29"/>
                  <a:pt x="95" y="26"/>
                  <a:pt x="95" y="22"/>
                </a:cubicBezTo>
                <a:cubicBezTo>
                  <a:pt x="105" y="28"/>
                  <a:pt x="112" y="38"/>
                  <a:pt x="112" y="48"/>
                </a:cubicBezTo>
                <a:cubicBezTo>
                  <a:pt x="112" y="58"/>
                  <a:pt x="105" y="67"/>
                  <a:pt x="95" y="7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54805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Schwierigere Kommunikation</a:t>
            </a:r>
          </a:p>
          <a:p>
            <a:pPr lvl="1">
              <a:spcBef>
                <a:spcPts val="800"/>
              </a:spcBef>
            </a:pPr>
            <a:r>
              <a:rPr lang="de-DE" dirty="0"/>
              <a:t>Mühsamer Lernprozess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Zeitintensiv</a:t>
            </a:r>
          </a:p>
          <a:p>
            <a:endParaRPr lang="de-DE" dirty="0"/>
          </a:p>
          <a:p>
            <a:r>
              <a:rPr lang="de-DE" dirty="0" smtClean="0"/>
              <a:t>Abhängigkeit</a:t>
            </a:r>
          </a:p>
          <a:p>
            <a:pPr lvl="1"/>
            <a:r>
              <a:rPr lang="de-DE" dirty="0" smtClean="0"/>
              <a:t>Datenbereinigung (SQL)</a:t>
            </a:r>
          </a:p>
          <a:p>
            <a:pPr lvl="1"/>
            <a:r>
              <a:rPr lang="de-DE" dirty="0" smtClean="0"/>
              <a:t>Daten-</a:t>
            </a:r>
            <a:r>
              <a:rPr lang="de-DE" dirty="0" err="1" smtClean="0"/>
              <a:t>Extracts</a:t>
            </a:r>
            <a:r>
              <a:rPr lang="de-DE" dirty="0" smtClean="0"/>
              <a:t> für Migration</a:t>
            </a:r>
          </a:p>
          <a:p>
            <a:endParaRPr lang="de-DE" dirty="0" smtClean="0"/>
          </a:p>
          <a:p>
            <a:r>
              <a:rPr lang="de-DE" dirty="0" smtClean="0"/>
              <a:t>OBVSG war selbst „im Stress“</a:t>
            </a:r>
          </a:p>
          <a:p>
            <a:endParaRPr lang="de-DE" dirty="0" smtClean="0"/>
          </a:p>
          <a:p>
            <a:r>
              <a:rPr lang="de-DE" dirty="0" smtClean="0"/>
              <a:t>Kostenfrage</a:t>
            </a:r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</a:t>
            </a:r>
            <a:r>
              <a:rPr lang="de-DE" dirty="0"/>
              <a:t>: Betreuung durch </a:t>
            </a:r>
            <a:r>
              <a:rPr lang="de-DE" dirty="0" err="1"/>
              <a:t>obvsg</a:t>
            </a:r>
            <a:endParaRPr lang="de-DE" dirty="0"/>
          </a:p>
        </p:txBody>
      </p:sp>
      <p:sp>
        <p:nvSpPr>
          <p:cNvPr id="5" name="Freeform 127"/>
          <p:cNvSpPr>
            <a:spLocks noChangeAspect="1" noEditPoints="1"/>
          </p:cNvSpPr>
          <p:nvPr/>
        </p:nvSpPr>
        <p:spPr bwMode="auto">
          <a:xfrm>
            <a:off x="7884422" y="825411"/>
            <a:ext cx="504000" cy="399000"/>
          </a:xfrm>
          <a:custGeom>
            <a:avLst/>
            <a:gdLst>
              <a:gd name="T0" fmla="*/ 44 w 112"/>
              <a:gd name="T1" fmla="*/ 64 h 88"/>
              <a:gd name="T2" fmla="*/ 33 w 112"/>
              <a:gd name="T3" fmla="*/ 63 h 88"/>
              <a:gd name="T4" fmla="*/ 16 w 112"/>
              <a:gd name="T5" fmla="*/ 71 h 88"/>
              <a:gd name="T6" fmla="*/ 10 w 112"/>
              <a:gd name="T7" fmla="*/ 72 h 88"/>
              <a:gd name="T8" fmla="*/ 10 w 112"/>
              <a:gd name="T9" fmla="*/ 72 h 88"/>
              <a:gd name="T10" fmla="*/ 8 w 112"/>
              <a:gd name="T11" fmla="*/ 70 h 88"/>
              <a:gd name="T12" fmla="*/ 9 w 112"/>
              <a:gd name="T13" fmla="*/ 67 h 88"/>
              <a:gd name="T14" fmla="*/ 17 w 112"/>
              <a:gd name="T15" fmla="*/ 57 h 88"/>
              <a:gd name="T16" fmla="*/ 0 w 112"/>
              <a:gd name="T17" fmla="*/ 32 h 88"/>
              <a:gd name="T18" fmla="*/ 44 w 112"/>
              <a:gd name="T19" fmla="*/ 0 h 88"/>
              <a:gd name="T20" fmla="*/ 88 w 112"/>
              <a:gd name="T21" fmla="*/ 32 h 88"/>
              <a:gd name="T22" fmla="*/ 44 w 112"/>
              <a:gd name="T23" fmla="*/ 64 h 88"/>
              <a:gd name="T24" fmla="*/ 95 w 112"/>
              <a:gd name="T25" fmla="*/ 73 h 88"/>
              <a:gd name="T26" fmla="*/ 103 w 112"/>
              <a:gd name="T27" fmla="*/ 83 h 88"/>
              <a:gd name="T28" fmla="*/ 104 w 112"/>
              <a:gd name="T29" fmla="*/ 86 h 88"/>
              <a:gd name="T30" fmla="*/ 102 w 112"/>
              <a:gd name="T31" fmla="*/ 88 h 88"/>
              <a:gd name="T32" fmla="*/ 96 w 112"/>
              <a:gd name="T33" fmla="*/ 87 h 88"/>
              <a:gd name="T34" fmla="*/ 79 w 112"/>
              <a:gd name="T35" fmla="*/ 79 h 88"/>
              <a:gd name="T36" fmla="*/ 68 w 112"/>
              <a:gd name="T37" fmla="*/ 80 h 88"/>
              <a:gd name="T38" fmla="*/ 38 w 112"/>
              <a:gd name="T39" fmla="*/ 72 h 88"/>
              <a:gd name="T40" fmla="*/ 44 w 112"/>
              <a:gd name="T41" fmla="*/ 72 h 88"/>
              <a:gd name="T42" fmla="*/ 80 w 112"/>
              <a:gd name="T43" fmla="*/ 61 h 88"/>
              <a:gd name="T44" fmla="*/ 96 w 112"/>
              <a:gd name="T45" fmla="*/ 32 h 88"/>
              <a:gd name="T46" fmla="*/ 95 w 112"/>
              <a:gd name="T47" fmla="*/ 22 h 88"/>
              <a:gd name="T48" fmla="*/ 112 w 112"/>
              <a:gd name="T49" fmla="*/ 48 h 88"/>
              <a:gd name="T50" fmla="*/ 95 w 112"/>
              <a:gd name="T51" fmla="*/ 7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88">
                <a:moveTo>
                  <a:pt x="44" y="64"/>
                </a:moveTo>
                <a:cubicBezTo>
                  <a:pt x="40" y="64"/>
                  <a:pt x="36" y="64"/>
                  <a:pt x="33" y="63"/>
                </a:cubicBezTo>
                <a:cubicBezTo>
                  <a:pt x="28" y="67"/>
                  <a:pt x="22" y="69"/>
                  <a:pt x="16" y="71"/>
                </a:cubicBezTo>
                <a:cubicBezTo>
                  <a:pt x="14" y="71"/>
                  <a:pt x="12" y="72"/>
                  <a:pt x="10" y="72"/>
                </a:cubicBezTo>
                <a:cubicBezTo>
                  <a:pt x="10" y="72"/>
                  <a:pt x="10" y="72"/>
                  <a:pt x="10" y="72"/>
                </a:cubicBezTo>
                <a:cubicBezTo>
                  <a:pt x="9" y="72"/>
                  <a:pt x="8" y="71"/>
                  <a:pt x="8" y="70"/>
                </a:cubicBezTo>
                <a:cubicBezTo>
                  <a:pt x="8" y="69"/>
                  <a:pt x="9" y="68"/>
                  <a:pt x="9" y="67"/>
                </a:cubicBezTo>
                <a:cubicBezTo>
                  <a:pt x="12" y="65"/>
                  <a:pt x="15" y="62"/>
                  <a:pt x="17" y="57"/>
                </a:cubicBezTo>
                <a:cubicBezTo>
                  <a:pt x="7" y="51"/>
                  <a:pt x="0" y="42"/>
                  <a:pt x="0" y="32"/>
                </a:cubicBezTo>
                <a:cubicBezTo>
                  <a:pt x="0" y="14"/>
                  <a:pt x="20" y="0"/>
                  <a:pt x="44" y="0"/>
                </a:cubicBezTo>
                <a:cubicBezTo>
                  <a:pt x="68" y="0"/>
                  <a:pt x="88" y="14"/>
                  <a:pt x="88" y="32"/>
                </a:cubicBezTo>
                <a:cubicBezTo>
                  <a:pt x="88" y="50"/>
                  <a:pt x="68" y="64"/>
                  <a:pt x="44" y="64"/>
                </a:cubicBezTo>
                <a:close/>
                <a:moveTo>
                  <a:pt x="95" y="73"/>
                </a:moveTo>
                <a:cubicBezTo>
                  <a:pt x="97" y="78"/>
                  <a:pt x="100" y="81"/>
                  <a:pt x="103" y="83"/>
                </a:cubicBezTo>
                <a:cubicBezTo>
                  <a:pt x="103" y="84"/>
                  <a:pt x="104" y="85"/>
                  <a:pt x="104" y="86"/>
                </a:cubicBezTo>
                <a:cubicBezTo>
                  <a:pt x="104" y="87"/>
                  <a:pt x="103" y="88"/>
                  <a:pt x="102" y="88"/>
                </a:cubicBezTo>
                <a:cubicBezTo>
                  <a:pt x="100" y="88"/>
                  <a:pt x="98" y="87"/>
                  <a:pt x="96" y="87"/>
                </a:cubicBezTo>
                <a:cubicBezTo>
                  <a:pt x="90" y="85"/>
                  <a:pt x="84" y="83"/>
                  <a:pt x="79" y="79"/>
                </a:cubicBezTo>
                <a:cubicBezTo>
                  <a:pt x="75" y="80"/>
                  <a:pt x="72" y="80"/>
                  <a:pt x="68" y="80"/>
                </a:cubicBezTo>
                <a:cubicBezTo>
                  <a:pt x="57" y="80"/>
                  <a:pt x="46" y="77"/>
                  <a:pt x="38" y="72"/>
                </a:cubicBezTo>
                <a:cubicBezTo>
                  <a:pt x="40" y="72"/>
                  <a:pt x="42" y="72"/>
                  <a:pt x="44" y="72"/>
                </a:cubicBezTo>
                <a:cubicBezTo>
                  <a:pt x="57" y="72"/>
                  <a:pt x="70" y="68"/>
                  <a:pt x="80" y="61"/>
                </a:cubicBezTo>
                <a:cubicBezTo>
                  <a:pt x="90" y="53"/>
                  <a:pt x="96" y="43"/>
                  <a:pt x="96" y="32"/>
                </a:cubicBezTo>
                <a:cubicBezTo>
                  <a:pt x="96" y="29"/>
                  <a:pt x="95" y="26"/>
                  <a:pt x="95" y="22"/>
                </a:cubicBezTo>
                <a:cubicBezTo>
                  <a:pt x="105" y="28"/>
                  <a:pt x="112" y="38"/>
                  <a:pt x="112" y="48"/>
                </a:cubicBezTo>
                <a:cubicBezTo>
                  <a:pt x="112" y="58"/>
                  <a:pt x="105" y="67"/>
                  <a:pt x="95" y="7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93407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"/>
          </p:nvPr>
        </p:nvSpPr>
        <p:spPr>
          <a:xfrm>
            <a:off x="0" y="4294188"/>
            <a:ext cx="9144000" cy="445670"/>
          </a:xfrm>
        </p:spPr>
        <p:txBody>
          <a:bodyPr/>
          <a:lstStyle/>
          <a:p>
            <a:r>
              <a:rPr lang="de-DE" dirty="0" smtClean="0"/>
              <a:t>Anbindung von </a:t>
            </a:r>
            <a:r>
              <a:rPr lang="de-DE" dirty="0" err="1" smtClean="0"/>
              <a:t>aksearch</a:t>
            </a:r>
            <a:r>
              <a:rPr lang="de-DE" dirty="0" smtClean="0"/>
              <a:t> (</a:t>
            </a:r>
            <a:r>
              <a:rPr lang="de-DE" dirty="0" err="1" smtClean="0"/>
              <a:t>Vufind</a:t>
            </a:r>
            <a:r>
              <a:rPr lang="de-DE" dirty="0" smtClean="0"/>
              <a:t>) und </a:t>
            </a:r>
            <a:r>
              <a:rPr lang="de-DE" dirty="0" err="1" smtClean="0"/>
              <a:t>goobi</a:t>
            </a:r>
            <a:r>
              <a:rPr lang="de-DE" dirty="0" smtClean="0"/>
              <a:t> an Alma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657479"/>
          </a:xfrm>
        </p:spPr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source</a:t>
            </a:r>
            <a:r>
              <a:rPr lang="de-DE" dirty="0" smtClean="0"/>
              <a:t> dritt-systeme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701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755650" y="1854813"/>
            <a:ext cx="7632772" cy="4598523"/>
          </a:xfrm>
        </p:spPr>
        <p:txBody>
          <a:bodyPr/>
          <a:lstStyle/>
          <a:p>
            <a:r>
              <a:rPr lang="de-DE" dirty="0" smtClean="0"/>
              <a:t>Anbindung existierte noch nicht. Kein(e):</a:t>
            </a:r>
          </a:p>
          <a:p>
            <a:pPr lvl="1"/>
            <a:r>
              <a:rPr lang="de-DE" dirty="0" smtClean="0"/>
              <a:t>Verfügbarkeits-Daten</a:t>
            </a:r>
          </a:p>
          <a:p>
            <a:pPr lvl="1"/>
            <a:r>
              <a:rPr lang="de-DE" dirty="0" smtClean="0"/>
              <a:t>Registrierung &amp; Log-In</a:t>
            </a:r>
          </a:p>
          <a:p>
            <a:pPr lvl="1"/>
            <a:r>
              <a:rPr lang="de-DE" dirty="0" smtClean="0"/>
              <a:t>Bestellen / Vormerken</a:t>
            </a:r>
          </a:p>
          <a:p>
            <a:endParaRPr lang="de-DE" dirty="0"/>
          </a:p>
          <a:p>
            <a:r>
              <a:rPr lang="de-DE" dirty="0" smtClean="0"/>
              <a:t>Realisiert über Schnittstellen (APIs)</a:t>
            </a:r>
          </a:p>
          <a:p>
            <a:pPr lvl="1"/>
            <a:r>
              <a:rPr lang="de-DE" dirty="0" smtClean="0"/>
              <a:t>Alles nötige vorhanden</a:t>
            </a:r>
          </a:p>
          <a:p>
            <a:pPr lvl="1"/>
            <a:r>
              <a:rPr lang="de-DE" dirty="0" err="1" smtClean="0"/>
              <a:t>AUßER</a:t>
            </a:r>
            <a:r>
              <a:rPr lang="de-DE" dirty="0" smtClean="0"/>
              <a:t>: API zu Nutzungsbedingungen (</a:t>
            </a:r>
            <a:r>
              <a:rPr lang="de-DE" dirty="0" err="1" smtClean="0"/>
              <a:t>ToU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User-Authentifizierung</a:t>
            </a:r>
          </a:p>
          <a:p>
            <a:pPr lvl="1"/>
            <a:r>
              <a:rPr lang="de-DE" dirty="0" err="1" smtClean="0"/>
              <a:t>SimpleSAMLphp</a:t>
            </a:r>
            <a:r>
              <a:rPr lang="de-DE" dirty="0" smtClean="0"/>
              <a:t> (Open Source)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 greift auf</a:t>
            </a:r>
            <a:r>
              <a:rPr lang="de-DE" dirty="0" smtClean="0"/>
              <a:t> AKsearch User-Datenbank zu</a:t>
            </a:r>
          </a:p>
          <a:p>
            <a:endParaRPr lang="de-DE" dirty="0"/>
          </a:p>
          <a:p>
            <a:r>
              <a:rPr lang="de-DE" dirty="0" smtClean="0"/>
              <a:t>Entlehnhistorie: nur auf ausdrücklichen User-Wunsch</a:t>
            </a:r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</p:spPr>
        <p:txBody>
          <a:bodyPr/>
          <a:lstStyle/>
          <a:p>
            <a:r>
              <a:rPr lang="de-DE" dirty="0" smtClean="0"/>
              <a:t>Discovery </a:t>
            </a:r>
            <a:r>
              <a:rPr lang="de-DE" dirty="0" err="1" smtClean="0"/>
              <a:t>system</a:t>
            </a:r>
            <a:r>
              <a:rPr lang="de-DE" dirty="0" smtClean="0"/>
              <a:t>: AKsearch (VuFind)</a:t>
            </a:r>
            <a:endParaRPr lang="de-DE" dirty="0"/>
          </a:p>
        </p:txBody>
      </p:sp>
      <p:sp>
        <p:nvSpPr>
          <p:cNvPr id="5" name="Freeform 11"/>
          <p:cNvSpPr>
            <a:spLocks noChangeAspect="1" noEditPoints="1"/>
          </p:cNvSpPr>
          <p:nvPr/>
        </p:nvSpPr>
        <p:spPr bwMode="auto">
          <a:xfrm>
            <a:off x="7956350" y="791402"/>
            <a:ext cx="432000" cy="433009"/>
          </a:xfrm>
          <a:custGeom>
            <a:avLst/>
            <a:gdLst>
              <a:gd name="T0" fmla="*/ 103 w 181"/>
              <a:gd name="T1" fmla="*/ 23 h 181"/>
              <a:gd name="T2" fmla="*/ 23 w 181"/>
              <a:gd name="T3" fmla="*/ 23 h 181"/>
              <a:gd name="T4" fmla="*/ 23 w 181"/>
              <a:gd name="T5" fmla="*/ 103 h 181"/>
              <a:gd name="T6" fmla="*/ 95 w 181"/>
              <a:gd name="T7" fmla="*/ 110 h 181"/>
              <a:gd name="T8" fmla="*/ 97 w 181"/>
              <a:gd name="T9" fmla="*/ 113 h 181"/>
              <a:gd name="T10" fmla="*/ 97 w 181"/>
              <a:gd name="T11" fmla="*/ 114 h 181"/>
              <a:gd name="T12" fmla="*/ 97 w 181"/>
              <a:gd name="T13" fmla="*/ 122 h 181"/>
              <a:gd name="T14" fmla="*/ 153 w 181"/>
              <a:gd name="T15" fmla="*/ 178 h 181"/>
              <a:gd name="T16" fmla="*/ 161 w 181"/>
              <a:gd name="T17" fmla="*/ 178 h 181"/>
              <a:gd name="T18" fmla="*/ 162 w 181"/>
              <a:gd name="T19" fmla="*/ 178 h 181"/>
              <a:gd name="T20" fmla="*/ 162 w 181"/>
              <a:gd name="T21" fmla="*/ 178 h 181"/>
              <a:gd name="T22" fmla="*/ 168 w 181"/>
              <a:gd name="T23" fmla="*/ 178 h 181"/>
              <a:gd name="T24" fmla="*/ 178 w 181"/>
              <a:gd name="T25" fmla="*/ 168 h 181"/>
              <a:gd name="T26" fmla="*/ 178 w 181"/>
              <a:gd name="T27" fmla="*/ 163 h 181"/>
              <a:gd name="T28" fmla="*/ 178 w 181"/>
              <a:gd name="T29" fmla="*/ 162 h 181"/>
              <a:gd name="T30" fmla="*/ 178 w 181"/>
              <a:gd name="T31" fmla="*/ 161 h 181"/>
              <a:gd name="T32" fmla="*/ 178 w 181"/>
              <a:gd name="T33" fmla="*/ 153 h 181"/>
              <a:gd name="T34" fmla="*/ 122 w 181"/>
              <a:gd name="T35" fmla="*/ 97 h 181"/>
              <a:gd name="T36" fmla="*/ 113 w 181"/>
              <a:gd name="T37" fmla="*/ 97 h 181"/>
              <a:gd name="T38" fmla="*/ 113 w 181"/>
              <a:gd name="T39" fmla="*/ 97 h 181"/>
              <a:gd name="T40" fmla="*/ 110 w 181"/>
              <a:gd name="T41" fmla="*/ 95 h 181"/>
              <a:gd name="T42" fmla="*/ 103 w 181"/>
              <a:gd name="T43" fmla="*/ 23 h 181"/>
              <a:gd name="T44" fmla="*/ 35 w 181"/>
              <a:gd name="T45" fmla="*/ 35 h 181"/>
              <a:gd name="T46" fmla="*/ 91 w 181"/>
              <a:gd name="T47" fmla="*/ 35 h 181"/>
              <a:gd name="T48" fmla="*/ 91 w 181"/>
              <a:gd name="T49" fmla="*/ 91 h 181"/>
              <a:gd name="T50" fmla="*/ 35 w 181"/>
              <a:gd name="T51" fmla="*/ 92 h 181"/>
              <a:gd name="T52" fmla="*/ 35 w 181"/>
              <a:gd name="T53" fmla="*/ 35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1" h="181">
                <a:moveTo>
                  <a:pt x="103" y="23"/>
                </a:moveTo>
                <a:cubicBezTo>
                  <a:pt x="81" y="0"/>
                  <a:pt x="45" y="0"/>
                  <a:pt x="23" y="23"/>
                </a:cubicBezTo>
                <a:cubicBezTo>
                  <a:pt x="0" y="45"/>
                  <a:pt x="0" y="81"/>
                  <a:pt x="23" y="103"/>
                </a:cubicBezTo>
                <a:cubicBezTo>
                  <a:pt x="42" y="123"/>
                  <a:pt x="72" y="125"/>
                  <a:pt x="95" y="110"/>
                </a:cubicBezTo>
                <a:cubicBezTo>
                  <a:pt x="97" y="113"/>
                  <a:pt x="97" y="113"/>
                  <a:pt x="97" y="113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94" y="116"/>
                  <a:pt x="94" y="120"/>
                  <a:pt x="97" y="122"/>
                </a:cubicBezTo>
                <a:cubicBezTo>
                  <a:pt x="153" y="178"/>
                  <a:pt x="153" y="178"/>
                  <a:pt x="153" y="178"/>
                </a:cubicBezTo>
                <a:cubicBezTo>
                  <a:pt x="155" y="181"/>
                  <a:pt x="159" y="181"/>
                  <a:pt x="161" y="178"/>
                </a:cubicBezTo>
                <a:cubicBezTo>
                  <a:pt x="162" y="178"/>
                  <a:pt x="162" y="178"/>
                  <a:pt x="162" y="178"/>
                </a:cubicBezTo>
                <a:cubicBezTo>
                  <a:pt x="162" y="178"/>
                  <a:pt x="162" y="178"/>
                  <a:pt x="162" y="178"/>
                </a:cubicBezTo>
                <a:cubicBezTo>
                  <a:pt x="164" y="180"/>
                  <a:pt x="166" y="180"/>
                  <a:pt x="168" y="178"/>
                </a:cubicBezTo>
                <a:cubicBezTo>
                  <a:pt x="178" y="168"/>
                  <a:pt x="178" y="168"/>
                  <a:pt x="178" y="168"/>
                </a:cubicBezTo>
                <a:cubicBezTo>
                  <a:pt x="180" y="166"/>
                  <a:pt x="180" y="164"/>
                  <a:pt x="178" y="163"/>
                </a:cubicBezTo>
                <a:cubicBezTo>
                  <a:pt x="178" y="162"/>
                  <a:pt x="178" y="162"/>
                  <a:pt x="178" y="162"/>
                </a:cubicBezTo>
                <a:cubicBezTo>
                  <a:pt x="178" y="161"/>
                  <a:pt x="178" y="161"/>
                  <a:pt x="178" y="161"/>
                </a:cubicBezTo>
                <a:cubicBezTo>
                  <a:pt x="181" y="159"/>
                  <a:pt x="181" y="155"/>
                  <a:pt x="178" y="153"/>
                </a:cubicBezTo>
                <a:cubicBezTo>
                  <a:pt x="122" y="97"/>
                  <a:pt x="122" y="97"/>
                  <a:pt x="122" y="97"/>
                </a:cubicBezTo>
                <a:cubicBezTo>
                  <a:pt x="120" y="94"/>
                  <a:pt x="116" y="94"/>
                  <a:pt x="113" y="97"/>
                </a:cubicBezTo>
                <a:cubicBezTo>
                  <a:pt x="113" y="97"/>
                  <a:pt x="113" y="97"/>
                  <a:pt x="113" y="97"/>
                </a:cubicBezTo>
                <a:cubicBezTo>
                  <a:pt x="110" y="95"/>
                  <a:pt x="110" y="95"/>
                  <a:pt x="110" y="95"/>
                </a:cubicBezTo>
                <a:cubicBezTo>
                  <a:pt x="125" y="73"/>
                  <a:pt x="123" y="42"/>
                  <a:pt x="103" y="23"/>
                </a:cubicBezTo>
                <a:moveTo>
                  <a:pt x="35" y="35"/>
                </a:moveTo>
                <a:cubicBezTo>
                  <a:pt x="50" y="19"/>
                  <a:pt x="76" y="19"/>
                  <a:pt x="91" y="35"/>
                </a:cubicBezTo>
                <a:cubicBezTo>
                  <a:pt x="107" y="50"/>
                  <a:pt x="107" y="76"/>
                  <a:pt x="91" y="91"/>
                </a:cubicBezTo>
                <a:cubicBezTo>
                  <a:pt x="76" y="107"/>
                  <a:pt x="50" y="107"/>
                  <a:pt x="35" y="92"/>
                </a:cubicBezTo>
                <a:cubicBezTo>
                  <a:pt x="19" y="76"/>
                  <a:pt x="19" y="50"/>
                  <a:pt x="35" y="35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Auch hier: Anbindung existierte noch nicht</a:t>
            </a:r>
          </a:p>
          <a:p>
            <a:endParaRPr lang="de-DE" dirty="0"/>
          </a:p>
          <a:p>
            <a:r>
              <a:rPr lang="de-DE" dirty="0" smtClean="0"/>
              <a:t>Realisiert über Schnittstellen (APIs)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Übernahme der </a:t>
            </a:r>
            <a:r>
              <a:rPr lang="de-DE" dirty="0"/>
              <a:t>b</a:t>
            </a:r>
            <a:r>
              <a:rPr lang="de-DE" dirty="0" smtClean="0"/>
              <a:t>ibliographischen Daten aus Alma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</p:spPr>
        <p:txBody>
          <a:bodyPr/>
          <a:lstStyle/>
          <a:p>
            <a:r>
              <a:rPr lang="de-DE" dirty="0" smtClean="0"/>
              <a:t>Repository: </a:t>
            </a:r>
            <a:r>
              <a:rPr lang="de-DE" dirty="0" err="1" smtClean="0"/>
              <a:t>goobi</a:t>
            </a:r>
            <a:endParaRPr lang="de-DE" dirty="0"/>
          </a:p>
        </p:txBody>
      </p:sp>
      <p:sp>
        <p:nvSpPr>
          <p:cNvPr id="5" name="Freeform 83"/>
          <p:cNvSpPr>
            <a:spLocks noChangeAspect="1" noEditPoints="1"/>
          </p:cNvSpPr>
          <p:nvPr/>
        </p:nvSpPr>
        <p:spPr bwMode="auto">
          <a:xfrm>
            <a:off x="8036176" y="792411"/>
            <a:ext cx="352246" cy="432000"/>
          </a:xfrm>
          <a:custGeom>
            <a:avLst/>
            <a:gdLst>
              <a:gd name="T0" fmla="*/ 157 w 157"/>
              <a:gd name="T1" fmla="*/ 49 h 192"/>
              <a:gd name="T2" fmla="*/ 155 w 157"/>
              <a:gd name="T3" fmla="*/ 44 h 192"/>
              <a:gd name="T4" fmla="*/ 112 w 157"/>
              <a:gd name="T5" fmla="*/ 1 h 192"/>
              <a:gd name="T6" fmla="*/ 108 w 157"/>
              <a:gd name="T7" fmla="*/ 0 h 192"/>
              <a:gd name="T8" fmla="*/ 108 w 157"/>
              <a:gd name="T9" fmla="*/ 0 h 192"/>
              <a:gd name="T10" fmla="*/ 10 w 157"/>
              <a:gd name="T11" fmla="*/ 0 h 192"/>
              <a:gd name="T12" fmla="*/ 0 w 157"/>
              <a:gd name="T13" fmla="*/ 10 h 192"/>
              <a:gd name="T14" fmla="*/ 0 w 157"/>
              <a:gd name="T15" fmla="*/ 182 h 192"/>
              <a:gd name="T16" fmla="*/ 10 w 157"/>
              <a:gd name="T17" fmla="*/ 192 h 192"/>
              <a:gd name="T18" fmla="*/ 147 w 157"/>
              <a:gd name="T19" fmla="*/ 192 h 192"/>
              <a:gd name="T20" fmla="*/ 157 w 157"/>
              <a:gd name="T21" fmla="*/ 182 h 192"/>
              <a:gd name="T22" fmla="*/ 157 w 157"/>
              <a:gd name="T23" fmla="*/ 49 h 192"/>
              <a:gd name="T24" fmla="*/ 157 w 157"/>
              <a:gd name="T25" fmla="*/ 49 h 192"/>
              <a:gd name="T26" fmla="*/ 114 w 157"/>
              <a:gd name="T27" fmla="*/ 20 h 192"/>
              <a:gd name="T28" fmla="*/ 137 w 157"/>
              <a:gd name="T29" fmla="*/ 43 h 192"/>
              <a:gd name="T30" fmla="*/ 118 w 157"/>
              <a:gd name="T31" fmla="*/ 43 h 192"/>
              <a:gd name="T32" fmla="*/ 114 w 157"/>
              <a:gd name="T33" fmla="*/ 39 h 192"/>
              <a:gd name="T34" fmla="*/ 114 w 157"/>
              <a:gd name="T35" fmla="*/ 20 h 192"/>
              <a:gd name="T36" fmla="*/ 145 w 157"/>
              <a:gd name="T37" fmla="*/ 180 h 192"/>
              <a:gd name="T38" fmla="*/ 12 w 157"/>
              <a:gd name="T39" fmla="*/ 180 h 192"/>
              <a:gd name="T40" fmla="*/ 12 w 157"/>
              <a:gd name="T41" fmla="*/ 12 h 192"/>
              <a:gd name="T42" fmla="*/ 102 w 157"/>
              <a:gd name="T43" fmla="*/ 12 h 192"/>
              <a:gd name="T44" fmla="*/ 102 w 157"/>
              <a:gd name="T45" fmla="*/ 39 h 192"/>
              <a:gd name="T46" fmla="*/ 118 w 157"/>
              <a:gd name="T47" fmla="*/ 55 h 192"/>
              <a:gd name="T48" fmla="*/ 145 w 157"/>
              <a:gd name="T49" fmla="*/ 55 h 192"/>
              <a:gd name="T50" fmla="*/ 145 w 157"/>
              <a:gd name="T51" fmla="*/ 180 h 192"/>
              <a:gd name="T52" fmla="*/ 25 w 157"/>
              <a:gd name="T53" fmla="*/ 125 h 192"/>
              <a:gd name="T54" fmla="*/ 132 w 157"/>
              <a:gd name="T55" fmla="*/ 125 h 192"/>
              <a:gd name="T56" fmla="*/ 132 w 157"/>
              <a:gd name="T57" fmla="*/ 133 h 192"/>
              <a:gd name="T58" fmla="*/ 25 w 157"/>
              <a:gd name="T59" fmla="*/ 133 h 192"/>
              <a:gd name="T60" fmla="*/ 25 w 157"/>
              <a:gd name="T61" fmla="*/ 125 h 192"/>
              <a:gd name="T62" fmla="*/ 25 w 157"/>
              <a:gd name="T63" fmla="*/ 150 h 192"/>
              <a:gd name="T64" fmla="*/ 92 w 157"/>
              <a:gd name="T65" fmla="*/ 150 h 192"/>
              <a:gd name="T66" fmla="*/ 92 w 157"/>
              <a:gd name="T67" fmla="*/ 158 h 192"/>
              <a:gd name="T68" fmla="*/ 25 w 157"/>
              <a:gd name="T69" fmla="*/ 158 h 192"/>
              <a:gd name="T70" fmla="*/ 25 w 157"/>
              <a:gd name="T71" fmla="*/ 150 h 192"/>
              <a:gd name="T72" fmla="*/ 108 w 157"/>
              <a:gd name="T73" fmla="*/ 59 h 192"/>
              <a:gd name="T74" fmla="*/ 49 w 157"/>
              <a:gd name="T75" fmla="*/ 59 h 192"/>
              <a:gd name="T76" fmla="*/ 49 w 157"/>
              <a:gd name="T77" fmla="*/ 51 h 192"/>
              <a:gd name="T78" fmla="*/ 99 w 157"/>
              <a:gd name="T79" fmla="*/ 51 h 192"/>
              <a:gd name="T80" fmla="*/ 108 w 157"/>
              <a:gd name="T81" fmla="*/ 59 h 192"/>
              <a:gd name="T82" fmla="*/ 25 w 157"/>
              <a:gd name="T83" fmla="*/ 76 h 192"/>
              <a:gd name="T84" fmla="*/ 132 w 157"/>
              <a:gd name="T85" fmla="*/ 76 h 192"/>
              <a:gd name="T86" fmla="*/ 132 w 157"/>
              <a:gd name="T87" fmla="*/ 84 h 192"/>
              <a:gd name="T88" fmla="*/ 25 w 157"/>
              <a:gd name="T89" fmla="*/ 84 h 192"/>
              <a:gd name="T90" fmla="*/ 25 w 157"/>
              <a:gd name="T91" fmla="*/ 76 h 192"/>
              <a:gd name="T92" fmla="*/ 25 w 157"/>
              <a:gd name="T93" fmla="*/ 101 h 192"/>
              <a:gd name="T94" fmla="*/ 132 w 157"/>
              <a:gd name="T95" fmla="*/ 101 h 192"/>
              <a:gd name="T96" fmla="*/ 132 w 157"/>
              <a:gd name="T97" fmla="*/ 109 h 192"/>
              <a:gd name="T98" fmla="*/ 25 w 157"/>
              <a:gd name="T99" fmla="*/ 109 h 192"/>
              <a:gd name="T100" fmla="*/ 25 w 157"/>
              <a:gd name="T101" fmla="*/ 101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7" h="192">
                <a:moveTo>
                  <a:pt x="157" y="49"/>
                </a:moveTo>
                <a:cubicBezTo>
                  <a:pt x="157" y="46"/>
                  <a:pt x="157" y="46"/>
                  <a:pt x="155" y="44"/>
                </a:cubicBezTo>
                <a:cubicBezTo>
                  <a:pt x="112" y="1"/>
                  <a:pt x="112" y="1"/>
                  <a:pt x="112" y="1"/>
                </a:cubicBezTo>
                <a:cubicBezTo>
                  <a:pt x="111" y="0"/>
                  <a:pt x="110" y="0"/>
                  <a:pt x="108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8"/>
                  <a:pt x="4" y="192"/>
                  <a:pt x="10" y="192"/>
                </a:cubicBezTo>
                <a:cubicBezTo>
                  <a:pt x="147" y="192"/>
                  <a:pt x="147" y="192"/>
                  <a:pt x="147" y="192"/>
                </a:cubicBezTo>
                <a:cubicBezTo>
                  <a:pt x="153" y="192"/>
                  <a:pt x="157" y="188"/>
                  <a:pt x="157" y="182"/>
                </a:cubicBezTo>
                <a:cubicBezTo>
                  <a:pt x="157" y="49"/>
                  <a:pt x="157" y="49"/>
                  <a:pt x="157" y="49"/>
                </a:cubicBezTo>
                <a:cubicBezTo>
                  <a:pt x="157" y="49"/>
                  <a:pt x="157" y="49"/>
                  <a:pt x="157" y="49"/>
                </a:cubicBezTo>
                <a:moveTo>
                  <a:pt x="114" y="20"/>
                </a:moveTo>
                <a:cubicBezTo>
                  <a:pt x="137" y="43"/>
                  <a:pt x="137" y="43"/>
                  <a:pt x="137" y="43"/>
                </a:cubicBezTo>
                <a:cubicBezTo>
                  <a:pt x="118" y="43"/>
                  <a:pt x="118" y="43"/>
                  <a:pt x="118" y="43"/>
                </a:cubicBezTo>
                <a:cubicBezTo>
                  <a:pt x="116" y="43"/>
                  <a:pt x="114" y="42"/>
                  <a:pt x="114" y="39"/>
                </a:cubicBezTo>
                <a:lnTo>
                  <a:pt x="114" y="20"/>
                </a:lnTo>
                <a:close/>
                <a:moveTo>
                  <a:pt x="145" y="180"/>
                </a:moveTo>
                <a:cubicBezTo>
                  <a:pt x="12" y="180"/>
                  <a:pt x="12" y="180"/>
                  <a:pt x="12" y="180"/>
                </a:cubicBezTo>
                <a:cubicBezTo>
                  <a:pt x="12" y="12"/>
                  <a:pt x="12" y="12"/>
                  <a:pt x="12" y="12"/>
                </a:cubicBezTo>
                <a:cubicBezTo>
                  <a:pt x="102" y="12"/>
                  <a:pt x="102" y="12"/>
                  <a:pt x="102" y="12"/>
                </a:cubicBezTo>
                <a:cubicBezTo>
                  <a:pt x="102" y="39"/>
                  <a:pt x="102" y="39"/>
                  <a:pt x="102" y="39"/>
                </a:cubicBezTo>
                <a:cubicBezTo>
                  <a:pt x="102" y="48"/>
                  <a:pt x="109" y="55"/>
                  <a:pt x="118" y="55"/>
                </a:cubicBezTo>
                <a:cubicBezTo>
                  <a:pt x="145" y="55"/>
                  <a:pt x="145" y="55"/>
                  <a:pt x="145" y="55"/>
                </a:cubicBezTo>
                <a:lnTo>
                  <a:pt x="145" y="180"/>
                </a:lnTo>
                <a:close/>
                <a:moveTo>
                  <a:pt x="25" y="125"/>
                </a:moveTo>
                <a:cubicBezTo>
                  <a:pt x="132" y="125"/>
                  <a:pt x="132" y="125"/>
                  <a:pt x="132" y="125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25" y="133"/>
                  <a:pt x="25" y="133"/>
                  <a:pt x="25" y="133"/>
                </a:cubicBezTo>
                <a:lnTo>
                  <a:pt x="25" y="125"/>
                </a:lnTo>
                <a:close/>
                <a:moveTo>
                  <a:pt x="25" y="150"/>
                </a:moveTo>
                <a:cubicBezTo>
                  <a:pt x="92" y="150"/>
                  <a:pt x="92" y="150"/>
                  <a:pt x="92" y="150"/>
                </a:cubicBezTo>
                <a:cubicBezTo>
                  <a:pt x="92" y="158"/>
                  <a:pt x="92" y="158"/>
                  <a:pt x="92" y="158"/>
                </a:cubicBezTo>
                <a:cubicBezTo>
                  <a:pt x="25" y="158"/>
                  <a:pt x="25" y="158"/>
                  <a:pt x="25" y="158"/>
                </a:cubicBezTo>
                <a:lnTo>
                  <a:pt x="25" y="150"/>
                </a:lnTo>
                <a:close/>
                <a:moveTo>
                  <a:pt x="108" y="59"/>
                </a:moveTo>
                <a:cubicBezTo>
                  <a:pt x="49" y="59"/>
                  <a:pt x="49" y="59"/>
                  <a:pt x="49" y="59"/>
                </a:cubicBezTo>
                <a:cubicBezTo>
                  <a:pt x="49" y="51"/>
                  <a:pt x="49" y="51"/>
                  <a:pt x="4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102" y="55"/>
                  <a:pt x="105" y="58"/>
                  <a:pt x="108" y="59"/>
                </a:cubicBezTo>
                <a:moveTo>
                  <a:pt x="25" y="76"/>
                </a:moveTo>
                <a:cubicBezTo>
                  <a:pt x="132" y="76"/>
                  <a:pt x="132" y="76"/>
                  <a:pt x="132" y="76"/>
                </a:cubicBezTo>
                <a:cubicBezTo>
                  <a:pt x="132" y="84"/>
                  <a:pt x="132" y="84"/>
                  <a:pt x="132" y="84"/>
                </a:cubicBezTo>
                <a:cubicBezTo>
                  <a:pt x="25" y="84"/>
                  <a:pt x="25" y="84"/>
                  <a:pt x="25" y="84"/>
                </a:cubicBezTo>
                <a:lnTo>
                  <a:pt x="25" y="76"/>
                </a:lnTo>
                <a:close/>
                <a:moveTo>
                  <a:pt x="25" y="101"/>
                </a:moveTo>
                <a:cubicBezTo>
                  <a:pt x="132" y="101"/>
                  <a:pt x="132" y="101"/>
                  <a:pt x="132" y="101"/>
                </a:cubicBezTo>
                <a:cubicBezTo>
                  <a:pt x="132" y="109"/>
                  <a:pt x="132" y="109"/>
                  <a:pt x="132" y="109"/>
                </a:cubicBezTo>
                <a:cubicBezTo>
                  <a:pt x="25" y="109"/>
                  <a:pt x="25" y="109"/>
                  <a:pt x="25" y="109"/>
                </a:cubicBezTo>
                <a:lnTo>
                  <a:pt x="25" y="1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8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657479"/>
          </a:xfrm>
        </p:spPr>
        <p:txBody>
          <a:bodyPr/>
          <a:lstStyle/>
          <a:p>
            <a:r>
              <a:rPr lang="de-DE" dirty="0" err="1" smtClean="0"/>
              <a:t>fazit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780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Alma-Umstieg ist ein großer Aufwand!</a:t>
            </a:r>
          </a:p>
          <a:p>
            <a:endParaRPr lang="de-DE" dirty="0"/>
          </a:p>
          <a:p>
            <a:r>
              <a:rPr lang="de-DE" dirty="0" smtClean="0"/>
              <a:t>Umstieg auf Nachfolgeprodukt sollte leichter sein!</a:t>
            </a:r>
          </a:p>
          <a:p>
            <a:endParaRPr lang="de-DE" dirty="0"/>
          </a:p>
          <a:p>
            <a:r>
              <a:rPr lang="de-DE" dirty="0" smtClean="0"/>
              <a:t>Überlegungen für </a:t>
            </a:r>
            <a:r>
              <a:rPr lang="de-DE" dirty="0" err="1" smtClean="0"/>
              <a:t>Umstiegswillige</a:t>
            </a:r>
            <a:r>
              <a:rPr lang="de-DE" dirty="0" smtClean="0"/>
              <a:t>:</a:t>
            </a:r>
          </a:p>
          <a:p>
            <a:pPr lvl="1">
              <a:spcBef>
                <a:spcPts val="800"/>
              </a:spcBef>
            </a:pPr>
            <a:r>
              <a:rPr lang="de-DE" dirty="0"/>
              <a:t>Muss der Umstieg sofort sein?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Reicht in einer kleinen Institution Aleph noch eine Weile?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Zeit zur Aufarbeitung der Daten einplanen!</a:t>
            </a:r>
          </a:p>
          <a:p>
            <a:pPr>
              <a:spcBef>
                <a:spcPts val="800"/>
              </a:spcBef>
            </a:pPr>
            <a:endParaRPr lang="de-DE" dirty="0"/>
          </a:p>
          <a:p>
            <a:pPr>
              <a:spcBef>
                <a:spcPts val="800"/>
              </a:spcBef>
            </a:pPr>
            <a:r>
              <a:rPr lang="de-DE" dirty="0" smtClean="0"/>
              <a:t>Anbindung von Dritt-Systemen planen:</a:t>
            </a:r>
            <a:r>
              <a:rPr lang="de-DE" dirty="0"/>
              <a:t> </a:t>
            </a:r>
            <a:r>
              <a:rPr lang="de-DE" dirty="0" smtClean="0"/>
              <a:t>Ressourcen!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</p:spPr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6" name="Freeform 40"/>
          <p:cNvSpPr>
            <a:spLocks noChangeAspect="1" noEditPoints="1"/>
          </p:cNvSpPr>
          <p:nvPr/>
        </p:nvSpPr>
        <p:spPr bwMode="auto">
          <a:xfrm>
            <a:off x="7956424" y="791488"/>
            <a:ext cx="432000" cy="432923"/>
          </a:xfrm>
          <a:custGeom>
            <a:avLst/>
            <a:gdLst>
              <a:gd name="T0" fmla="*/ 192 w 198"/>
              <a:gd name="T1" fmla="*/ 19 h 198"/>
              <a:gd name="T2" fmla="*/ 184 w 198"/>
              <a:gd name="T3" fmla="*/ 17 h 198"/>
              <a:gd name="T4" fmla="*/ 190 w 198"/>
              <a:gd name="T5" fmla="*/ 22 h 198"/>
              <a:gd name="T6" fmla="*/ 177 w 198"/>
              <a:gd name="T7" fmla="*/ 25 h 198"/>
              <a:gd name="T8" fmla="*/ 182 w 198"/>
              <a:gd name="T9" fmla="*/ 29 h 198"/>
              <a:gd name="T10" fmla="*/ 169 w 198"/>
              <a:gd name="T11" fmla="*/ 33 h 198"/>
              <a:gd name="T12" fmla="*/ 98 w 198"/>
              <a:gd name="T13" fmla="*/ 104 h 198"/>
              <a:gd name="T14" fmla="*/ 94 w 198"/>
              <a:gd name="T15" fmla="*/ 100 h 198"/>
              <a:gd name="T16" fmla="*/ 165 w 198"/>
              <a:gd name="T17" fmla="*/ 29 h 198"/>
              <a:gd name="T18" fmla="*/ 168 w 198"/>
              <a:gd name="T19" fmla="*/ 16 h 198"/>
              <a:gd name="T20" fmla="*/ 173 w 198"/>
              <a:gd name="T21" fmla="*/ 21 h 198"/>
              <a:gd name="T22" fmla="*/ 176 w 198"/>
              <a:gd name="T23" fmla="*/ 8 h 198"/>
              <a:gd name="T24" fmla="*/ 181 w 198"/>
              <a:gd name="T25" fmla="*/ 14 h 198"/>
              <a:gd name="T26" fmla="*/ 178 w 198"/>
              <a:gd name="T27" fmla="*/ 5 h 198"/>
              <a:gd name="T28" fmla="*/ 186 w 198"/>
              <a:gd name="T29" fmla="*/ 8 h 198"/>
              <a:gd name="T30" fmla="*/ 193 w 198"/>
              <a:gd name="T31" fmla="*/ 9 h 198"/>
              <a:gd name="T32" fmla="*/ 198 w 198"/>
              <a:gd name="T33" fmla="*/ 14 h 198"/>
              <a:gd name="T34" fmla="*/ 104 w 198"/>
              <a:gd name="T35" fmla="*/ 81 h 198"/>
              <a:gd name="T36" fmla="*/ 71 w 198"/>
              <a:gd name="T37" fmla="*/ 103 h 198"/>
              <a:gd name="T38" fmla="*/ 119 w 198"/>
              <a:gd name="T39" fmla="*/ 103 h 198"/>
              <a:gd name="T40" fmla="*/ 102 w 198"/>
              <a:gd name="T41" fmla="*/ 108 h 198"/>
              <a:gd name="T42" fmla="*/ 96 w 198"/>
              <a:gd name="T43" fmla="*/ 111 h 198"/>
              <a:gd name="T44" fmla="*/ 87 w 198"/>
              <a:gd name="T45" fmla="*/ 103 h 198"/>
              <a:gd name="T46" fmla="*/ 90 w 198"/>
              <a:gd name="T47" fmla="*/ 96 h 198"/>
              <a:gd name="T48" fmla="*/ 95 w 198"/>
              <a:gd name="T49" fmla="*/ 44 h 198"/>
              <a:gd name="T50" fmla="*/ 95 w 198"/>
              <a:gd name="T51" fmla="*/ 162 h 198"/>
              <a:gd name="T52" fmla="*/ 143 w 198"/>
              <a:gd name="T53" fmla="*/ 68 h 198"/>
              <a:gd name="T54" fmla="*/ 138 w 198"/>
              <a:gd name="T55" fmla="*/ 103 h 198"/>
              <a:gd name="T56" fmla="*/ 52 w 198"/>
              <a:gd name="T57" fmla="*/ 103 h 198"/>
              <a:gd name="T58" fmla="*/ 119 w 198"/>
              <a:gd name="T59" fmla="*/ 67 h 198"/>
              <a:gd name="T60" fmla="*/ 157 w 198"/>
              <a:gd name="T61" fmla="*/ 54 h 198"/>
              <a:gd name="T62" fmla="*/ 95 w 198"/>
              <a:gd name="T63" fmla="*/ 182 h 198"/>
              <a:gd name="T64" fmla="*/ 95 w 198"/>
              <a:gd name="T65" fmla="*/ 24 h 198"/>
              <a:gd name="T66" fmla="*/ 156 w 198"/>
              <a:gd name="T67" fmla="*/ 30 h 198"/>
              <a:gd name="T68" fmla="*/ 0 w 198"/>
              <a:gd name="T69" fmla="*/ 103 h 198"/>
              <a:gd name="T70" fmla="*/ 190 w 198"/>
              <a:gd name="T71" fmla="*/ 103 h 198"/>
              <a:gd name="T72" fmla="*/ 157 w 198"/>
              <a:gd name="T73" fmla="*/ 54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8" h="198">
                <a:moveTo>
                  <a:pt x="198" y="14"/>
                </a:moveTo>
                <a:cubicBezTo>
                  <a:pt x="192" y="19"/>
                  <a:pt x="192" y="19"/>
                  <a:pt x="192" y="19"/>
                </a:cubicBezTo>
                <a:cubicBezTo>
                  <a:pt x="185" y="17"/>
                  <a:pt x="185" y="17"/>
                  <a:pt x="185" y="17"/>
                </a:cubicBezTo>
                <a:cubicBezTo>
                  <a:pt x="184" y="17"/>
                  <a:pt x="184" y="17"/>
                  <a:pt x="184" y="17"/>
                </a:cubicBezTo>
                <a:cubicBezTo>
                  <a:pt x="183" y="19"/>
                  <a:pt x="183" y="19"/>
                  <a:pt x="183" y="19"/>
                </a:cubicBezTo>
                <a:cubicBezTo>
                  <a:pt x="190" y="22"/>
                  <a:pt x="190" y="22"/>
                  <a:pt x="190" y="22"/>
                </a:cubicBezTo>
                <a:cubicBezTo>
                  <a:pt x="184" y="27"/>
                  <a:pt x="184" y="27"/>
                  <a:pt x="184" y="27"/>
                </a:cubicBezTo>
                <a:cubicBezTo>
                  <a:pt x="177" y="25"/>
                  <a:pt x="177" y="25"/>
                  <a:pt x="177" y="25"/>
                </a:cubicBezTo>
                <a:cubicBezTo>
                  <a:pt x="175" y="27"/>
                  <a:pt x="175" y="27"/>
                  <a:pt x="175" y="27"/>
                </a:cubicBezTo>
                <a:cubicBezTo>
                  <a:pt x="182" y="29"/>
                  <a:pt x="182" y="29"/>
                  <a:pt x="182" y="29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06" y="95"/>
                  <a:pt x="106" y="95"/>
                  <a:pt x="106" y="95"/>
                </a:cubicBezTo>
                <a:cubicBezTo>
                  <a:pt x="98" y="104"/>
                  <a:pt x="98" y="104"/>
                  <a:pt x="98" y="104"/>
                </a:cubicBezTo>
                <a:cubicBezTo>
                  <a:pt x="97" y="105"/>
                  <a:pt x="95" y="105"/>
                  <a:pt x="94" y="104"/>
                </a:cubicBezTo>
                <a:cubicBezTo>
                  <a:pt x="93" y="103"/>
                  <a:pt x="93" y="101"/>
                  <a:pt x="94" y="100"/>
                </a:cubicBezTo>
                <a:cubicBezTo>
                  <a:pt x="103" y="92"/>
                  <a:pt x="103" y="92"/>
                  <a:pt x="103" y="92"/>
                </a:cubicBezTo>
                <a:cubicBezTo>
                  <a:pt x="165" y="29"/>
                  <a:pt x="165" y="29"/>
                  <a:pt x="165" y="29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68" y="16"/>
                  <a:pt x="168" y="16"/>
                  <a:pt x="168" y="16"/>
                </a:cubicBezTo>
                <a:cubicBezTo>
                  <a:pt x="171" y="24"/>
                  <a:pt x="171" y="24"/>
                  <a:pt x="171" y="24"/>
                </a:cubicBezTo>
                <a:cubicBezTo>
                  <a:pt x="173" y="21"/>
                  <a:pt x="173" y="21"/>
                  <a:pt x="173" y="21"/>
                </a:cubicBezTo>
                <a:cubicBezTo>
                  <a:pt x="170" y="13"/>
                  <a:pt x="170" y="13"/>
                  <a:pt x="170" y="13"/>
                </a:cubicBezTo>
                <a:cubicBezTo>
                  <a:pt x="176" y="8"/>
                  <a:pt x="176" y="8"/>
                  <a:pt x="176" y="8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81" y="14"/>
                  <a:pt x="181" y="14"/>
                  <a:pt x="181" y="14"/>
                </a:cubicBezTo>
                <a:cubicBezTo>
                  <a:pt x="181" y="13"/>
                  <a:pt x="181" y="13"/>
                  <a:pt x="181" y="13"/>
                </a:cubicBezTo>
                <a:cubicBezTo>
                  <a:pt x="178" y="5"/>
                  <a:pt x="178" y="5"/>
                  <a:pt x="178" y="5"/>
                </a:cubicBezTo>
                <a:cubicBezTo>
                  <a:pt x="184" y="0"/>
                  <a:pt x="184" y="0"/>
                  <a:pt x="184" y="0"/>
                </a:cubicBezTo>
                <a:cubicBezTo>
                  <a:pt x="186" y="8"/>
                  <a:pt x="186" y="8"/>
                  <a:pt x="186" y="8"/>
                </a:cubicBezTo>
                <a:cubicBezTo>
                  <a:pt x="189" y="5"/>
                  <a:pt x="189" y="5"/>
                  <a:pt x="189" y="5"/>
                </a:cubicBezTo>
                <a:cubicBezTo>
                  <a:pt x="193" y="9"/>
                  <a:pt x="193" y="9"/>
                  <a:pt x="193" y="9"/>
                </a:cubicBezTo>
                <a:cubicBezTo>
                  <a:pt x="190" y="11"/>
                  <a:pt x="190" y="11"/>
                  <a:pt x="190" y="11"/>
                </a:cubicBezTo>
                <a:lnTo>
                  <a:pt x="198" y="14"/>
                </a:lnTo>
                <a:close/>
                <a:moveTo>
                  <a:pt x="90" y="96"/>
                </a:moveTo>
                <a:cubicBezTo>
                  <a:pt x="104" y="81"/>
                  <a:pt x="104" y="81"/>
                  <a:pt x="104" y="81"/>
                </a:cubicBezTo>
                <a:cubicBezTo>
                  <a:pt x="102" y="80"/>
                  <a:pt x="98" y="79"/>
                  <a:pt x="95" y="79"/>
                </a:cubicBezTo>
                <a:cubicBezTo>
                  <a:pt x="82" y="79"/>
                  <a:pt x="71" y="90"/>
                  <a:pt x="71" y="103"/>
                </a:cubicBezTo>
                <a:cubicBezTo>
                  <a:pt x="71" y="116"/>
                  <a:pt x="82" y="127"/>
                  <a:pt x="95" y="127"/>
                </a:cubicBezTo>
                <a:cubicBezTo>
                  <a:pt x="108" y="127"/>
                  <a:pt x="119" y="116"/>
                  <a:pt x="119" y="103"/>
                </a:cubicBezTo>
                <a:cubicBezTo>
                  <a:pt x="119" y="100"/>
                  <a:pt x="118" y="96"/>
                  <a:pt x="117" y="94"/>
                </a:cubicBezTo>
                <a:cubicBezTo>
                  <a:pt x="102" y="108"/>
                  <a:pt x="102" y="108"/>
                  <a:pt x="102" y="108"/>
                </a:cubicBezTo>
                <a:cubicBezTo>
                  <a:pt x="101" y="110"/>
                  <a:pt x="98" y="111"/>
                  <a:pt x="96" y="111"/>
                </a:cubicBezTo>
                <a:cubicBezTo>
                  <a:pt x="96" y="111"/>
                  <a:pt x="96" y="111"/>
                  <a:pt x="96" y="111"/>
                </a:cubicBezTo>
                <a:cubicBezTo>
                  <a:pt x="96" y="111"/>
                  <a:pt x="95" y="111"/>
                  <a:pt x="95" y="111"/>
                </a:cubicBezTo>
                <a:cubicBezTo>
                  <a:pt x="91" y="111"/>
                  <a:pt x="87" y="107"/>
                  <a:pt x="87" y="103"/>
                </a:cubicBezTo>
                <a:cubicBezTo>
                  <a:pt x="87" y="103"/>
                  <a:pt x="87" y="103"/>
                  <a:pt x="87" y="103"/>
                </a:cubicBezTo>
                <a:cubicBezTo>
                  <a:pt x="87" y="100"/>
                  <a:pt x="88" y="98"/>
                  <a:pt x="90" y="96"/>
                </a:cubicBezTo>
                <a:close/>
                <a:moveTo>
                  <a:pt x="130" y="55"/>
                </a:moveTo>
                <a:cubicBezTo>
                  <a:pt x="120" y="48"/>
                  <a:pt x="108" y="44"/>
                  <a:pt x="95" y="44"/>
                </a:cubicBezTo>
                <a:cubicBezTo>
                  <a:pt x="62" y="44"/>
                  <a:pt x="36" y="70"/>
                  <a:pt x="36" y="103"/>
                </a:cubicBezTo>
                <a:cubicBezTo>
                  <a:pt x="36" y="136"/>
                  <a:pt x="62" y="162"/>
                  <a:pt x="95" y="162"/>
                </a:cubicBezTo>
                <a:cubicBezTo>
                  <a:pt x="128" y="162"/>
                  <a:pt x="154" y="136"/>
                  <a:pt x="154" y="103"/>
                </a:cubicBezTo>
                <a:cubicBezTo>
                  <a:pt x="154" y="90"/>
                  <a:pt x="150" y="78"/>
                  <a:pt x="143" y="68"/>
                </a:cubicBezTo>
                <a:cubicBezTo>
                  <a:pt x="131" y="79"/>
                  <a:pt x="131" y="79"/>
                  <a:pt x="131" y="79"/>
                </a:cubicBezTo>
                <a:cubicBezTo>
                  <a:pt x="136" y="86"/>
                  <a:pt x="138" y="94"/>
                  <a:pt x="138" y="103"/>
                </a:cubicBezTo>
                <a:cubicBezTo>
                  <a:pt x="138" y="127"/>
                  <a:pt x="119" y="146"/>
                  <a:pt x="95" y="146"/>
                </a:cubicBezTo>
                <a:cubicBezTo>
                  <a:pt x="71" y="146"/>
                  <a:pt x="52" y="127"/>
                  <a:pt x="52" y="103"/>
                </a:cubicBezTo>
                <a:cubicBezTo>
                  <a:pt x="52" y="79"/>
                  <a:pt x="71" y="60"/>
                  <a:pt x="95" y="60"/>
                </a:cubicBezTo>
                <a:cubicBezTo>
                  <a:pt x="104" y="60"/>
                  <a:pt x="112" y="62"/>
                  <a:pt x="119" y="67"/>
                </a:cubicBezTo>
                <a:lnTo>
                  <a:pt x="130" y="55"/>
                </a:lnTo>
                <a:close/>
                <a:moveTo>
                  <a:pt x="157" y="54"/>
                </a:moveTo>
                <a:cubicBezTo>
                  <a:pt x="167" y="67"/>
                  <a:pt x="174" y="84"/>
                  <a:pt x="174" y="103"/>
                </a:cubicBezTo>
                <a:cubicBezTo>
                  <a:pt x="174" y="147"/>
                  <a:pt x="139" y="182"/>
                  <a:pt x="95" y="182"/>
                </a:cubicBezTo>
                <a:cubicBezTo>
                  <a:pt x="52" y="182"/>
                  <a:pt x="16" y="147"/>
                  <a:pt x="16" y="103"/>
                </a:cubicBezTo>
                <a:cubicBezTo>
                  <a:pt x="16" y="59"/>
                  <a:pt x="52" y="24"/>
                  <a:pt x="95" y="24"/>
                </a:cubicBezTo>
                <a:cubicBezTo>
                  <a:pt x="114" y="24"/>
                  <a:pt x="131" y="31"/>
                  <a:pt x="144" y="41"/>
                </a:cubicBezTo>
                <a:cubicBezTo>
                  <a:pt x="156" y="30"/>
                  <a:pt x="156" y="30"/>
                  <a:pt x="156" y="30"/>
                </a:cubicBezTo>
                <a:cubicBezTo>
                  <a:pt x="139" y="16"/>
                  <a:pt x="118" y="8"/>
                  <a:pt x="95" y="8"/>
                </a:cubicBezTo>
                <a:cubicBezTo>
                  <a:pt x="43" y="8"/>
                  <a:pt x="0" y="51"/>
                  <a:pt x="0" y="103"/>
                </a:cubicBezTo>
                <a:cubicBezTo>
                  <a:pt x="0" y="155"/>
                  <a:pt x="43" y="198"/>
                  <a:pt x="95" y="198"/>
                </a:cubicBezTo>
                <a:cubicBezTo>
                  <a:pt x="147" y="198"/>
                  <a:pt x="190" y="155"/>
                  <a:pt x="190" y="103"/>
                </a:cubicBezTo>
                <a:cubicBezTo>
                  <a:pt x="190" y="80"/>
                  <a:pt x="182" y="59"/>
                  <a:pt x="168" y="42"/>
                </a:cubicBezTo>
                <a:lnTo>
                  <a:pt x="157" y="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9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"/>
          <p:cNvSpPr txBox="1">
            <a:spLocks/>
          </p:cNvSpPr>
          <p:nvPr/>
        </p:nvSpPr>
        <p:spPr>
          <a:xfrm>
            <a:off x="0" y="260648"/>
            <a:ext cx="9144000" cy="1584176"/>
          </a:xfrm>
          <a:prstGeom prst="rect">
            <a:avLst/>
          </a:prstGeom>
        </p:spPr>
        <p:txBody>
          <a:bodyPr/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Abadi MT Condensed Extra Bold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333" kern="1200">
                <a:solidFill>
                  <a:schemeClr val="tx1"/>
                </a:solidFill>
                <a:latin typeface="Abadi MT Condensed Extra Bold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Abadi MT Condensed Extra Bold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333" kern="1200">
                <a:solidFill>
                  <a:schemeClr val="tx1"/>
                </a:solidFill>
                <a:latin typeface="Abadi MT Condensed Extra Bold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333" kern="1200">
                <a:solidFill>
                  <a:schemeClr val="tx1"/>
                </a:solidFill>
                <a:latin typeface="Abadi MT Condensed Extra Bold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sz="2400" b="1" cap="all" dirty="0" smtClean="0">
              <a:solidFill>
                <a:schemeClr val="accent4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de-DE" sz="2400" b="1" cap="all" dirty="0" smtClean="0">
                <a:solidFill>
                  <a:schemeClr val="accent4"/>
                </a:solidFill>
                <a:latin typeface="Arial Narrow" panose="020B0606020202030204" pitchFamily="34" charset="0"/>
              </a:rPr>
              <a:t>AK Bibliothek </a:t>
            </a:r>
            <a:r>
              <a:rPr lang="de-DE" sz="2400" b="1" cap="all" dirty="0" err="1" smtClean="0">
                <a:solidFill>
                  <a:schemeClr val="accent4"/>
                </a:solidFill>
                <a:latin typeface="Arial Narrow" panose="020B0606020202030204" pitchFamily="34" charset="0"/>
              </a:rPr>
              <a:t>wien</a:t>
            </a:r>
            <a:r>
              <a:rPr lang="de-DE" sz="2400" cap="all" dirty="0" smtClean="0">
                <a:solidFill>
                  <a:schemeClr val="accent4"/>
                </a:solidFill>
                <a:latin typeface="Arial Narrow" panose="020B0606020202030204" pitchFamily="34" charset="0"/>
              </a:rPr>
              <a:t> | Michael.birkner@akwien.at</a:t>
            </a:r>
            <a:endParaRPr lang="de-DE" sz="2400" cap="all" dirty="0">
              <a:solidFill>
                <a:schemeClr val="accent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96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de-DE" sz="2000" b="1" dirty="0" smtClean="0"/>
              <a:t>VOR- &amp; NACHTEILE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Einfache Bibliotheksstrukturen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Daten </a:t>
            </a:r>
            <a:r>
              <a:rPr lang="de-DE" dirty="0"/>
              <a:t>und Datenbereinigung</a:t>
            </a:r>
            <a:endParaRPr lang="de-DE" dirty="0" smtClean="0"/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NutzerInnen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Teamgröße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Betreuung durch OBVSG</a:t>
            </a:r>
          </a:p>
          <a:p>
            <a:endParaRPr lang="de-DE" sz="2000" dirty="0"/>
          </a:p>
          <a:p>
            <a:r>
              <a:rPr lang="de-DE" sz="2000" b="1" dirty="0"/>
              <a:t>OPEN SOURCE </a:t>
            </a:r>
            <a:r>
              <a:rPr lang="de-DE" sz="2000" b="1" dirty="0" smtClean="0"/>
              <a:t>DRITT-SYSTEME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Discovery-System: AKsearch (VuFind)</a:t>
            </a:r>
          </a:p>
          <a:p>
            <a:pPr marL="742950" lvl="1" indent="-285750">
              <a:spcBef>
                <a:spcPts val="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Repository: </a:t>
            </a:r>
            <a:r>
              <a:rPr lang="de-DE" dirty="0" err="1" smtClean="0"/>
              <a:t>Goobi</a:t>
            </a:r>
            <a:endParaRPr lang="de-DE" dirty="0" smtClean="0"/>
          </a:p>
          <a:p>
            <a:pPr marL="742950" lvl="1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r>
              <a:rPr lang="de-DE" sz="2000" b="1" dirty="0" smtClean="0"/>
              <a:t>FAZIT</a:t>
            </a:r>
            <a:endParaRPr lang="de-DE" sz="2000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</p:spPr>
        <p:txBody>
          <a:bodyPr/>
          <a:lstStyle/>
          <a:p>
            <a:r>
              <a:rPr lang="de-DE" dirty="0" err="1" smtClean="0"/>
              <a:t>inhalt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001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"/>
          </p:nvPr>
        </p:nvSpPr>
        <p:spPr>
          <a:xfrm>
            <a:off x="0" y="4294188"/>
            <a:ext cx="9144000" cy="445670"/>
          </a:xfrm>
        </p:spPr>
        <p:txBody>
          <a:bodyPr/>
          <a:lstStyle/>
          <a:p>
            <a:r>
              <a:rPr lang="de-DE" dirty="0" err="1" smtClean="0"/>
              <a:t>migration</a:t>
            </a:r>
            <a:r>
              <a:rPr lang="de-DE" dirty="0" smtClean="0"/>
              <a:t> einer kleinen Institution von Aleph nach Alma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657479"/>
          </a:xfrm>
        </p:spPr>
        <p:txBody>
          <a:bodyPr/>
          <a:lstStyle/>
          <a:p>
            <a:r>
              <a:rPr lang="de-DE" dirty="0" smtClean="0"/>
              <a:t>Vor- &amp; </a:t>
            </a:r>
            <a:r>
              <a:rPr lang="de-DE" dirty="0" err="1" smtClean="0"/>
              <a:t>nachteile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364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err="1" smtClean="0"/>
              <a:t>Niedrieger</a:t>
            </a:r>
            <a:r>
              <a:rPr lang="de-DE" dirty="0" smtClean="0"/>
              <a:t> Konfigurationsaufwand:</a:t>
            </a:r>
          </a:p>
          <a:p>
            <a:pPr lvl="1">
              <a:spcBef>
                <a:spcPts val="800"/>
              </a:spcBef>
            </a:pPr>
            <a:r>
              <a:rPr lang="de-DE" dirty="0"/>
              <a:t>2</a:t>
            </a:r>
            <a:r>
              <a:rPr lang="de-DE" dirty="0" smtClean="0"/>
              <a:t> Zweigstellen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1 Ausleihschalter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1 Drucker</a:t>
            </a:r>
          </a:p>
          <a:p>
            <a:pPr lvl="1">
              <a:spcBef>
                <a:spcPts val="800"/>
              </a:spcBef>
            </a:pPr>
            <a:r>
              <a:rPr lang="de-DE" dirty="0" smtClean="0"/>
              <a:t>Kein Kassa- oder Rückgabeautomat</a:t>
            </a:r>
          </a:p>
          <a:p>
            <a:endParaRPr lang="de-DE" dirty="0" smtClean="0"/>
          </a:p>
          <a:p>
            <a:r>
              <a:rPr lang="de-DE" dirty="0" err="1"/>
              <a:t>Configuration</a:t>
            </a:r>
            <a:r>
              <a:rPr lang="de-DE" dirty="0"/>
              <a:t>- und Migration-Form: Weniger „Ausfüllarbeit“</a:t>
            </a:r>
          </a:p>
          <a:p>
            <a:endParaRPr lang="de-DE" dirty="0" smtClean="0"/>
          </a:p>
          <a:p>
            <a:r>
              <a:rPr lang="de-DE" dirty="0" smtClean="0"/>
              <a:t>Alle Infos vor Ort</a:t>
            </a:r>
          </a:p>
          <a:p>
            <a:endParaRPr lang="de-DE" dirty="0"/>
          </a:p>
          <a:p>
            <a:r>
              <a:rPr lang="de-DE" dirty="0" smtClean="0"/>
              <a:t>Schließtage bei CutOver besser durchführbar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Vorteile: einfache </a:t>
            </a:r>
            <a:r>
              <a:rPr lang="de-DE" dirty="0" err="1" smtClean="0"/>
              <a:t>strukturen</a:t>
            </a:r>
            <a:endParaRPr lang="de-DE" dirty="0"/>
          </a:p>
        </p:txBody>
      </p:sp>
      <p:sp>
        <p:nvSpPr>
          <p:cNvPr id="7" name="Freeform 63"/>
          <p:cNvSpPr>
            <a:spLocks noChangeAspect="1"/>
          </p:cNvSpPr>
          <p:nvPr/>
        </p:nvSpPr>
        <p:spPr bwMode="auto">
          <a:xfrm>
            <a:off x="7956350" y="833337"/>
            <a:ext cx="432000" cy="391074"/>
          </a:xfrm>
          <a:custGeom>
            <a:avLst/>
            <a:gdLst>
              <a:gd name="T0" fmla="*/ 161 w 161"/>
              <a:gd name="T1" fmla="*/ 27 h 145"/>
              <a:gd name="T2" fmla="*/ 139 w 161"/>
              <a:gd name="T3" fmla="*/ 49 h 145"/>
              <a:gd name="T4" fmla="*/ 123 w 161"/>
              <a:gd name="T5" fmla="*/ 42 h 145"/>
              <a:gd name="T6" fmla="*/ 93 w 161"/>
              <a:gd name="T7" fmla="*/ 62 h 145"/>
              <a:gd name="T8" fmla="*/ 94 w 161"/>
              <a:gd name="T9" fmla="*/ 68 h 145"/>
              <a:gd name="T10" fmla="*/ 92 w 161"/>
              <a:gd name="T11" fmla="*/ 75 h 145"/>
              <a:gd name="T12" fmla="*/ 123 w 161"/>
              <a:gd name="T13" fmla="*/ 106 h 145"/>
              <a:gd name="T14" fmla="*/ 132 w 161"/>
              <a:gd name="T15" fmla="*/ 103 h 145"/>
              <a:gd name="T16" fmla="*/ 149 w 161"/>
              <a:gd name="T17" fmla="*/ 120 h 145"/>
              <a:gd name="T18" fmla="*/ 132 w 161"/>
              <a:gd name="T19" fmla="*/ 136 h 145"/>
              <a:gd name="T20" fmla="*/ 116 w 161"/>
              <a:gd name="T21" fmla="*/ 120 h 145"/>
              <a:gd name="T22" fmla="*/ 119 w 161"/>
              <a:gd name="T23" fmla="*/ 110 h 145"/>
              <a:gd name="T24" fmla="*/ 88 w 161"/>
              <a:gd name="T25" fmla="*/ 79 h 145"/>
              <a:gd name="T26" fmla="*/ 80 w 161"/>
              <a:gd name="T27" fmla="*/ 81 h 145"/>
              <a:gd name="T28" fmla="*/ 75 w 161"/>
              <a:gd name="T29" fmla="*/ 81 h 145"/>
              <a:gd name="T30" fmla="*/ 52 w 161"/>
              <a:gd name="T31" fmla="*/ 115 h 145"/>
              <a:gd name="T32" fmla="*/ 58 w 161"/>
              <a:gd name="T33" fmla="*/ 127 h 145"/>
              <a:gd name="T34" fmla="*/ 41 w 161"/>
              <a:gd name="T35" fmla="*/ 145 h 145"/>
              <a:gd name="T36" fmla="*/ 24 w 161"/>
              <a:gd name="T37" fmla="*/ 127 h 145"/>
              <a:gd name="T38" fmla="*/ 41 w 161"/>
              <a:gd name="T39" fmla="*/ 110 h 145"/>
              <a:gd name="T40" fmla="*/ 48 w 161"/>
              <a:gd name="T41" fmla="*/ 112 h 145"/>
              <a:gd name="T42" fmla="*/ 71 w 161"/>
              <a:gd name="T43" fmla="*/ 78 h 145"/>
              <a:gd name="T44" fmla="*/ 67 w 161"/>
              <a:gd name="T45" fmla="*/ 72 h 145"/>
              <a:gd name="T46" fmla="*/ 30 w 161"/>
              <a:gd name="T47" fmla="*/ 76 h 145"/>
              <a:gd name="T48" fmla="*/ 16 w 161"/>
              <a:gd name="T49" fmla="*/ 90 h 145"/>
              <a:gd name="T50" fmla="*/ 0 w 161"/>
              <a:gd name="T51" fmla="*/ 75 h 145"/>
              <a:gd name="T52" fmla="*/ 16 w 161"/>
              <a:gd name="T53" fmla="*/ 60 h 145"/>
              <a:gd name="T54" fmla="*/ 30 w 161"/>
              <a:gd name="T55" fmla="*/ 71 h 145"/>
              <a:gd name="T56" fmla="*/ 67 w 161"/>
              <a:gd name="T57" fmla="*/ 66 h 145"/>
              <a:gd name="T58" fmla="*/ 72 w 161"/>
              <a:gd name="T59" fmla="*/ 58 h 145"/>
              <a:gd name="T60" fmla="*/ 54 w 161"/>
              <a:gd name="T61" fmla="*/ 26 h 145"/>
              <a:gd name="T62" fmla="*/ 49 w 161"/>
              <a:gd name="T63" fmla="*/ 27 h 145"/>
              <a:gd name="T64" fmla="*/ 36 w 161"/>
              <a:gd name="T65" fmla="*/ 13 h 145"/>
              <a:gd name="T66" fmla="*/ 49 w 161"/>
              <a:gd name="T67" fmla="*/ 0 h 145"/>
              <a:gd name="T68" fmla="*/ 63 w 161"/>
              <a:gd name="T69" fmla="*/ 13 h 145"/>
              <a:gd name="T70" fmla="*/ 58 w 161"/>
              <a:gd name="T71" fmla="*/ 23 h 145"/>
              <a:gd name="T72" fmla="*/ 76 w 161"/>
              <a:gd name="T73" fmla="*/ 55 h 145"/>
              <a:gd name="T74" fmla="*/ 80 w 161"/>
              <a:gd name="T75" fmla="*/ 55 h 145"/>
              <a:gd name="T76" fmla="*/ 90 w 161"/>
              <a:gd name="T77" fmla="*/ 58 h 145"/>
              <a:gd name="T78" fmla="*/ 120 w 161"/>
              <a:gd name="T79" fmla="*/ 37 h 145"/>
              <a:gd name="T80" fmla="*/ 117 w 161"/>
              <a:gd name="T81" fmla="*/ 27 h 145"/>
              <a:gd name="T82" fmla="*/ 139 w 161"/>
              <a:gd name="T83" fmla="*/ 4 h 145"/>
              <a:gd name="T84" fmla="*/ 161 w 161"/>
              <a:gd name="T85" fmla="*/ 2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1" h="145">
                <a:moveTo>
                  <a:pt x="161" y="27"/>
                </a:moveTo>
                <a:cubicBezTo>
                  <a:pt x="161" y="39"/>
                  <a:pt x="151" y="49"/>
                  <a:pt x="139" y="49"/>
                </a:cubicBezTo>
                <a:cubicBezTo>
                  <a:pt x="133" y="49"/>
                  <a:pt x="127" y="46"/>
                  <a:pt x="123" y="42"/>
                </a:cubicBezTo>
                <a:cubicBezTo>
                  <a:pt x="123" y="42"/>
                  <a:pt x="123" y="42"/>
                  <a:pt x="93" y="62"/>
                </a:cubicBezTo>
                <a:cubicBezTo>
                  <a:pt x="93" y="64"/>
                  <a:pt x="94" y="66"/>
                  <a:pt x="94" y="68"/>
                </a:cubicBezTo>
                <a:cubicBezTo>
                  <a:pt x="94" y="71"/>
                  <a:pt x="93" y="73"/>
                  <a:pt x="92" y="75"/>
                </a:cubicBezTo>
                <a:cubicBezTo>
                  <a:pt x="92" y="75"/>
                  <a:pt x="92" y="75"/>
                  <a:pt x="123" y="106"/>
                </a:cubicBezTo>
                <a:cubicBezTo>
                  <a:pt x="125" y="104"/>
                  <a:pt x="129" y="103"/>
                  <a:pt x="132" y="103"/>
                </a:cubicBezTo>
                <a:cubicBezTo>
                  <a:pt x="141" y="103"/>
                  <a:pt x="149" y="110"/>
                  <a:pt x="149" y="120"/>
                </a:cubicBezTo>
                <a:cubicBezTo>
                  <a:pt x="149" y="129"/>
                  <a:pt x="141" y="136"/>
                  <a:pt x="132" y="136"/>
                </a:cubicBezTo>
                <a:cubicBezTo>
                  <a:pt x="123" y="136"/>
                  <a:pt x="116" y="129"/>
                  <a:pt x="116" y="120"/>
                </a:cubicBezTo>
                <a:cubicBezTo>
                  <a:pt x="116" y="116"/>
                  <a:pt x="117" y="113"/>
                  <a:pt x="119" y="110"/>
                </a:cubicBezTo>
                <a:cubicBezTo>
                  <a:pt x="119" y="110"/>
                  <a:pt x="119" y="110"/>
                  <a:pt x="88" y="79"/>
                </a:cubicBezTo>
                <a:cubicBezTo>
                  <a:pt x="86" y="81"/>
                  <a:pt x="83" y="81"/>
                  <a:pt x="80" y="81"/>
                </a:cubicBezTo>
                <a:cubicBezTo>
                  <a:pt x="79" y="81"/>
                  <a:pt x="77" y="81"/>
                  <a:pt x="75" y="81"/>
                </a:cubicBezTo>
                <a:cubicBezTo>
                  <a:pt x="75" y="81"/>
                  <a:pt x="75" y="81"/>
                  <a:pt x="52" y="115"/>
                </a:cubicBezTo>
                <a:cubicBezTo>
                  <a:pt x="56" y="118"/>
                  <a:pt x="58" y="123"/>
                  <a:pt x="58" y="127"/>
                </a:cubicBezTo>
                <a:cubicBezTo>
                  <a:pt x="58" y="137"/>
                  <a:pt x="50" y="145"/>
                  <a:pt x="41" y="145"/>
                </a:cubicBezTo>
                <a:cubicBezTo>
                  <a:pt x="31" y="145"/>
                  <a:pt x="24" y="137"/>
                  <a:pt x="24" y="127"/>
                </a:cubicBezTo>
                <a:cubicBezTo>
                  <a:pt x="24" y="118"/>
                  <a:pt x="31" y="110"/>
                  <a:pt x="41" y="110"/>
                </a:cubicBezTo>
                <a:cubicBezTo>
                  <a:pt x="43" y="110"/>
                  <a:pt x="46" y="111"/>
                  <a:pt x="48" y="112"/>
                </a:cubicBezTo>
                <a:cubicBezTo>
                  <a:pt x="48" y="112"/>
                  <a:pt x="48" y="112"/>
                  <a:pt x="71" y="78"/>
                </a:cubicBezTo>
                <a:cubicBezTo>
                  <a:pt x="69" y="76"/>
                  <a:pt x="68" y="74"/>
                  <a:pt x="67" y="72"/>
                </a:cubicBezTo>
                <a:cubicBezTo>
                  <a:pt x="67" y="72"/>
                  <a:pt x="67" y="72"/>
                  <a:pt x="30" y="76"/>
                </a:cubicBezTo>
                <a:cubicBezTo>
                  <a:pt x="30" y="84"/>
                  <a:pt x="23" y="90"/>
                  <a:pt x="16" y="90"/>
                </a:cubicBezTo>
                <a:cubicBezTo>
                  <a:pt x="7" y="90"/>
                  <a:pt x="0" y="83"/>
                  <a:pt x="0" y="75"/>
                </a:cubicBezTo>
                <a:cubicBezTo>
                  <a:pt x="0" y="66"/>
                  <a:pt x="7" y="60"/>
                  <a:pt x="16" y="60"/>
                </a:cubicBezTo>
                <a:cubicBezTo>
                  <a:pt x="22" y="60"/>
                  <a:pt x="28" y="64"/>
                  <a:pt x="30" y="71"/>
                </a:cubicBezTo>
                <a:cubicBezTo>
                  <a:pt x="30" y="71"/>
                  <a:pt x="30" y="71"/>
                  <a:pt x="67" y="66"/>
                </a:cubicBezTo>
                <a:cubicBezTo>
                  <a:pt x="67" y="63"/>
                  <a:pt x="69" y="60"/>
                  <a:pt x="72" y="58"/>
                </a:cubicBezTo>
                <a:cubicBezTo>
                  <a:pt x="72" y="58"/>
                  <a:pt x="72" y="58"/>
                  <a:pt x="54" y="26"/>
                </a:cubicBezTo>
                <a:cubicBezTo>
                  <a:pt x="52" y="26"/>
                  <a:pt x="51" y="27"/>
                  <a:pt x="49" y="27"/>
                </a:cubicBezTo>
                <a:cubicBezTo>
                  <a:pt x="42" y="27"/>
                  <a:pt x="36" y="20"/>
                  <a:pt x="36" y="13"/>
                </a:cubicBezTo>
                <a:cubicBezTo>
                  <a:pt x="36" y="5"/>
                  <a:pt x="42" y="0"/>
                  <a:pt x="49" y="0"/>
                </a:cubicBezTo>
                <a:cubicBezTo>
                  <a:pt x="57" y="0"/>
                  <a:pt x="63" y="5"/>
                  <a:pt x="63" y="13"/>
                </a:cubicBezTo>
                <a:cubicBezTo>
                  <a:pt x="63" y="17"/>
                  <a:pt x="61" y="21"/>
                  <a:pt x="58" y="23"/>
                </a:cubicBezTo>
                <a:cubicBezTo>
                  <a:pt x="58" y="23"/>
                  <a:pt x="58" y="23"/>
                  <a:pt x="76" y="55"/>
                </a:cubicBezTo>
                <a:cubicBezTo>
                  <a:pt x="77" y="55"/>
                  <a:pt x="79" y="55"/>
                  <a:pt x="80" y="55"/>
                </a:cubicBezTo>
                <a:cubicBezTo>
                  <a:pt x="84" y="55"/>
                  <a:pt x="87" y="56"/>
                  <a:pt x="90" y="58"/>
                </a:cubicBezTo>
                <a:cubicBezTo>
                  <a:pt x="90" y="58"/>
                  <a:pt x="90" y="58"/>
                  <a:pt x="120" y="37"/>
                </a:cubicBezTo>
                <a:cubicBezTo>
                  <a:pt x="118" y="34"/>
                  <a:pt x="117" y="30"/>
                  <a:pt x="117" y="27"/>
                </a:cubicBezTo>
                <a:cubicBezTo>
                  <a:pt x="117" y="14"/>
                  <a:pt x="127" y="4"/>
                  <a:pt x="139" y="4"/>
                </a:cubicBezTo>
                <a:cubicBezTo>
                  <a:pt x="151" y="4"/>
                  <a:pt x="161" y="14"/>
                  <a:pt x="161" y="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19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Keine – KEEP IT SIMPLE!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nachteile</a:t>
            </a:r>
            <a:r>
              <a:rPr lang="de-DE" dirty="0" smtClean="0"/>
              <a:t>: einfache </a:t>
            </a:r>
            <a:r>
              <a:rPr lang="de-DE" dirty="0" err="1" smtClean="0"/>
              <a:t>strukturen</a:t>
            </a:r>
            <a:endParaRPr lang="de-DE" dirty="0"/>
          </a:p>
        </p:txBody>
      </p:sp>
      <p:sp>
        <p:nvSpPr>
          <p:cNvPr id="6" name="Freeform 63"/>
          <p:cNvSpPr>
            <a:spLocks noChangeAspect="1"/>
          </p:cNvSpPr>
          <p:nvPr/>
        </p:nvSpPr>
        <p:spPr bwMode="auto">
          <a:xfrm>
            <a:off x="7956350" y="833337"/>
            <a:ext cx="432000" cy="391074"/>
          </a:xfrm>
          <a:custGeom>
            <a:avLst/>
            <a:gdLst>
              <a:gd name="T0" fmla="*/ 161 w 161"/>
              <a:gd name="T1" fmla="*/ 27 h 145"/>
              <a:gd name="T2" fmla="*/ 139 w 161"/>
              <a:gd name="T3" fmla="*/ 49 h 145"/>
              <a:gd name="T4" fmla="*/ 123 w 161"/>
              <a:gd name="T5" fmla="*/ 42 h 145"/>
              <a:gd name="T6" fmla="*/ 93 w 161"/>
              <a:gd name="T7" fmla="*/ 62 h 145"/>
              <a:gd name="T8" fmla="*/ 94 w 161"/>
              <a:gd name="T9" fmla="*/ 68 h 145"/>
              <a:gd name="T10" fmla="*/ 92 w 161"/>
              <a:gd name="T11" fmla="*/ 75 h 145"/>
              <a:gd name="T12" fmla="*/ 123 w 161"/>
              <a:gd name="T13" fmla="*/ 106 h 145"/>
              <a:gd name="T14" fmla="*/ 132 w 161"/>
              <a:gd name="T15" fmla="*/ 103 h 145"/>
              <a:gd name="T16" fmla="*/ 149 w 161"/>
              <a:gd name="T17" fmla="*/ 120 h 145"/>
              <a:gd name="T18" fmla="*/ 132 w 161"/>
              <a:gd name="T19" fmla="*/ 136 h 145"/>
              <a:gd name="T20" fmla="*/ 116 w 161"/>
              <a:gd name="T21" fmla="*/ 120 h 145"/>
              <a:gd name="T22" fmla="*/ 119 w 161"/>
              <a:gd name="T23" fmla="*/ 110 h 145"/>
              <a:gd name="T24" fmla="*/ 88 w 161"/>
              <a:gd name="T25" fmla="*/ 79 h 145"/>
              <a:gd name="T26" fmla="*/ 80 w 161"/>
              <a:gd name="T27" fmla="*/ 81 h 145"/>
              <a:gd name="T28" fmla="*/ 75 w 161"/>
              <a:gd name="T29" fmla="*/ 81 h 145"/>
              <a:gd name="T30" fmla="*/ 52 w 161"/>
              <a:gd name="T31" fmla="*/ 115 h 145"/>
              <a:gd name="T32" fmla="*/ 58 w 161"/>
              <a:gd name="T33" fmla="*/ 127 h 145"/>
              <a:gd name="T34" fmla="*/ 41 w 161"/>
              <a:gd name="T35" fmla="*/ 145 h 145"/>
              <a:gd name="T36" fmla="*/ 24 w 161"/>
              <a:gd name="T37" fmla="*/ 127 h 145"/>
              <a:gd name="T38" fmla="*/ 41 w 161"/>
              <a:gd name="T39" fmla="*/ 110 h 145"/>
              <a:gd name="T40" fmla="*/ 48 w 161"/>
              <a:gd name="T41" fmla="*/ 112 h 145"/>
              <a:gd name="T42" fmla="*/ 71 w 161"/>
              <a:gd name="T43" fmla="*/ 78 h 145"/>
              <a:gd name="T44" fmla="*/ 67 w 161"/>
              <a:gd name="T45" fmla="*/ 72 h 145"/>
              <a:gd name="T46" fmla="*/ 30 w 161"/>
              <a:gd name="T47" fmla="*/ 76 h 145"/>
              <a:gd name="T48" fmla="*/ 16 w 161"/>
              <a:gd name="T49" fmla="*/ 90 h 145"/>
              <a:gd name="T50" fmla="*/ 0 w 161"/>
              <a:gd name="T51" fmla="*/ 75 h 145"/>
              <a:gd name="T52" fmla="*/ 16 w 161"/>
              <a:gd name="T53" fmla="*/ 60 h 145"/>
              <a:gd name="T54" fmla="*/ 30 w 161"/>
              <a:gd name="T55" fmla="*/ 71 h 145"/>
              <a:gd name="T56" fmla="*/ 67 w 161"/>
              <a:gd name="T57" fmla="*/ 66 h 145"/>
              <a:gd name="T58" fmla="*/ 72 w 161"/>
              <a:gd name="T59" fmla="*/ 58 h 145"/>
              <a:gd name="T60" fmla="*/ 54 w 161"/>
              <a:gd name="T61" fmla="*/ 26 h 145"/>
              <a:gd name="T62" fmla="*/ 49 w 161"/>
              <a:gd name="T63" fmla="*/ 27 h 145"/>
              <a:gd name="T64" fmla="*/ 36 w 161"/>
              <a:gd name="T65" fmla="*/ 13 h 145"/>
              <a:gd name="T66" fmla="*/ 49 w 161"/>
              <a:gd name="T67" fmla="*/ 0 h 145"/>
              <a:gd name="T68" fmla="*/ 63 w 161"/>
              <a:gd name="T69" fmla="*/ 13 h 145"/>
              <a:gd name="T70" fmla="*/ 58 w 161"/>
              <a:gd name="T71" fmla="*/ 23 h 145"/>
              <a:gd name="T72" fmla="*/ 76 w 161"/>
              <a:gd name="T73" fmla="*/ 55 h 145"/>
              <a:gd name="T74" fmla="*/ 80 w 161"/>
              <a:gd name="T75" fmla="*/ 55 h 145"/>
              <a:gd name="T76" fmla="*/ 90 w 161"/>
              <a:gd name="T77" fmla="*/ 58 h 145"/>
              <a:gd name="T78" fmla="*/ 120 w 161"/>
              <a:gd name="T79" fmla="*/ 37 h 145"/>
              <a:gd name="T80" fmla="*/ 117 w 161"/>
              <a:gd name="T81" fmla="*/ 27 h 145"/>
              <a:gd name="T82" fmla="*/ 139 w 161"/>
              <a:gd name="T83" fmla="*/ 4 h 145"/>
              <a:gd name="T84" fmla="*/ 161 w 161"/>
              <a:gd name="T85" fmla="*/ 2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1" h="145">
                <a:moveTo>
                  <a:pt x="161" y="27"/>
                </a:moveTo>
                <a:cubicBezTo>
                  <a:pt x="161" y="39"/>
                  <a:pt x="151" y="49"/>
                  <a:pt x="139" y="49"/>
                </a:cubicBezTo>
                <a:cubicBezTo>
                  <a:pt x="133" y="49"/>
                  <a:pt x="127" y="46"/>
                  <a:pt x="123" y="42"/>
                </a:cubicBezTo>
                <a:cubicBezTo>
                  <a:pt x="123" y="42"/>
                  <a:pt x="123" y="42"/>
                  <a:pt x="93" y="62"/>
                </a:cubicBezTo>
                <a:cubicBezTo>
                  <a:pt x="93" y="64"/>
                  <a:pt x="94" y="66"/>
                  <a:pt x="94" y="68"/>
                </a:cubicBezTo>
                <a:cubicBezTo>
                  <a:pt x="94" y="71"/>
                  <a:pt x="93" y="73"/>
                  <a:pt x="92" y="75"/>
                </a:cubicBezTo>
                <a:cubicBezTo>
                  <a:pt x="92" y="75"/>
                  <a:pt x="92" y="75"/>
                  <a:pt x="123" y="106"/>
                </a:cubicBezTo>
                <a:cubicBezTo>
                  <a:pt x="125" y="104"/>
                  <a:pt x="129" y="103"/>
                  <a:pt x="132" y="103"/>
                </a:cubicBezTo>
                <a:cubicBezTo>
                  <a:pt x="141" y="103"/>
                  <a:pt x="149" y="110"/>
                  <a:pt x="149" y="120"/>
                </a:cubicBezTo>
                <a:cubicBezTo>
                  <a:pt x="149" y="129"/>
                  <a:pt x="141" y="136"/>
                  <a:pt x="132" y="136"/>
                </a:cubicBezTo>
                <a:cubicBezTo>
                  <a:pt x="123" y="136"/>
                  <a:pt x="116" y="129"/>
                  <a:pt x="116" y="120"/>
                </a:cubicBezTo>
                <a:cubicBezTo>
                  <a:pt x="116" y="116"/>
                  <a:pt x="117" y="113"/>
                  <a:pt x="119" y="110"/>
                </a:cubicBezTo>
                <a:cubicBezTo>
                  <a:pt x="119" y="110"/>
                  <a:pt x="119" y="110"/>
                  <a:pt x="88" y="79"/>
                </a:cubicBezTo>
                <a:cubicBezTo>
                  <a:pt x="86" y="81"/>
                  <a:pt x="83" y="81"/>
                  <a:pt x="80" y="81"/>
                </a:cubicBezTo>
                <a:cubicBezTo>
                  <a:pt x="79" y="81"/>
                  <a:pt x="77" y="81"/>
                  <a:pt x="75" y="81"/>
                </a:cubicBezTo>
                <a:cubicBezTo>
                  <a:pt x="75" y="81"/>
                  <a:pt x="75" y="81"/>
                  <a:pt x="52" y="115"/>
                </a:cubicBezTo>
                <a:cubicBezTo>
                  <a:pt x="56" y="118"/>
                  <a:pt x="58" y="123"/>
                  <a:pt x="58" y="127"/>
                </a:cubicBezTo>
                <a:cubicBezTo>
                  <a:pt x="58" y="137"/>
                  <a:pt x="50" y="145"/>
                  <a:pt x="41" y="145"/>
                </a:cubicBezTo>
                <a:cubicBezTo>
                  <a:pt x="31" y="145"/>
                  <a:pt x="24" y="137"/>
                  <a:pt x="24" y="127"/>
                </a:cubicBezTo>
                <a:cubicBezTo>
                  <a:pt x="24" y="118"/>
                  <a:pt x="31" y="110"/>
                  <a:pt x="41" y="110"/>
                </a:cubicBezTo>
                <a:cubicBezTo>
                  <a:pt x="43" y="110"/>
                  <a:pt x="46" y="111"/>
                  <a:pt x="48" y="112"/>
                </a:cubicBezTo>
                <a:cubicBezTo>
                  <a:pt x="48" y="112"/>
                  <a:pt x="48" y="112"/>
                  <a:pt x="71" y="78"/>
                </a:cubicBezTo>
                <a:cubicBezTo>
                  <a:pt x="69" y="76"/>
                  <a:pt x="68" y="74"/>
                  <a:pt x="67" y="72"/>
                </a:cubicBezTo>
                <a:cubicBezTo>
                  <a:pt x="67" y="72"/>
                  <a:pt x="67" y="72"/>
                  <a:pt x="30" y="76"/>
                </a:cubicBezTo>
                <a:cubicBezTo>
                  <a:pt x="30" y="84"/>
                  <a:pt x="23" y="90"/>
                  <a:pt x="16" y="90"/>
                </a:cubicBezTo>
                <a:cubicBezTo>
                  <a:pt x="7" y="90"/>
                  <a:pt x="0" y="83"/>
                  <a:pt x="0" y="75"/>
                </a:cubicBezTo>
                <a:cubicBezTo>
                  <a:pt x="0" y="66"/>
                  <a:pt x="7" y="60"/>
                  <a:pt x="16" y="60"/>
                </a:cubicBezTo>
                <a:cubicBezTo>
                  <a:pt x="22" y="60"/>
                  <a:pt x="28" y="64"/>
                  <a:pt x="30" y="71"/>
                </a:cubicBezTo>
                <a:cubicBezTo>
                  <a:pt x="30" y="71"/>
                  <a:pt x="30" y="71"/>
                  <a:pt x="67" y="66"/>
                </a:cubicBezTo>
                <a:cubicBezTo>
                  <a:pt x="67" y="63"/>
                  <a:pt x="69" y="60"/>
                  <a:pt x="72" y="58"/>
                </a:cubicBezTo>
                <a:cubicBezTo>
                  <a:pt x="72" y="58"/>
                  <a:pt x="72" y="58"/>
                  <a:pt x="54" y="26"/>
                </a:cubicBezTo>
                <a:cubicBezTo>
                  <a:pt x="52" y="26"/>
                  <a:pt x="51" y="27"/>
                  <a:pt x="49" y="27"/>
                </a:cubicBezTo>
                <a:cubicBezTo>
                  <a:pt x="42" y="27"/>
                  <a:pt x="36" y="20"/>
                  <a:pt x="36" y="13"/>
                </a:cubicBezTo>
                <a:cubicBezTo>
                  <a:pt x="36" y="5"/>
                  <a:pt x="42" y="0"/>
                  <a:pt x="49" y="0"/>
                </a:cubicBezTo>
                <a:cubicBezTo>
                  <a:pt x="57" y="0"/>
                  <a:pt x="63" y="5"/>
                  <a:pt x="63" y="13"/>
                </a:cubicBezTo>
                <a:cubicBezTo>
                  <a:pt x="63" y="17"/>
                  <a:pt x="61" y="21"/>
                  <a:pt x="58" y="23"/>
                </a:cubicBezTo>
                <a:cubicBezTo>
                  <a:pt x="58" y="23"/>
                  <a:pt x="58" y="23"/>
                  <a:pt x="76" y="55"/>
                </a:cubicBezTo>
                <a:cubicBezTo>
                  <a:pt x="77" y="55"/>
                  <a:pt x="79" y="55"/>
                  <a:pt x="80" y="55"/>
                </a:cubicBezTo>
                <a:cubicBezTo>
                  <a:pt x="84" y="55"/>
                  <a:pt x="87" y="56"/>
                  <a:pt x="90" y="58"/>
                </a:cubicBezTo>
                <a:cubicBezTo>
                  <a:pt x="90" y="58"/>
                  <a:pt x="90" y="58"/>
                  <a:pt x="120" y="37"/>
                </a:cubicBezTo>
                <a:cubicBezTo>
                  <a:pt x="118" y="34"/>
                  <a:pt x="117" y="30"/>
                  <a:pt x="117" y="27"/>
                </a:cubicBezTo>
                <a:cubicBezTo>
                  <a:pt x="117" y="14"/>
                  <a:pt x="127" y="4"/>
                  <a:pt x="139" y="4"/>
                </a:cubicBezTo>
                <a:cubicBezTo>
                  <a:pt x="151" y="4"/>
                  <a:pt x="161" y="14"/>
                  <a:pt x="161" y="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80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Kaum Variationen in Signaturen und Signaturtypen</a:t>
            </a:r>
          </a:p>
          <a:p>
            <a:endParaRPr lang="de-DE" dirty="0" smtClean="0"/>
          </a:p>
          <a:p>
            <a:r>
              <a:rPr lang="de-DE" dirty="0" smtClean="0"/>
              <a:t>Wenige elektronische Ressourcen: keine P2E-Form</a:t>
            </a:r>
          </a:p>
          <a:p>
            <a:endParaRPr lang="de-DE" dirty="0"/>
          </a:p>
          <a:p>
            <a:r>
              <a:rPr lang="de-DE" dirty="0" smtClean="0"/>
              <a:t>Wenige Sonderfälle, z. B. in </a:t>
            </a:r>
            <a:r>
              <a:rPr lang="de-DE" dirty="0"/>
              <a:t>lokalen Feldern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Vorteile: </a:t>
            </a:r>
            <a:r>
              <a:rPr lang="de-DE" dirty="0" err="1" smtClean="0"/>
              <a:t>daten</a:t>
            </a:r>
            <a:r>
              <a:rPr lang="de-DE" dirty="0" smtClean="0"/>
              <a:t> und Datenbereinigung</a:t>
            </a:r>
            <a:endParaRPr lang="de-DE" dirty="0"/>
          </a:p>
        </p:txBody>
      </p:sp>
      <p:sp>
        <p:nvSpPr>
          <p:cNvPr id="6" name="Freeform 5"/>
          <p:cNvSpPr>
            <a:spLocks noChangeAspect="1" noEditPoints="1"/>
          </p:cNvSpPr>
          <p:nvPr/>
        </p:nvSpPr>
        <p:spPr bwMode="auto">
          <a:xfrm>
            <a:off x="7972541" y="792411"/>
            <a:ext cx="415809" cy="432000"/>
          </a:xfrm>
          <a:custGeom>
            <a:avLst/>
            <a:gdLst>
              <a:gd name="T0" fmla="*/ 45 w 239"/>
              <a:gd name="T1" fmla="*/ 46 h 248"/>
              <a:gd name="T2" fmla="*/ 63 w 239"/>
              <a:gd name="T3" fmla="*/ 17 h 248"/>
              <a:gd name="T4" fmla="*/ 67 w 239"/>
              <a:gd name="T5" fmla="*/ 13 h 248"/>
              <a:gd name="T6" fmla="*/ 94 w 239"/>
              <a:gd name="T7" fmla="*/ 16 h 248"/>
              <a:gd name="T8" fmla="*/ 118 w 239"/>
              <a:gd name="T9" fmla="*/ 41 h 248"/>
              <a:gd name="T10" fmla="*/ 82 w 239"/>
              <a:gd name="T11" fmla="*/ 96 h 248"/>
              <a:gd name="T12" fmla="*/ 32 w 239"/>
              <a:gd name="T13" fmla="*/ 68 h 248"/>
              <a:gd name="T14" fmla="*/ 6 w 239"/>
              <a:gd name="T15" fmla="*/ 132 h 248"/>
              <a:gd name="T16" fmla="*/ 15 w 239"/>
              <a:gd name="T17" fmla="*/ 106 h 248"/>
              <a:gd name="T18" fmla="*/ 0 w 239"/>
              <a:gd name="T19" fmla="*/ 95 h 248"/>
              <a:gd name="T20" fmla="*/ 56 w 239"/>
              <a:gd name="T21" fmla="*/ 92 h 248"/>
              <a:gd name="T22" fmla="*/ 83 w 239"/>
              <a:gd name="T23" fmla="*/ 142 h 248"/>
              <a:gd name="T24" fmla="*/ 65 w 239"/>
              <a:gd name="T25" fmla="*/ 136 h 248"/>
              <a:gd name="T26" fmla="*/ 55 w 239"/>
              <a:gd name="T27" fmla="*/ 147 h 248"/>
              <a:gd name="T28" fmla="*/ 60 w 239"/>
              <a:gd name="T29" fmla="*/ 158 h 248"/>
              <a:gd name="T30" fmla="*/ 42 w 239"/>
              <a:gd name="T31" fmla="*/ 162 h 248"/>
              <a:gd name="T32" fmla="*/ 6 w 239"/>
              <a:gd name="T33" fmla="*/ 138 h 248"/>
              <a:gd name="T34" fmla="*/ 55 w 239"/>
              <a:gd name="T35" fmla="*/ 229 h 248"/>
              <a:gd name="T36" fmla="*/ 40 w 239"/>
              <a:gd name="T37" fmla="*/ 217 h 248"/>
              <a:gd name="T38" fmla="*/ 28 w 239"/>
              <a:gd name="T39" fmla="*/ 193 h 248"/>
              <a:gd name="T40" fmla="*/ 11 w 239"/>
              <a:gd name="T41" fmla="*/ 164 h 248"/>
              <a:gd name="T42" fmla="*/ 19 w 239"/>
              <a:gd name="T43" fmla="*/ 164 h 248"/>
              <a:gd name="T44" fmla="*/ 116 w 239"/>
              <a:gd name="T45" fmla="*/ 170 h 248"/>
              <a:gd name="T46" fmla="*/ 118 w 239"/>
              <a:gd name="T47" fmla="*/ 228 h 248"/>
              <a:gd name="T48" fmla="*/ 136 w 239"/>
              <a:gd name="T49" fmla="*/ 60 h 248"/>
              <a:gd name="T50" fmla="*/ 96 w 239"/>
              <a:gd name="T51" fmla="*/ 8 h 248"/>
              <a:gd name="T52" fmla="*/ 79 w 239"/>
              <a:gd name="T53" fmla="*/ 3 h 248"/>
              <a:gd name="T54" fmla="*/ 125 w 239"/>
              <a:gd name="T55" fmla="*/ 0 h 248"/>
              <a:gd name="T56" fmla="*/ 176 w 239"/>
              <a:gd name="T57" fmla="*/ 12 h 248"/>
              <a:gd name="T58" fmla="*/ 187 w 239"/>
              <a:gd name="T59" fmla="*/ 30 h 248"/>
              <a:gd name="T60" fmla="*/ 204 w 239"/>
              <a:gd name="T61" fmla="*/ 24 h 248"/>
              <a:gd name="T62" fmla="*/ 180 w 239"/>
              <a:gd name="T63" fmla="*/ 76 h 248"/>
              <a:gd name="T64" fmla="*/ 235 w 239"/>
              <a:gd name="T65" fmla="*/ 160 h 248"/>
              <a:gd name="T66" fmla="*/ 222 w 239"/>
              <a:gd name="T67" fmla="*/ 185 h 248"/>
              <a:gd name="T68" fmla="*/ 198 w 239"/>
              <a:gd name="T69" fmla="*/ 225 h 248"/>
              <a:gd name="T70" fmla="*/ 162 w 239"/>
              <a:gd name="T71" fmla="*/ 246 h 248"/>
              <a:gd name="T72" fmla="*/ 159 w 239"/>
              <a:gd name="T73" fmla="*/ 247 h 248"/>
              <a:gd name="T74" fmla="*/ 158 w 239"/>
              <a:gd name="T75" fmla="*/ 153 h 248"/>
              <a:gd name="T76" fmla="*/ 161 w 239"/>
              <a:gd name="T77" fmla="*/ 171 h 248"/>
              <a:gd name="T78" fmla="*/ 215 w 239"/>
              <a:gd name="T79" fmla="*/ 167 h 248"/>
              <a:gd name="T80" fmla="*/ 236 w 239"/>
              <a:gd name="T81" fmla="*/ 149 h 248"/>
              <a:gd name="T82" fmla="*/ 235 w 239"/>
              <a:gd name="T83" fmla="*/ 160 h 248"/>
              <a:gd name="T84" fmla="*/ 233 w 239"/>
              <a:gd name="T85" fmla="*/ 142 h 248"/>
              <a:gd name="T86" fmla="*/ 213 w 239"/>
              <a:gd name="T87" fmla="*/ 159 h 248"/>
              <a:gd name="T88" fmla="*/ 196 w 239"/>
              <a:gd name="T89" fmla="*/ 162 h 248"/>
              <a:gd name="T90" fmla="*/ 176 w 239"/>
              <a:gd name="T91" fmla="*/ 131 h 248"/>
              <a:gd name="T92" fmla="*/ 160 w 239"/>
              <a:gd name="T93" fmla="*/ 104 h 248"/>
              <a:gd name="T94" fmla="*/ 214 w 239"/>
              <a:gd name="T95" fmla="*/ 81 h 248"/>
              <a:gd name="T96" fmla="*/ 238 w 239"/>
              <a:gd name="T97" fmla="*/ 125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9" h="248">
                <a:moveTo>
                  <a:pt x="33" y="67"/>
                </a:moveTo>
                <a:cubicBezTo>
                  <a:pt x="33" y="66"/>
                  <a:pt x="35" y="62"/>
                  <a:pt x="39" y="56"/>
                </a:cubicBezTo>
                <a:cubicBezTo>
                  <a:pt x="45" y="46"/>
                  <a:pt x="45" y="46"/>
                  <a:pt x="45" y="46"/>
                </a:cubicBezTo>
                <a:cubicBezTo>
                  <a:pt x="48" y="41"/>
                  <a:pt x="51" y="36"/>
                  <a:pt x="53" y="32"/>
                </a:cubicBezTo>
                <a:cubicBezTo>
                  <a:pt x="56" y="28"/>
                  <a:pt x="58" y="25"/>
                  <a:pt x="59" y="22"/>
                </a:cubicBezTo>
                <a:cubicBezTo>
                  <a:pt x="61" y="19"/>
                  <a:pt x="62" y="17"/>
                  <a:pt x="63" y="17"/>
                </a:cubicBezTo>
                <a:cubicBezTo>
                  <a:pt x="63" y="15"/>
                  <a:pt x="64" y="15"/>
                  <a:pt x="65" y="14"/>
                </a:cubicBezTo>
                <a:cubicBezTo>
                  <a:pt x="66" y="13"/>
                  <a:pt x="66" y="13"/>
                  <a:pt x="66" y="13"/>
                </a:cubicBezTo>
                <a:cubicBezTo>
                  <a:pt x="66" y="13"/>
                  <a:pt x="67" y="13"/>
                  <a:pt x="67" y="13"/>
                </a:cubicBezTo>
                <a:cubicBezTo>
                  <a:pt x="67" y="13"/>
                  <a:pt x="67" y="13"/>
                  <a:pt x="67" y="13"/>
                </a:cubicBezTo>
                <a:cubicBezTo>
                  <a:pt x="79" y="13"/>
                  <a:pt x="85" y="13"/>
                  <a:pt x="86" y="13"/>
                </a:cubicBezTo>
                <a:cubicBezTo>
                  <a:pt x="88" y="14"/>
                  <a:pt x="91" y="15"/>
                  <a:pt x="94" y="16"/>
                </a:cubicBezTo>
                <a:cubicBezTo>
                  <a:pt x="98" y="17"/>
                  <a:pt x="101" y="19"/>
                  <a:pt x="105" y="22"/>
                </a:cubicBezTo>
                <a:cubicBezTo>
                  <a:pt x="108" y="25"/>
                  <a:pt x="111" y="29"/>
                  <a:pt x="114" y="34"/>
                </a:cubicBezTo>
                <a:cubicBezTo>
                  <a:pt x="118" y="41"/>
                  <a:pt x="118" y="41"/>
                  <a:pt x="118" y="41"/>
                </a:cubicBezTo>
                <a:cubicBezTo>
                  <a:pt x="118" y="41"/>
                  <a:pt x="118" y="42"/>
                  <a:pt x="118" y="43"/>
                </a:cubicBezTo>
                <a:cubicBezTo>
                  <a:pt x="83" y="95"/>
                  <a:pt x="83" y="95"/>
                  <a:pt x="83" y="95"/>
                </a:cubicBezTo>
                <a:cubicBezTo>
                  <a:pt x="83" y="95"/>
                  <a:pt x="82" y="96"/>
                  <a:pt x="82" y="96"/>
                </a:cubicBezTo>
                <a:cubicBezTo>
                  <a:pt x="82" y="96"/>
                  <a:pt x="81" y="96"/>
                  <a:pt x="81" y="95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8"/>
                  <a:pt x="32" y="68"/>
                </a:cubicBezTo>
                <a:cubicBezTo>
                  <a:pt x="32" y="67"/>
                  <a:pt x="32" y="67"/>
                  <a:pt x="33" y="67"/>
                </a:cubicBezTo>
                <a:moveTo>
                  <a:pt x="6" y="138"/>
                </a:moveTo>
                <a:cubicBezTo>
                  <a:pt x="6" y="137"/>
                  <a:pt x="6" y="134"/>
                  <a:pt x="6" y="132"/>
                </a:cubicBezTo>
                <a:cubicBezTo>
                  <a:pt x="6" y="128"/>
                  <a:pt x="6" y="124"/>
                  <a:pt x="7" y="120"/>
                </a:cubicBezTo>
                <a:cubicBezTo>
                  <a:pt x="8" y="117"/>
                  <a:pt x="10" y="114"/>
                  <a:pt x="11" y="112"/>
                </a:cubicBezTo>
                <a:cubicBezTo>
                  <a:pt x="13" y="109"/>
                  <a:pt x="14" y="107"/>
                  <a:pt x="15" y="106"/>
                </a:cubicBezTo>
                <a:cubicBezTo>
                  <a:pt x="15" y="106"/>
                  <a:pt x="15" y="106"/>
                  <a:pt x="16" y="105"/>
                </a:cubicBezTo>
                <a:cubicBezTo>
                  <a:pt x="1" y="97"/>
                  <a:pt x="1" y="97"/>
                  <a:pt x="1" y="97"/>
                </a:cubicBezTo>
                <a:cubicBezTo>
                  <a:pt x="0" y="96"/>
                  <a:pt x="0" y="95"/>
                  <a:pt x="0" y="95"/>
                </a:cubicBezTo>
                <a:cubicBezTo>
                  <a:pt x="0" y="94"/>
                  <a:pt x="1" y="93"/>
                  <a:pt x="2" y="93"/>
                </a:cubicBezTo>
                <a:cubicBezTo>
                  <a:pt x="56" y="92"/>
                  <a:pt x="56" y="92"/>
                  <a:pt x="56" y="92"/>
                </a:cubicBezTo>
                <a:cubicBezTo>
                  <a:pt x="56" y="92"/>
                  <a:pt x="56" y="92"/>
                  <a:pt x="56" y="92"/>
                </a:cubicBezTo>
                <a:cubicBezTo>
                  <a:pt x="57" y="92"/>
                  <a:pt x="58" y="92"/>
                  <a:pt x="58" y="92"/>
                </a:cubicBezTo>
                <a:cubicBezTo>
                  <a:pt x="83" y="140"/>
                  <a:pt x="83" y="140"/>
                  <a:pt x="83" y="140"/>
                </a:cubicBezTo>
                <a:cubicBezTo>
                  <a:pt x="84" y="141"/>
                  <a:pt x="84" y="142"/>
                  <a:pt x="83" y="142"/>
                </a:cubicBezTo>
                <a:cubicBezTo>
                  <a:pt x="83" y="143"/>
                  <a:pt x="82" y="143"/>
                  <a:pt x="81" y="143"/>
                </a:cubicBezTo>
                <a:cubicBezTo>
                  <a:pt x="66" y="134"/>
                  <a:pt x="66" y="134"/>
                  <a:pt x="66" y="134"/>
                </a:cubicBezTo>
                <a:cubicBezTo>
                  <a:pt x="65" y="136"/>
                  <a:pt x="65" y="136"/>
                  <a:pt x="65" y="136"/>
                </a:cubicBezTo>
                <a:cubicBezTo>
                  <a:pt x="64" y="137"/>
                  <a:pt x="63" y="138"/>
                  <a:pt x="62" y="139"/>
                </a:cubicBezTo>
                <a:cubicBezTo>
                  <a:pt x="60" y="141"/>
                  <a:pt x="59" y="142"/>
                  <a:pt x="58" y="144"/>
                </a:cubicBezTo>
                <a:cubicBezTo>
                  <a:pt x="57" y="145"/>
                  <a:pt x="56" y="146"/>
                  <a:pt x="55" y="147"/>
                </a:cubicBezTo>
                <a:cubicBezTo>
                  <a:pt x="55" y="149"/>
                  <a:pt x="54" y="150"/>
                  <a:pt x="54" y="152"/>
                </a:cubicBezTo>
                <a:cubicBezTo>
                  <a:pt x="54" y="153"/>
                  <a:pt x="55" y="155"/>
                  <a:pt x="56" y="156"/>
                </a:cubicBezTo>
                <a:cubicBezTo>
                  <a:pt x="58" y="157"/>
                  <a:pt x="59" y="158"/>
                  <a:pt x="60" y="158"/>
                </a:cubicBezTo>
                <a:cubicBezTo>
                  <a:pt x="61" y="159"/>
                  <a:pt x="61" y="159"/>
                  <a:pt x="61" y="160"/>
                </a:cubicBezTo>
                <a:cubicBezTo>
                  <a:pt x="61" y="161"/>
                  <a:pt x="60" y="162"/>
                  <a:pt x="59" y="162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4" y="162"/>
                  <a:pt x="27" y="160"/>
                  <a:pt x="20" y="157"/>
                </a:cubicBezTo>
                <a:cubicBezTo>
                  <a:pt x="14" y="153"/>
                  <a:pt x="10" y="149"/>
                  <a:pt x="8" y="144"/>
                </a:cubicBezTo>
                <a:cubicBezTo>
                  <a:pt x="7" y="142"/>
                  <a:pt x="7" y="140"/>
                  <a:pt x="6" y="138"/>
                </a:cubicBezTo>
                <a:moveTo>
                  <a:pt x="118" y="228"/>
                </a:moveTo>
                <a:cubicBezTo>
                  <a:pt x="117" y="229"/>
                  <a:pt x="117" y="229"/>
                  <a:pt x="117" y="229"/>
                </a:cubicBezTo>
                <a:cubicBezTo>
                  <a:pt x="55" y="229"/>
                  <a:pt x="55" y="229"/>
                  <a:pt x="55" y="229"/>
                </a:cubicBezTo>
                <a:cubicBezTo>
                  <a:pt x="55" y="229"/>
                  <a:pt x="55" y="229"/>
                  <a:pt x="55" y="229"/>
                </a:cubicBezTo>
                <a:cubicBezTo>
                  <a:pt x="53" y="229"/>
                  <a:pt x="50" y="228"/>
                  <a:pt x="47" y="226"/>
                </a:cubicBezTo>
                <a:cubicBezTo>
                  <a:pt x="45" y="223"/>
                  <a:pt x="43" y="220"/>
                  <a:pt x="40" y="217"/>
                </a:cubicBezTo>
                <a:cubicBezTo>
                  <a:pt x="38" y="213"/>
                  <a:pt x="36" y="210"/>
                  <a:pt x="35" y="207"/>
                </a:cubicBezTo>
                <a:cubicBezTo>
                  <a:pt x="33" y="204"/>
                  <a:pt x="31" y="200"/>
                  <a:pt x="29" y="196"/>
                </a:cubicBezTo>
                <a:cubicBezTo>
                  <a:pt x="29" y="195"/>
                  <a:pt x="29" y="194"/>
                  <a:pt x="28" y="193"/>
                </a:cubicBezTo>
                <a:cubicBezTo>
                  <a:pt x="27" y="191"/>
                  <a:pt x="25" y="188"/>
                  <a:pt x="23" y="183"/>
                </a:cubicBezTo>
                <a:cubicBezTo>
                  <a:pt x="15" y="170"/>
                  <a:pt x="15" y="170"/>
                  <a:pt x="15" y="170"/>
                </a:cubicBezTo>
                <a:cubicBezTo>
                  <a:pt x="14" y="168"/>
                  <a:pt x="13" y="166"/>
                  <a:pt x="11" y="164"/>
                </a:cubicBezTo>
                <a:cubicBezTo>
                  <a:pt x="11" y="163"/>
                  <a:pt x="11" y="162"/>
                  <a:pt x="12" y="161"/>
                </a:cubicBezTo>
                <a:cubicBezTo>
                  <a:pt x="12" y="161"/>
                  <a:pt x="13" y="161"/>
                  <a:pt x="14" y="161"/>
                </a:cubicBezTo>
                <a:cubicBezTo>
                  <a:pt x="16" y="162"/>
                  <a:pt x="17" y="163"/>
                  <a:pt x="19" y="164"/>
                </a:cubicBezTo>
                <a:cubicBezTo>
                  <a:pt x="26" y="168"/>
                  <a:pt x="34" y="170"/>
                  <a:pt x="42" y="170"/>
                </a:cubicBezTo>
                <a:cubicBezTo>
                  <a:pt x="116" y="170"/>
                  <a:pt x="116" y="170"/>
                  <a:pt x="116" y="170"/>
                </a:cubicBezTo>
                <a:cubicBezTo>
                  <a:pt x="116" y="170"/>
                  <a:pt x="116" y="170"/>
                  <a:pt x="116" y="170"/>
                </a:cubicBezTo>
                <a:cubicBezTo>
                  <a:pt x="117" y="170"/>
                  <a:pt x="118" y="171"/>
                  <a:pt x="118" y="172"/>
                </a:cubicBezTo>
                <a:cubicBezTo>
                  <a:pt x="118" y="227"/>
                  <a:pt x="118" y="227"/>
                  <a:pt x="118" y="227"/>
                </a:cubicBezTo>
                <a:cubicBezTo>
                  <a:pt x="118" y="227"/>
                  <a:pt x="118" y="228"/>
                  <a:pt x="118" y="228"/>
                </a:cubicBezTo>
                <a:moveTo>
                  <a:pt x="121" y="70"/>
                </a:moveTo>
                <a:cubicBezTo>
                  <a:pt x="121" y="69"/>
                  <a:pt x="121" y="69"/>
                  <a:pt x="122" y="68"/>
                </a:cubicBezTo>
                <a:cubicBezTo>
                  <a:pt x="136" y="60"/>
                  <a:pt x="136" y="60"/>
                  <a:pt x="136" y="60"/>
                </a:cubicBezTo>
                <a:cubicBezTo>
                  <a:pt x="117" y="27"/>
                  <a:pt x="117" y="27"/>
                  <a:pt x="117" y="27"/>
                </a:cubicBezTo>
                <a:cubicBezTo>
                  <a:pt x="114" y="22"/>
                  <a:pt x="111" y="18"/>
                  <a:pt x="107" y="15"/>
                </a:cubicBezTo>
                <a:cubicBezTo>
                  <a:pt x="103" y="12"/>
                  <a:pt x="99" y="9"/>
                  <a:pt x="96" y="8"/>
                </a:cubicBezTo>
                <a:cubicBezTo>
                  <a:pt x="92" y="7"/>
                  <a:pt x="89" y="6"/>
                  <a:pt x="86" y="5"/>
                </a:cubicBezTo>
                <a:cubicBezTo>
                  <a:pt x="84" y="5"/>
                  <a:pt x="82" y="5"/>
                  <a:pt x="81" y="5"/>
                </a:cubicBezTo>
                <a:cubicBezTo>
                  <a:pt x="80" y="5"/>
                  <a:pt x="79" y="4"/>
                  <a:pt x="79" y="3"/>
                </a:cubicBezTo>
                <a:cubicBezTo>
                  <a:pt x="79" y="2"/>
                  <a:pt x="80" y="1"/>
                  <a:pt x="81" y="1"/>
                </a:cubicBezTo>
                <a:cubicBezTo>
                  <a:pt x="84" y="1"/>
                  <a:pt x="89" y="0"/>
                  <a:pt x="94" y="0"/>
                </a:cubicBezTo>
                <a:cubicBezTo>
                  <a:pt x="99" y="0"/>
                  <a:pt x="110" y="0"/>
                  <a:pt x="125" y="0"/>
                </a:cubicBezTo>
                <a:cubicBezTo>
                  <a:pt x="140" y="0"/>
                  <a:pt x="151" y="0"/>
                  <a:pt x="158" y="1"/>
                </a:cubicBezTo>
                <a:cubicBezTo>
                  <a:pt x="166" y="2"/>
                  <a:pt x="171" y="4"/>
                  <a:pt x="173" y="8"/>
                </a:cubicBezTo>
                <a:cubicBezTo>
                  <a:pt x="174" y="9"/>
                  <a:pt x="175" y="10"/>
                  <a:pt x="176" y="12"/>
                </a:cubicBezTo>
                <a:cubicBezTo>
                  <a:pt x="177" y="15"/>
                  <a:pt x="179" y="18"/>
                  <a:pt x="181" y="20"/>
                </a:cubicBezTo>
                <a:cubicBezTo>
                  <a:pt x="182" y="23"/>
                  <a:pt x="184" y="26"/>
                  <a:pt x="185" y="28"/>
                </a:cubicBezTo>
                <a:cubicBezTo>
                  <a:pt x="186" y="29"/>
                  <a:pt x="186" y="30"/>
                  <a:pt x="187" y="30"/>
                </a:cubicBezTo>
                <a:cubicBezTo>
                  <a:pt x="202" y="22"/>
                  <a:pt x="202" y="22"/>
                  <a:pt x="202" y="22"/>
                </a:cubicBezTo>
                <a:cubicBezTo>
                  <a:pt x="202" y="21"/>
                  <a:pt x="203" y="21"/>
                  <a:pt x="204" y="22"/>
                </a:cubicBezTo>
                <a:cubicBezTo>
                  <a:pt x="204" y="22"/>
                  <a:pt x="205" y="23"/>
                  <a:pt x="204" y="24"/>
                </a:cubicBezTo>
                <a:cubicBezTo>
                  <a:pt x="181" y="75"/>
                  <a:pt x="181" y="75"/>
                  <a:pt x="181" y="75"/>
                </a:cubicBezTo>
                <a:cubicBezTo>
                  <a:pt x="181" y="76"/>
                  <a:pt x="180" y="76"/>
                  <a:pt x="180" y="76"/>
                </a:cubicBezTo>
                <a:cubicBezTo>
                  <a:pt x="180" y="76"/>
                  <a:pt x="180" y="76"/>
                  <a:pt x="180" y="76"/>
                </a:cubicBezTo>
                <a:cubicBezTo>
                  <a:pt x="123" y="71"/>
                  <a:pt x="123" y="71"/>
                  <a:pt x="123" y="71"/>
                </a:cubicBezTo>
                <a:cubicBezTo>
                  <a:pt x="122" y="71"/>
                  <a:pt x="121" y="71"/>
                  <a:pt x="121" y="70"/>
                </a:cubicBezTo>
                <a:moveTo>
                  <a:pt x="235" y="160"/>
                </a:moveTo>
                <a:cubicBezTo>
                  <a:pt x="233" y="163"/>
                  <a:pt x="231" y="167"/>
                  <a:pt x="229" y="171"/>
                </a:cubicBezTo>
                <a:cubicBezTo>
                  <a:pt x="227" y="174"/>
                  <a:pt x="226" y="176"/>
                  <a:pt x="226" y="177"/>
                </a:cubicBezTo>
                <a:cubicBezTo>
                  <a:pt x="225" y="179"/>
                  <a:pt x="223" y="182"/>
                  <a:pt x="222" y="185"/>
                </a:cubicBezTo>
                <a:cubicBezTo>
                  <a:pt x="218" y="193"/>
                  <a:pt x="216" y="198"/>
                  <a:pt x="213" y="202"/>
                </a:cubicBezTo>
                <a:cubicBezTo>
                  <a:pt x="211" y="207"/>
                  <a:pt x="209" y="211"/>
                  <a:pt x="206" y="215"/>
                </a:cubicBezTo>
                <a:cubicBezTo>
                  <a:pt x="203" y="219"/>
                  <a:pt x="201" y="222"/>
                  <a:pt x="198" y="225"/>
                </a:cubicBezTo>
                <a:cubicBezTo>
                  <a:pt x="195" y="227"/>
                  <a:pt x="191" y="229"/>
                  <a:pt x="188" y="229"/>
                </a:cubicBezTo>
                <a:cubicBezTo>
                  <a:pt x="162" y="229"/>
                  <a:pt x="162" y="229"/>
                  <a:pt x="162" y="229"/>
                </a:cubicBezTo>
                <a:cubicBezTo>
                  <a:pt x="162" y="246"/>
                  <a:pt x="162" y="246"/>
                  <a:pt x="162" y="246"/>
                </a:cubicBezTo>
                <a:cubicBezTo>
                  <a:pt x="162" y="247"/>
                  <a:pt x="161" y="248"/>
                  <a:pt x="161" y="248"/>
                </a:cubicBezTo>
                <a:cubicBezTo>
                  <a:pt x="160" y="248"/>
                  <a:pt x="160" y="248"/>
                  <a:pt x="160" y="248"/>
                </a:cubicBezTo>
                <a:cubicBezTo>
                  <a:pt x="159" y="248"/>
                  <a:pt x="159" y="248"/>
                  <a:pt x="159" y="247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29" y="200"/>
                  <a:pt x="129" y="200"/>
                  <a:pt x="129" y="199"/>
                </a:cubicBezTo>
                <a:cubicBezTo>
                  <a:pt x="158" y="153"/>
                  <a:pt x="158" y="153"/>
                  <a:pt x="158" y="153"/>
                </a:cubicBezTo>
                <a:cubicBezTo>
                  <a:pt x="159" y="152"/>
                  <a:pt x="159" y="152"/>
                  <a:pt x="160" y="152"/>
                </a:cubicBezTo>
                <a:cubicBezTo>
                  <a:pt x="161" y="153"/>
                  <a:pt x="161" y="153"/>
                  <a:pt x="161" y="154"/>
                </a:cubicBezTo>
                <a:cubicBezTo>
                  <a:pt x="161" y="171"/>
                  <a:pt x="161" y="171"/>
                  <a:pt x="161" y="171"/>
                </a:cubicBezTo>
                <a:cubicBezTo>
                  <a:pt x="173" y="170"/>
                  <a:pt x="173" y="170"/>
                  <a:pt x="173" y="170"/>
                </a:cubicBezTo>
                <a:cubicBezTo>
                  <a:pt x="191" y="170"/>
                  <a:pt x="201" y="170"/>
                  <a:pt x="201" y="170"/>
                </a:cubicBezTo>
                <a:cubicBezTo>
                  <a:pt x="206" y="170"/>
                  <a:pt x="211" y="169"/>
                  <a:pt x="215" y="167"/>
                </a:cubicBezTo>
                <a:cubicBezTo>
                  <a:pt x="219" y="165"/>
                  <a:pt x="223" y="162"/>
                  <a:pt x="226" y="160"/>
                </a:cubicBezTo>
                <a:cubicBezTo>
                  <a:pt x="229" y="157"/>
                  <a:pt x="231" y="155"/>
                  <a:pt x="233" y="153"/>
                </a:cubicBezTo>
                <a:cubicBezTo>
                  <a:pt x="234" y="151"/>
                  <a:pt x="235" y="149"/>
                  <a:pt x="236" y="149"/>
                </a:cubicBezTo>
                <a:cubicBezTo>
                  <a:pt x="236" y="148"/>
                  <a:pt x="237" y="148"/>
                  <a:pt x="238" y="148"/>
                </a:cubicBezTo>
                <a:cubicBezTo>
                  <a:pt x="239" y="148"/>
                  <a:pt x="239" y="149"/>
                  <a:pt x="239" y="150"/>
                </a:cubicBezTo>
                <a:cubicBezTo>
                  <a:pt x="238" y="153"/>
                  <a:pt x="237" y="157"/>
                  <a:pt x="235" y="160"/>
                </a:cubicBezTo>
                <a:moveTo>
                  <a:pt x="239" y="132"/>
                </a:moveTo>
                <a:cubicBezTo>
                  <a:pt x="239" y="132"/>
                  <a:pt x="239" y="132"/>
                  <a:pt x="239" y="133"/>
                </a:cubicBezTo>
                <a:cubicBezTo>
                  <a:pt x="233" y="142"/>
                  <a:pt x="233" y="142"/>
                  <a:pt x="233" y="142"/>
                </a:cubicBezTo>
                <a:cubicBezTo>
                  <a:pt x="232" y="143"/>
                  <a:pt x="231" y="144"/>
                  <a:pt x="230" y="146"/>
                </a:cubicBezTo>
                <a:cubicBezTo>
                  <a:pt x="229" y="148"/>
                  <a:pt x="226" y="150"/>
                  <a:pt x="224" y="152"/>
                </a:cubicBezTo>
                <a:cubicBezTo>
                  <a:pt x="221" y="155"/>
                  <a:pt x="217" y="157"/>
                  <a:pt x="213" y="159"/>
                </a:cubicBezTo>
                <a:cubicBezTo>
                  <a:pt x="210" y="161"/>
                  <a:pt x="206" y="162"/>
                  <a:pt x="201" y="162"/>
                </a:cubicBezTo>
                <a:cubicBezTo>
                  <a:pt x="201" y="162"/>
                  <a:pt x="199" y="162"/>
                  <a:pt x="196" y="162"/>
                </a:cubicBezTo>
                <a:cubicBezTo>
                  <a:pt x="196" y="162"/>
                  <a:pt x="196" y="162"/>
                  <a:pt x="196" y="162"/>
                </a:cubicBezTo>
                <a:cubicBezTo>
                  <a:pt x="196" y="162"/>
                  <a:pt x="195" y="162"/>
                  <a:pt x="195" y="161"/>
                </a:cubicBezTo>
                <a:cubicBezTo>
                  <a:pt x="194" y="161"/>
                  <a:pt x="194" y="160"/>
                  <a:pt x="193" y="159"/>
                </a:cubicBezTo>
                <a:cubicBezTo>
                  <a:pt x="191" y="155"/>
                  <a:pt x="185" y="145"/>
                  <a:pt x="176" y="131"/>
                </a:cubicBezTo>
                <a:cubicBezTo>
                  <a:pt x="166" y="117"/>
                  <a:pt x="161" y="109"/>
                  <a:pt x="159" y="106"/>
                </a:cubicBezTo>
                <a:cubicBezTo>
                  <a:pt x="159" y="106"/>
                  <a:pt x="159" y="105"/>
                  <a:pt x="159" y="105"/>
                </a:cubicBezTo>
                <a:cubicBezTo>
                  <a:pt x="159" y="104"/>
                  <a:pt x="160" y="104"/>
                  <a:pt x="160" y="104"/>
                </a:cubicBezTo>
                <a:cubicBezTo>
                  <a:pt x="208" y="75"/>
                  <a:pt x="208" y="75"/>
                  <a:pt x="208" y="75"/>
                </a:cubicBezTo>
                <a:cubicBezTo>
                  <a:pt x="209" y="74"/>
                  <a:pt x="210" y="74"/>
                  <a:pt x="211" y="75"/>
                </a:cubicBezTo>
                <a:cubicBezTo>
                  <a:pt x="211" y="76"/>
                  <a:pt x="212" y="78"/>
                  <a:pt x="214" y="81"/>
                </a:cubicBezTo>
                <a:cubicBezTo>
                  <a:pt x="216" y="85"/>
                  <a:pt x="218" y="89"/>
                  <a:pt x="221" y="93"/>
                </a:cubicBezTo>
                <a:cubicBezTo>
                  <a:pt x="232" y="115"/>
                  <a:pt x="232" y="115"/>
                  <a:pt x="232" y="115"/>
                </a:cubicBezTo>
                <a:cubicBezTo>
                  <a:pt x="235" y="120"/>
                  <a:pt x="237" y="123"/>
                  <a:pt x="238" y="125"/>
                </a:cubicBezTo>
                <a:cubicBezTo>
                  <a:pt x="239" y="127"/>
                  <a:pt x="239" y="129"/>
                  <a:pt x="239" y="131"/>
                </a:cubicBezTo>
                <a:cubicBezTo>
                  <a:pt x="239" y="132"/>
                  <a:pt x="239" y="132"/>
                  <a:pt x="239" y="132"/>
                </a:cubicBezTo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4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Keine </a:t>
            </a:r>
            <a:r>
              <a:rPr lang="de-DE" dirty="0"/>
              <a:t>– KEEP IT SIMPLE!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387798"/>
          </a:xfrm>
        </p:spPr>
        <p:txBody>
          <a:bodyPr/>
          <a:lstStyle/>
          <a:p>
            <a:r>
              <a:rPr lang="de-DE" dirty="0" err="1" smtClean="0"/>
              <a:t>nachteile</a:t>
            </a:r>
            <a:r>
              <a:rPr lang="de-DE" dirty="0" smtClean="0"/>
              <a:t>: </a:t>
            </a:r>
            <a:r>
              <a:rPr lang="de-DE" dirty="0" err="1"/>
              <a:t>daten</a:t>
            </a:r>
            <a:r>
              <a:rPr lang="de-DE" dirty="0"/>
              <a:t> und Datenbereinigung</a:t>
            </a:r>
          </a:p>
        </p:txBody>
      </p:sp>
      <p:sp>
        <p:nvSpPr>
          <p:cNvPr id="5" name="Freeform 5"/>
          <p:cNvSpPr>
            <a:spLocks noChangeAspect="1" noEditPoints="1"/>
          </p:cNvSpPr>
          <p:nvPr/>
        </p:nvSpPr>
        <p:spPr bwMode="auto">
          <a:xfrm>
            <a:off x="7972541" y="792411"/>
            <a:ext cx="415809" cy="432000"/>
          </a:xfrm>
          <a:custGeom>
            <a:avLst/>
            <a:gdLst>
              <a:gd name="T0" fmla="*/ 45 w 239"/>
              <a:gd name="T1" fmla="*/ 46 h 248"/>
              <a:gd name="T2" fmla="*/ 63 w 239"/>
              <a:gd name="T3" fmla="*/ 17 h 248"/>
              <a:gd name="T4" fmla="*/ 67 w 239"/>
              <a:gd name="T5" fmla="*/ 13 h 248"/>
              <a:gd name="T6" fmla="*/ 94 w 239"/>
              <a:gd name="T7" fmla="*/ 16 h 248"/>
              <a:gd name="T8" fmla="*/ 118 w 239"/>
              <a:gd name="T9" fmla="*/ 41 h 248"/>
              <a:gd name="T10" fmla="*/ 82 w 239"/>
              <a:gd name="T11" fmla="*/ 96 h 248"/>
              <a:gd name="T12" fmla="*/ 32 w 239"/>
              <a:gd name="T13" fmla="*/ 68 h 248"/>
              <a:gd name="T14" fmla="*/ 6 w 239"/>
              <a:gd name="T15" fmla="*/ 132 h 248"/>
              <a:gd name="T16" fmla="*/ 15 w 239"/>
              <a:gd name="T17" fmla="*/ 106 h 248"/>
              <a:gd name="T18" fmla="*/ 0 w 239"/>
              <a:gd name="T19" fmla="*/ 95 h 248"/>
              <a:gd name="T20" fmla="*/ 56 w 239"/>
              <a:gd name="T21" fmla="*/ 92 h 248"/>
              <a:gd name="T22" fmla="*/ 83 w 239"/>
              <a:gd name="T23" fmla="*/ 142 h 248"/>
              <a:gd name="T24" fmla="*/ 65 w 239"/>
              <a:gd name="T25" fmla="*/ 136 h 248"/>
              <a:gd name="T26" fmla="*/ 55 w 239"/>
              <a:gd name="T27" fmla="*/ 147 h 248"/>
              <a:gd name="T28" fmla="*/ 60 w 239"/>
              <a:gd name="T29" fmla="*/ 158 h 248"/>
              <a:gd name="T30" fmla="*/ 42 w 239"/>
              <a:gd name="T31" fmla="*/ 162 h 248"/>
              <a:gd name="T32" fmla="*/ 6 w 239"/>
              <a:gd name="T33" fmla="*/ 138 h 248"/>
              <a:gd name="T34" fmla="*/ 55 w 239"/>
              <a:gd name="T35" fmla="*/ 229 h 248"/>
              <a:gd name="T36" fmla="*/ 40 w 239"/>
              <a:gd name="T37" fmla="*/ 217 h 248"/>
              <a:gd name="T38" fmla="*/ 28 w 239"/>
              <a:gd name="T39" fmla="*/ 193 h 248"/>
              <a:gd name="T40" fmla="*/ 11 w 239"/>
              <a:gd name="T41" fmla="*/ 164 h 248"/>
              <a:gd name="T42" fmla="*/ 19 w 239"/>
              <a:gd name="T43" fmla="*/ 164 h 248"/>
              <a:gd name="T44" fmla="*/ 116 w 239"/>
              <a:gd name="T45" fmla="*/ 170 h 248"/>
              <a:gd name="T46" fmla="*/ 118 w 239"/>
              <a:gd name="T47" fmla="*/ 228 h 248"/>
              <a:gd name="T48" fmla="*/ 136 w 239"/>
              <a:gd name="T49" fmla="*/ 60 h 248"/>
              <a:gd name="T50" fmla="*/ 96 w 239"/>
              <a:gd name="T51" fmla="*/ 8 h 248"/>
              <a:gd name="T52" fmla="*/ 79 w 239"/>
              <a:gd name="T53" fmla="*/ 3 h 248"/>
              <a:gd name="T54" fmla="*/ 125 w 239"/>
              <a:gd name="T55" fmla="*/ 0 h 248"/>
              <a:gd name="T56" fmla="*/ 176 w 239"/>
              <a:gd name="T57" fmla="*/ 12 h 248"/>
              <a:gd name="T58" fmla="*/ 187 w 239"/>
              <a:gd name="T59" fmla="*/ 30 h 248"/>
              <a:gd name="T60" fmla="*/ 204 w 239"/>
              <a:gd name="T61" fmla="*/ 24 h 248"/>
              <a:gd name="T62" fmla="*/ 180 w 239"/>
              <a:gd name="T63" fmla="*/ 76 h 248"/>
              <a:gd name="T64" fmla="*/ 235 w 239"/>
              <a:gd name="T65" fmla="*/ 160 h 248"/>
              <a:gd name="T66" fmla="*/ 222 w 239"/>
              <a:gd name="T67" fmla="*/ 185 h 248"/>
              <a:gd name="T68" fmla="*/ 198 w 239"/>
              <a:gd name="T69" fmla="*/ 225 h 248"/>
              <a:gd name="T70" fmla="*/ 162 w 239"/>
              <a:gd name="T71" fmla="*/ 246 h 248"/>
              <a:gd name="T72" fmla="*/ 159 w 239"/>
              <a:gd name="T73" fmla="*/ 247 h 248"/>
              <a:gd name="T74" fmla="*/ 158 w 239"/>
              <a:gd name="T75" fmla="*/ 153 h 248"/>
              <a:gd name="T76" fmla="*/ 161 w 239"/>
              <a:gd name="T77" fmla="*/ 171 h 248"/>
              <a:gd name="T78" fmla="*/ 215 w 239"/>
              <a:gd name="T79" fmla="*/ 167 h 248"/>
              <a:gd name="T80" fmla="*/ 236 w 239"/>
              <a:gd name="T81" fmla="*/ 149 h 248"/>
              <a:gd name="T82" fmla="*/ 235 w 239"/>
              <a:gd name="T83" fmla="*/ 160 h 248"/>
              <a:gd name="T84" fmla="*/ 233 w 239"/>
              <a:gd name="T85" fmla="*/ 142 h 248"/>
              <a:gd name="T86" fmla="*/ 213 w 239"/>
              <a:gd name="T87" fmla="*/ 159 h 248"/>
              <a:gd name="T88" fmla="*/ 196 w 239"/>
              <a:gd name="T89" fmla="*/ 162 h 248"/>
              <a:gd name="T90" fmla="*/ 176 w 239"/>
              <a:gd name="T91" fmla="*/ 131 h 248"/>
              <a:gd name="T92" fmla="*/ 160 w 239"/>
              <a:gd name="T93" fmla="*/ 104 h 248"/>
              <a:gd name="T94" fmla="*/ 214 w 239"/>
              <a:gd name="T95" fmla="*/ 81 h 248"/>
              <a:gd name="T96" fmla="*/ 238 w 239"/>
              <a:gd name="T97" fmla="*/ 125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9" h="248">
                <a:moveTo>
                  <a:pt x="33" y="67"/>
                </a:moveTo>
                <a:cubicBezTo>
                  <a:pt x="33" y="66"/>
                  <a:pt x="35" y="62"/>
                  <a:pt x="39" y="56"/>
                </a:cubicBezTo>
                <a:cubicBezTo>
                  <a:pt x="45" y="46"/>
                  <a:pt x="45" y="46"/>
                  <a:pt x="45" y="46"/>
                </a:cubicBezTo>
                <a:cubicBezTo>
                  <a:pt x="48" y="41"/>
                  <a:pt x="51" y="36"/>
                  <a:pt x="53" y="32"/>
                </a:cubicBezTo>
                <a:cubicBezTo>
                  <a:pt x="56" y="28"/>
                  <a:pt x="58" y="25"/>
                  <a:pt x="59" y="22"/>
                </a:cubicBezTo>
                <a:cubicBezTo>
                  <a:pt x="61" y="19"/>
                  <a:pt x="62" y="17"/>
                  <a:pt x="63" y="17"/>
                </a:cubicBezTo>
                <a:cubicBezTo>
                  <a:pt x="63" y="15"/>
                  <a:pt x="64" y="15"/>
                  <a:pt x="65" y="14"/>
                </a:cubicBezTo>
                <a:cubicBezTo>
                  <a:pt x="66" y="13"/>
                  <a:pt x="66" y="13"/>
                  <a:pt x="66" y="13"/>
                </a:cubicBezTo>
                <a:cubicBezTo>
                  <a:pt x="66" y="13"/>
                  <a:pt x="67" y="13"/>
                  <a:pt x="67" y="13"/>
                </a:cubicBezTo>
                <a:cubicBezTo>
                  <a:pt x="67" y="13"/>
                  <a:pt x="67" y="13"/>
                  <a:pt x="67" y="13"/>
                </a:cubicBezTo>
                <a:cubicBezTo>
                  <a:pt x="79" y="13"/>
                  <a:pt x="85" y="13"/>
                  <a:pt x="86" y="13"/>
                </a:cubicBezTo>
                <a:cubicBezTo>
                  <a:pt x="88" y="14"/>
                  <a:pt x="91" y="15"/>
                  <a:pt x="94" y="16"/>
                </a:cubicBezTo>
                <a:cubicBezTo>
                  <a:pt x="98" y="17"/>
                  <a:pt x="101" y="19"/>
                  <a:pt x="105" y="22"/>
                </a:cubicBezTo>
                <a:cubicBezTo>
                  <a:pt x="108" y="25"/>
                  <a:pt x="111" y="29"/>
                  <a:pt x="114" y="34"/>
                </a:cubicBezTo>
                <a:cubicBezTo>
                  <a:pt x="118" y="41"/>
                  <a:pt x="118" y="41"/>
                  <a:pt x="118" y="41"/>
                </a:cubicBezTo>
                <a:cubicBezTo>
                  <a:pt x="118" y="41"/>
                  <a:pt x="118" y="42"/>
                  <a:pt x="118" y="43"/>
                </a:cubicBezTo>
                <a:cubicBezTo>
                  <a:pt x="83" y="95"/>
                  <a:pt x="83" y="95"/>
                  <a:pt x="83" y="95"/>
                </a:cubicBezTo>
                <a:cubicBezTo>
                  <a:pt x="83" y="95"/>
                  <a:pt x="82" y="96"/>
                  <a:pt x="82" y="96"/>
                </a:cubicBezTo>
                <a:cubicBezTo>
                  <a:pt x="82" y="96"/>
                  <a:pt x="81" y="96"/>
                  <a:pt x="81" y="95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8"/>
                  <a:pt x="32" y="68"/>
                </a:cubicBezTo>
                <a:cubicBezTo>
                  <a:pt x="32" y="67"/>
                  <a:pt x="32" y="67"/>
                  <a:pt x="33" y="67"/>
                </a:cubicBezTo>
                <a:moveTo>
                  <a:pt x="6" y="138"/>
                </a:moveTo>
                <a:cubicBezTo>
                  <a:pt x="6" y="137"/>
                  <a:pt x="6" y="134"/>
                  <a:pt x="6" y="132"/>
                </a:cubicBezTo>
                <a:cubicBezTo>
                  <a:pt x="6" y="128"/>
                  <a:pt x="6" y="124"/>
                  <a:pt x="7" y="120"/>
                </a:cubicBezTo>
                <a:cubicBezTo>
                  <a:pt x="8" y="117"/>
                  <a:pt x="10" y="114"/>
                  <a:pt x="11" y="112"/>
                </a:cubicBezTo>
                <a:cubicBezTo>
                  <a:pt x="13" y="109"/>
                  <a:pt x="14" y="107"/>
                  <a:pt x="15" y="106"/>
                </a:cubicBezTo>
                <a:cubicBezTo>
                  <a:pt x="15" y="106"/>
                  <a:pt x="15" y="106"/>
                  <a:pt x="16" y="105"/>
                </a:cubicBezTo>
                <a:cubicBezTo>
                  <a:pt x="1" y="97"/>
                  <a:pt x="1" y="97"/>
                  <a:pt x="1" y="97"/>
                </a:cubicBezTo>
                <a:cubicBezTo>
                  <a:pt x="0" y="96"/>
                  <a:pt x="0" y="95"/>
                  <a:pt x="0" y="95"/>
                </a:cubicBezTo>
                <a:cubicBezTo>
                  <a:pt x="0" y="94"/>
                  <a:pt x="1" y="93"/>
                  <a:pt x="2" y="93"/>
                </a:cubicBezTo>
                <a:cubicBezTo>
                  <a:pt x="56" y="92"/>
                  <a:pt x="56" y="92"/>
                  <a:pt x="56" y="92"/>
                </a:cubicBezTo>
                <a:cubicBezTo>
                  <a:pt x="56" y="92"/>
                  <a:pt x="56" y="92"/>
                  <a:pt x="56" y="92"/>
                </a:cubicBezTo>
                <a:cubicBezTo>
                  <a:pt x="57" y="92"/>
                  <a:pt x="58" y="92"/>
                  <a:pt x="58" y="92"/>
                </a:cubicBezTo>
                <a:cubicBezTo>
                  <a:pt x="83" y="140"/>
                  <a:pt x="83" y="140"/>
                  <a:pt x="83" y="140"/>
                </a:cubicBezTo>
                <a:cubicBezTo>
                  <a:pt x="84" y="141"/>
                  <a:pt x="84" y="142"/>
                  <a:pt x="83" y="142"/>
                </a:cubicBezTo>
                <a:cubicBezTo>
                  <a:pt x="83" y="143"/>
                  <a:pt x="82" y="143"/>
                  <a:pt x="81" y="143"/>
                </a:cubicBezTo>
                <a:cubicBezTo>
                  <a:pt x="66" y="134"/>
                  <a:pt x="66" y="134"/>
                  <a:pt x="66" y="134"/>
                </a:cubicBezTo>
                <a:cubicBezTo>
                  <a:pt x="65" y="136"/>
                  <a:pt x="65" y="136"/>
                  <a:pt x="65" y="136"/>
                </a:cubicBezTo>
                <a:cubicBezTo>
                  <a:pt x="64" y="137"/>
                  <a:pt x="63" y="138"/>
                  <a:pt x="62" y="139"/>
                </a:cubicBezTo>
                <a:cubicBezTo>
                  <a:pt x="60" y="141"/>
                  <a:pt x="59" y="142"/>
                  <a:pt x="58" y="144"/>
                </a:cubicBezTo>
                <a:cubicBezTo>
                  <a:pt x="57" y="145"/>
                  <a:pt x="56" y="146"/>
                  <a:pt x="55" y="147"/>
                </a:cubicBezTo>
                <a:cubicBezTo>
                  <a:pt x="55" y="149"/>
                  <a:pt x="54" y="150"/>
                  <a:pt x="54" y="152"/>
                </a:cubicBezTo>
                <a:cubicBezTo>
                  <a:pt x="54" y="153"/>
                  <a:pt x="55" y="155"/>
                  <a:pt x="56" y="156"/>
                </a:cubicBezTo>
                <a:cubicBezTo>
                  <a:pt x="58" y="157"/>
                  <a:pt x="59" y="158"/>
                  <a:pt x="60" y="158"/>
                </a:cubicBezTo>
                <a:cubicBezTo>
                  <a:pt x="61" y="159"/>
                  <a:pt x="61" y="159"/>
                  <a:pt x="61" y="160"/>
                </a:cubicBezTo>
                <a:cubicBezTo>
                  <a:pt x="61" y="161"/>
                  <a:pt x="60" y="162"/>
                  <a:pt x="59" y="162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4" y="162"/>
                  <a:pt x="27" y="160"/>
                  <a:pt x="20" y="157"/>
                </a:cubicBezTo>
                <a:cubicBezTo>
                  <a:pt x="14" y="153"/>
                  <a:pt x="10" y="149"/>
                  <a:pt x="8" y="144"/>
                </a:cubicBezTo>
                <a:cubicBezTo>
                  <a:pt x="7" y="142"/>
                  <a:pt x="7" y="140"/>
                  <a:pt x="6" y="138"/>
                </a:cubicBezTo>
                <a:moveTo>
                  <a:pt x="118" y="228"/>
                </a:moveTo>
                <a:cubicBezTo>
                  <a:pt x="117" y="229"/>
                  <a:pt x="117" y="229"/>
                  <a:pt x="117" y="229"/>
                </a:cubicBezTo>
                <a:cubicBezTo>
                  <a:pt x="55" y="229"/>
                  <a:pt x="55" y="229"/>
                  <a:pt x="55" y="229"/>
                </a:cubicBezTo>
                <a:cubicBezTo>
                  <a:pt x="55" y="229"/>
                  <a:pt x="55" y="229"/>
                  <a:pt x="55" y="229"/>
                </a:cubicBezTo>
                <a:cubicBezTo>
                  <a:pt x="53" y="229"/>
                  <a:pt x="50" y="228"/>
                  <a:pt x="47" y="226"/>
                </a:cubicBezTo>
                <a:cubicBezTo>
                  <a:pt x="45" y="223"/>
                  <a:pt x="43" y="220"/>
                  <a:pt x="40" y="217"/>
                </a:cubicBezTo>
                <a:cubicBezTo>
                  <a:pt x="38" y="213"/>
                  <a:pt x="36" y="210"/>
                  <a:pt x="35" y="207"/>
                </a:cubicBezTo>
                <a:cubicBezTo>
                  <a:pt x="33" y="204"/>
                  <a:pt x="31" y="200"/>
                  <a:pt x="29" y="196"/>
                </a:cubicBezTo>
                <a:cubicBezTo>
                  <a:pt x="29" y="195"/>
                  <a:pt x="29" y="194"/>
                  <a:pt x="28" y="193"/>
                </a:cubicBezTo>
                <a:cubicBezTo>
                  <a:pt x="27" y="191"/>
                  <a:pt x="25" y="188"/>
                  <a:pt x="23" y="183"/>
                </a:cubicBezTo>
                <a:cubicBezTo>
                  <a:pt x="15" y="170"/>
                  <a:pt x="15" y="170"/>
                  <a:pt x="15" y="170"/>
                </a:cubicBezTo>
                <a:cubicBezTo>
                  <a:pt x="14" y="168"/>
                  <a:pt x="13" y="166"/>
                  <a:pt x="11" y="164"/>
                </a:cubicBezTo>
                <a:cubicBezTo>
                  <a:pt x="11" y="163"/>
                  <a:pt x="11" y="162"/>
                  <a:pt x="12" y="161"/>
                </a:cubicBezTo>
                <a:cubicBezTo>
                  <a:pt x="12" y="161"/>
                  <a:pt x="13" y="161"/>
                  <a:pt x="14" y="161"/>
                </a:cubicBezTo>
                <a:cubicBezTo>
                  <a:pt x="16" y="162"/>
                  <a:pt x="17" y="163"/>
                  <a:pt x="19" y="164"/>
                </a:cubicBezTo>
                <a:cubicBezTo>
                  <a:pt x="26" y="168"/>
                  <a:pt x="34" y="170"/>
                  <a:pt x="42" y="170"/>
                </a:cubicBezTo>
                <a:cubicBezTo>
                  <a:pt x="116" y="170"/>
                  <a:pt x="116" y="170"/>
                  <a:pt x="116" y="170"/>
                </a:cubicBezTo>
                <a:cubicBezTo>
                  <a:pt x="116" y="170"/>
                  <a:pt x="116" y="170"/>
                  <a:pt x="116" y="170"/>
                </a:cubicBezTo>
                <a:cubicBezTo>
                  <a:pt x="117" y="170"/>
                  <a:pt x="118" y="171"/>
                  <a:pt x="118" y="172"/>
                </a:cubicBezTo>
                <a:cubicBezTo>
                  <a:pt x="118" y="227"/>
                  <a:pt x="118" y="227"/>
                  <a:pt x="118" y="227"/>
                </a:cubicBezTo>
                <a:cubicBezTo>
                  <a:pt x="118" y="227"/>
                  <a:pt x="118" y="228"/>
                  <a:pt x="118" y="228"/>
                </a:cubicBezTo>
                <a:moveTo>
                  <a:pt x="121" y="70"/>
                </a:moveTo>
                <a:cubicBezTo>
                  <a:pt x="121" y="69"/>
                  <a:pt x="121" y="69"/>
                  <a:pt x="122" y="68"/>
                </a:cubicBezTo>
                <a:cubicBezTo>
                  <a:pt x="136" y="60"/>
                  <a:pt x="136" y="60"/>
                  <a:pt x="136" y="60"/>
                </a:cubicBezTo>
                <a:cubicBezTo>
                  <a:pt x="117" y="27"/>
                  <a:pt x="117" y="27"/>
                  <a:pt x="117" y="27"/>
                </a:cubicBezTo>
                <a:cubicBezTo>
                  <a:pt x="114" y="22"/>
                  <a:pt x="111" y="18"/>
                  <a:pt x="107" y="15"/>
                </a:cubicBezTo>
                <a:cubicBezTo>
                  <a:pt x="103" y="12"/>
                  <a:pt x="99" y="9"/>
                  <a:pt x="96" y="8"/>
                </a:cubicBezTo>
                <a:cubicBezTo>
                  <a:pt x="92" y="7"/>
                  <a:pt x="89" y="6"/>
                  <a:pt x="86" y="5"/>
                </a:cubicBezTo>
                <a:cubicBezTo>
                  <a:pt x="84" y="5"/>
                  <a:pt x="82" y="5"/>
                  <a:pt x="81" y="5"/>
                </a:cubicBezTo>
                <a:cubicBezTo>
                  <a:pt x="80" y="5"/>
                  <a:pt x="79" y="4"/>
                  <a:pt x="79" y="3"/>
                </a:cubicBezTo>
                <a:cubicBezTo>
                  <a:pt x="79" y="2"/>
                  <a:pt x="80" y="1"/>
                  <a:pt x="81" y="1"/>
                </a:cubicBezTo>
                <a:cubicBezTo>
                  <a:pt x="84" y="1"/>
                  <a:pt x="89" y="0"/>
                  <a:pt x="94" y="0"/>
                </a:cubicBezTo>
                <a:cubicBezTo>
                  <a:pt x="99" y="0"/>
                  <a:pt x="110" y="0"/>
                  <a:pt x="125" y="0"/>
                </a:cubicBezTo>
                <a:cubicBezTo>
                  <a:pt x="140" y="0"/>
                  <a:pt x="151" y="0"/>
                  <a:pt x="158" y="1"/>
                </a:cubicBezTo>
                <a:cubicBezTo>
                  <a:pt x="166" y="2"/>
                  <a:pt x="171" y="4"/>
                  <a:pt x="173" y="8"/>
                </a:cubicBezTo>
                <a:cubicBezTo>
                  <a:pt x="174" y="9"/>
                  <a:pt x="175" y="10"/>
                  <a:pt x="176" y="12"/>
                </a:cubicBezTo>
                <a:cubicBezTo>
                  <a:pt x="177" y="15"/>
                  <a:pt x="179" y="18"/>
                  <a:pt x="181" y="20"/>
                </a:cubicBezTo>
                <a:cubicBezTo>
                  <a:pt x="182" y="23"/>
                  <a:pt x="184" y="26"/>
                  <a:pt x="185" y="28"/>
                </a:cubicBezTo>
                <a:cubicBezTo>
                  <a:pt x="186" y="29"/>
                  <a:pt x="186" y="30"/>
                  <a:pt x="187" y="30"/>
                </a:cubicBezTo>
                <a:cubicBezTo>
                  <a:pt x="202" y="22"/>
                  <a:pt x="202" y="22"/>
                  <a:pt x="202" y="22"/>
                </a:cubicBezTo>
                <a:cubicBezTo>
                  <a:pt x="202" y="21"/>
                  <a:pt x="203" y="21"/>
                  <a:pt x="204" y="22"/>
                </a:cubicBezTo>
                <a:cubicBezTo>
                  <a:pt x="204" y="22"/>
                  <a:pt x="205" y="23"/>
                  <a:pt x="204" y="24"/>
                </a:cubicBezTo>
                <a:cubicBezTo>
                  <a:pt x="181" y="75"/>
                  <a:pt x="181" y="75"/>
                  <a:pt x="181" y="75"/>
                </a:cubicBezTo>
                <a:cubicBezTo>
                  <a:pt x="181" y="76"/>
                  <a:pt x="180" y="76"/>
                  <a:pt x="180" y="76"/>
                </a:cubicBezTo>
                <a:cubicBezTo>
                  <a:pt x="180" y="76"/>
                  <a:pt x="180" y="76"/>
                  <a:pt x="180" y="76"/>
                </a:cubicBezTo>
                <a:cubicBezTo>
                  <a:pt x="123" y="71"/>
                  <a:pt x="123" y="71"/>
                  <a:pt x="123" y="71"/>
                </a:cubicBezTo>
                <a:cubicBezTo>
                  <a:pt x="122" y="71"/>
                  <a:pt x="121" y="71"/>
                  <a:pt x="121" y="70"/>
                </a:cubicBezTo>
                <a:moveTo>
                  <a:pt x="235" y="160"/>
                </a:moveTo>
                <a:cubicBezTo>
                  <a:pt x="233" y="163"/>
                  <a:pt x="231" y="167"/>
                  <a:pt x="229" y="171"/>
                </a:cubicBezTo>
                <a:cubicBezTo>
                  <a:pt x="227" y="174"/>
                  <a:pt x="226" y="176"/>
                  <a:pt x="226" y="177"/>
                </a:cubicBezTo>
                <a:cubicBezTo>
                  <a:pt x="225" y="179"/>
                  <a:pt x="223" y="182"/>
                  <a:pt x="222" y="185"/>
                </a:cubicBezTo>
                <a:cubicBezTo>
                  <a:pt x="218" y="193"/>
                  <a:pt x="216" y="198"/>
                  <a:pt x="213" y="202"/>
                </a:cubicBezTo>
                <a:cubicBezTo>
                  <a:pt x="211" y="207"/>
                  <a:pt x="209" y="211"/>
                  <a:pt x="206" y="215"/>
                </a:cubicBezTo>
                <a:cubicBezTo>
                  <a:pt x="203" y="219"/>
                  <a:pt x="201" y="222"/>
                  <a:pt x="198" y="225"/>
                </a:cubicBezTo>
                <a:cubicBezTo>
                  <a:pt x="195" y="227"/>
                  <a:pt x="191" y="229"/>
                  <a:pt x="188" y="229"/>
                </a:cubicBezTo>
                <a:cubicBezTo>
                  <a:pt x="162" y="229"/>
                  <a:pt x="162" y="229"/>
                  <a:pt x="162" y="229"/>
                </a:cubicBezTo>
                <a:cubicBezTo>
                  <a:pt x="162" y="246"/>
                  <a:pt x="162" y="246"/>
                  <a:pt x="162" y="246"/>
                </a:cubicBezTo>
                <a:cubicBezTo>
                  <a:pt x="162" y="247"/>
                  <a:pt x="161" y="248"/>
                  <a:pt x="161" y="248"/>
                </a:cubicBezTo>
                <a:cubicBezTo>
                  <a:pt x="160" y="248"/>
                  <a:pt x="160" y="248"/>
                  <a:pt x="160" y="248"/>
                </a:cubicBezTo>
                <a:cubicBezTo>
                  <a:pt x="159" y="248"/>
                  <a:pt x="159" y="248"/>
                  <a:pt x="159" y="247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29" y="200"/>
                  <a:pt x="129" y="200"/>
                  <a:pt x="129" y="199"/>
                </a:cubicBezTo>
                <a:cubicBezTo>
                  <a:pt x="158" y="153"/>
                  <a:pt x="158" y="153"/>
                  <a:pt x="158" y="153"/>
                </a:cubicBezTo>
                <a:cubicBezTo>
                  <a:pt x="159" y="152"/>
                  <a:pt x="159" y="152"/>
                  <a:pt x="160" y="152"/>
                </a:cubicBezTo>
                <a:cubicBezTo>
                  <a:pt x="161" y="153"/>
                  <a:pt x="161" y="153"/>
                  <a:pt x="161" y="154"/>
                </a:cubicBezTo>
                <a:cubicBezTo>
                  <a:pt x="161" y="171"/>
                  <a:pt x="161" y="171"/>
                  <a:pt x="161" y="171"/>
                </a:cubicBezTo>
                <a:cubicBezTo>
                  <a:pt x="173" y="170"/>
                  <a:pt x="173" y="170"/>
                  <a:pt x="173" y="170"/>
                </a:cubicBezTo>
                <a:cubicBezTo>
                  <a:pt x="191" y="170"/>
                  <a:pt x="201" y="170"/>
                  <a:pt x="201" y="170"/>
                </a:cubicBezTo>
                <a:cubicBezTo>
                  <a:pt x="206" y="170"/>
                  <a:pt x="211" y="169"/>
                  <a:pt x="215" y="167"/>
                </a:cubicBezTo>
                <a:cubicBezTo>
                  <a:pt x="219" y="165"/>
                  <a:pt x="223" y="162"/>
                  <a:pt x="226" y="160"/>
                </a:cubicBezTo>
                <a:cubicBezTo>
                  <a:pt x="229" y="157"/>
                  <a:pt x="231" y="155"/>
                  <a:pt x="233" y="153"/>
                </a:cubicBezTo>
                <a:cubicBezTo>
                  <a:pt x="234" y="151"/>
                  <a:pt x="235" y="149"/>
                  <a:pt x="236" y="149"/>
                </a:cubicBezTo>
                <a:cubicBezTo>
                  <a:pt x="236" y="148"/>
                  <a:pt x="237" y="148"/>
                  <a:pt x="238" y="148"/>
                </a:cubicBezTo>
                <a:cubicBezTo>
                  <a:pt x="239" y="148"/>
                  <a:pt x="239" y="149"/>
                  <a:pt x="239" y="150"/>
                </a:cubicBezTo>
                <a:cubicBezTo>
                  <a:pt x="238" y="153"/>
                  <a:pt x="237" y="157"/>
                  <a:pt x="235" y="160"/>
                </a:cubicBezTo>
                <a:moveTo>
                  <a:pt x="239" y="132"/>
                </a:moveTo>
                <a:cubicBezTo>
                  <a:pt x="239" y="132"/>
                  <a:pt x="239" y="132"/>
                  <a:pt x="239" y="133"/>
                </a:cubicBezTo>
                <a:cubicBezTo>
                  <a:pt x="233" y="142"/>
                  <a:pt x="233" y="142"/>
                  <a:pt x="233" y="142"/>
                </a:cubicBezTo>
                <a:cubicBezTo>
                  <a:pt x="232" y="143"/>
                  <a:pt x="231" y="144"/>
                  <a:pt x="230" y="146"/>
                </a:cubicBezTo>
                <a:cubicBezTo>
                  <a:pt x="229" y="148"/>
                  <a:pt x="226" y="150"/>
                  <a:pt x="224" y="152"/>
                </a:cubicBezTo>
                <a:cubicBezTo>
                  <a:pt x="221" y="155"/>
                  <a:pt x="217" y="157"/>
                  <a:pt x="213" y="159"/>
                </a:cubicBezTo>
                <a:cubicBezTo>
                  <a:pt x="210" y="161"/>
                  <a:pt x="206" y="162"/>
                  <a:pt x="201" y="162"/>
                </a:cubicBezTo>
                <a:cubicBezTo>
                  <a:pt x="201" y="162"/>
                  <a:pt x="199" y="162"/>
                  <a:pt x="196" y="162"/>
                </a:cubicBezTo>
                <a:cubicBezTo>
                  <a:pt x="196" y="162"/>
                  <a:pt x="196" y="162"/>
                  <a:pt x="196" y="162"/>
                </a:cubicBezTo>
                <a:cubicBezTo>
                  <a:pt x="196" y="162"/>
                  <a:pt x="195" y="162"/>
                  <a:pt x="195" y="161"/>
                </a:cubicBezTo>
                <a:cubicBezTo>
                  <a:pt x="194" y="161"/>
                  <a:pt x="194" y="160"/>
                  <a:pt x="193" y="159"/>
                </a:cubicBezTo>
                <a:cubicBezTo>
                  <a:pt x="191" y="155"/>
                  <a:pt x="185" y="145"/>
                  <a:pt x="176" y="131"/>
                </a:cubicBezTo>
                <a:cubicBezTo>
                  <a:pt x="166" y="117"/>
                  <a:pt x="161" y="109"/>
                  <a:pt x="159" y="106"/>
                </a:cubicBezTo>
                <a:cubicBezTo>
                  <a:pt x="159" y="106"/>
                  <a:pt x="159" y="105"/>
                  <a:pt x="159" y="105"/>
                </a:cubicBezTo>
                <a:cubicBezTo>
                  <a:pt x="159" y="104"/>
                  <a:pt x="160" y="104"/>
                  <a:pt x="160" y="104"/>
                </a:cubicBezTo>
                <a:cubicBezTo>
                  <a:pt x="208" y="75"/>
                  <a:pt x="208" y="75"/>
                  <a:pt x="208" y="75"/>
                </a:cubicBezTo>
                <a:cubicBezTo>
                  <a:pt x="209" y="74"/>
                  <a:pt x="210" y="74"/>
                  <a:pt x="211" y="75"/>
                </a:cubicBezTo>
                <a:cubicBezTo>
                  <a:pt x="211" y="76"/>
                  <a:pt x="212" y="78"/>
                  <a:pt x="214" y="81"/>
                </a:cubicBezTo>
                <a:cubicBezTo>
                  <a:pt x="216" y="85"/>
                  <a:pt x="218" y="89"/>
                  <a:pt x="221" y="93"/>
                </a:cubicBezTo>
                <a:cubicBezTo>
                  <a:pt x="232" y="115"/>
                  <a:pt x="232" y="115"/>
                  <a:pt x="232" y="115"/>
                </a:cubicBezTo>
                <a:cubicBezTo>
                  <a:pt x="235" y="120"/>
                  <a:pt x="237" y="123"/>
                  <a:pt x="238" y="125"/>
                </a:cubicBezTo>
                <a:cubicBezTo>
                  <a:pt x="239" y="127"/>
                  <a:pt x="239" y="129"/>
                  <a:pt x="239" y="131"/>
                </a:cubicBezTo>
                <a:cubicBezTo>
                  <a:pt x="239" y="132"/>
                  <a:pt x="239" y="132"/>
                  <a:pt x="239" y="132"/>
                </a:cubicBezTo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59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Geringere Anzahl von NutzerInnen-Gruppen</a:t>
            </a:r>
          </a:p>
          <a:p>
            <a:endParaRPr lang="de-DE" dirty="0"/>
          </a:p>
          <a:p>
            <a:r>
              <a:rPr lang="de-DE" dirty="0"/>
              <a:t>Einfachere </a:t>
            </a:r>
            <a:r>
              <a:rPr lang="de-DE" dirty="0" smtClean="0"/>
              <a:t>Nutzungsbedingungen (</a:t>
            </a:r>
            <a:r>
              <a:rPr lang="de-DE" dirty="0" err="1" smtClean="0"/>
              <a:t>ToU</a:t>
            </a:r>
            <a:r>
              <a:rPr lang="de-DE" dirty="0" smtClean="0"/>
              <a:t>, </a:t>
            </a:r>
            <a:r>
              <a:rPr lang="de-DE" dirty="0" err="1" smtClean="0"/>
              <a:t>Policies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Einfachere Kommunikation</a:t>
            </a:r>
          </a:p>
          <a:p>
            <a:endParaRPr lang="de-DE" dirty="0"/>
          </a:p>
          <a:p>
            <a:r>
              <a:rPr lang="de-DE" dirty="0" smtClean="0"/>
              <a:t>Potenziell weniger Supportaufwand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vorteile</a:t>
            </a:r>
            <a:r>
              <a:rPr lang="de-DE" dirty="0" smtClean="0"/>
              <a:t>: Nutzer/innen</a:t>
            </a:r>
            <a:endParaRPr lang="de-DE" dirty="0"/>
          </a:p>
        </p:txBody>
      </p:sp>
      <p:sp>
        <p:nvSpPr>
          <p:cNvPr id="5" name="Freeform 27"/>
          <p:cNvSpPr>
            <a:spLocks noChangeAspect="1" noEditPoints="1"/>
          </p:cNvSpPr>
          <p:nvPr/>
        </p:nvSpPr>
        <p:spPr bwMode="auto">
          <a:xfrm>
            <a:off x="8018727" y="756411"/>
            <a:ext cx="369695" cy="468000"/>
          </a:xfrm>
          <a:custGeom>
            <a:avLst/>
            <a:gdLst>
              <a:gd name="T0" fmla="*/ 88 w 186"/>
              <a:gd name="T1" fmla="*/ 134 h 235"/>
              <a:gd name="T2" fmla="*/ 70 w 186"/>
              <a:gd name="T3" fmla="*/ 78 h 235"/>
              <a:gd name="T4" fmla="*/ 68 w 186"/>
              <a:gd name="T5" fmla="*/ 78 h 235"/>
              <a:gd name="T6" fmla="*/ 68 w 186"/>
              <a:gd name="T7" fmla="*/ 128 h 235"/>
              <a:gd name="T8" fmla="*/ 68 w 186"/>
              <a:gd name="T9" fmla="*/ 235 h 235"/>
              <a:gd name="T10" fmla="*/ 48 w 186"/>
              <a:gd name="T11" fmla="*/ 138 h 235"/>
              <a:gd name="T12" fmla="*/ 32 w 186"/>
              <a:gd name="T13" fmla="*/ 229 h 235"/>
              <a:gd name="T14" fmla="*/ 20 w 186"/>
              <a:gd name="T15" fmla="*/ 228 h 235"/>
              <a:gd name="T16" fmla="*/ 25 w 186"/>
              <a:gd name="T17" fmla="*/ 128 h 235"/>
              <a:gd name="T18" fmla="*/ 24 w 186"/>
              <a:gd name="T19" fmla="*/ 77 h 235"/>
              <a:gd name="T20" fmla="*/ 11 w 186"/>
              <a:gd name="T21" fmla="*/ 130 h 235"/>
              <a:gd name="T22" fmla="*/ 1 w 186"/>
              <a:gd name="T23" fmla="*/ 128 h 235"/>
              <a:gd name="T24" fmla="*/ 43 w 186"/>
              <a:gd name="T25" fmla="*/ 43 h 235"/>
              <a:gd name="T26" fmla="*/ 83 w 186"/>
              <a:gd name="T27" fmla="*/ 69 h 235"/>
              <a:gd name="T28" fmla="*/ 47 w 186"/>
              <a:gd name="T29" fmla="*/ 39 h 235"/>
              <a:gd name="T30" fmla="*/ 47 w 186"/>
              <a:gd name="T31" fmla="*/ 0 h 235"/>
              <a:gd name="T32" fmla="*/ 47 w 186"/>
              <a:gd name="T33" fmla="*/ 39 h 235"/>
              <a:gd name="T34" fmla="*/ 163 w 186"/>
              <a:gd name="T35" fmla="*/ 20 h 235"/>
              <a:gd name="T36" fmla="*/ 125 w 186"/>
              <a:gd name="T37" fmla="*/ 20 h 235"/>
              <a:gd name="T38" fmla="*/ 186 w 186"/>
              <a:gd name="T39" fmla="*/ 128 h 235"/>
              <a:gd name="T40" fmla="*/ 144 w 186"/>
              <a:gd name="T41" fmla="*/ 43 h 235"/>
              <a:gd name="T42" fmla="*/ 112 w 186"/>
              <a:gd name="T43" fmla="*/ 69 h 235"/>
              <a:gd name="T44" fmla="*/ 107 w 186"/>
              <a:gd name="T45" fmla="*/ 134 h 235"/>
              <a:gd name="T46" fmla="*/ 124 w 186"/>
              <a:gd name="T47" fmla="*/ 78 h 235"/>
              <a:gd name="T48" fmla="*/ 127 w 186"/>
              <a:gd name="T49" fmla="*/ 78 h 235"/>
              <a:gd name="T50" fmla="*/ 108 w 186"/>
              <a:gd name="T51" fmla="*/ 160 h 235"/>
              <a:gd name="T52" fmla="*/ 129 w 186"/>
              <a:gd name="T53" fmla="*/ 230 h 235"/>
              <a:gd name="T54" fmla="*/ 139 w 186"/>
              <a:gd name="T55" fmla="*/ 230 h 235"/>
              <a:gd name="T56" fmla="*/ 146 w 186"/>
              <a:gd name="T57" fmla="*/ 160 h 235"/>
              <a:gd name="T58" fmla="*/ 154 w 186"/>
              <a:gd name="T59" fmla="*/ 235 h 235"/>
              <a:gd name="T60" fmla="*/ 162 w 186"/>
              <a:gd name="T61" fmla="*/ 160 h 235"/>
              <a:gd name="T62" fmla="*/ 161 w 186"/>
              <a:gd name="T63" fmla="*/ 100 h 235"/>
              <a:gd name="T64" fmla="*/ 163 w 186"/>
              <a:gd name="T65" fmla="*/ 77 h 235"/>
              <a:gd name="T66" fmla="*/ 175 w 186"/>
              <a:gd name="T67" fmla="*/ 130 h 235"/>
              <a:gd name="T68" fmla="*/ 186 w 186"/>
              <a:gd name="T69" fmla="*/ 12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6" h="235">
                <a:moveTo>
                  <a:pt x="92" y="128"/>
                </a:moveTo>
                <a:cubicBezTo>
                  <a:pt x="93" y="131"/>
                  <a:pt x="91" y="134"/>
                  <a:pt x="88" y="134"/>
                </a:cubicBezTo>
                <a:cubicBezTo>
                  <a:pt x="85" y="135"/>
                  <a:pt x="82" y="133"/>
                  <a:pt x="82" y="130"/>
                </a:cubicBezTo>
                <a:cubicBezTo>
                  <a:pt x="82" y="130"/>
                  <a:pt x="82" y="130"/>
                  <a:pt x="70" y="78"/>
                </a:cubicBezTo>
                <a:cubicBezTo>
                  <a:pt x="70" y="77"/>
                  <a:pt x="70" y="77"/>
                  <a:pt x="69" y="77"/>
                </a:cubicBezTo>
                <a:cubicBezTo>
                  <a:pt x="68" y="77"/>
                  <a:pt x="68" y="77"/>
                  <a:pt x="68" y="78"/>
                </a:cubicBezTo>
                <a:cubicBezTo>
                  <a:pt x="68" y="78"/>
                  <a:pt x="68" y="78"/>
                  <a:pt x="68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8" y="128"/>
                  <a:pt x="68" y="128"/>
                  <a:pt x="73" y="228"/>
                </a:cubicBezTo>
                <a:cubicBezTo>
                  <a:pt x="74" y="232"/>
                  <a:pt x="71" y="235"/>
                  <a:pt x="68" y="235"/>
                </a:cubicBezTo>
                <a:cubicBezTo>
                  <a:pt x="64" y="235"/>
                  <a:pt x="61" y="233"/>
                  <a:pt x="61" y="229"/>
                </a:cubicBezTo>
                <a:cubicBezTo>
                  <a:pt x="61" y="229"/>
                  <a:pt x="61" y="229"/>
                  <a:pt x="48" y="138"/>
                </a:cubicBezTo>
                <a:cubicBezTo>
                  <a:pt x="47" y="134"/>
                  <a:pt x="46" y="134"/>
                  <a:pt x="45" y="138"/>
                </a:cubicBezTo>
                <a:cubicBezTo>
                  <a:pt x="45" y="138"/>
                  <a:pt x="45" y="138"/>
                  <a:pt x="32" y="229"/>
                </a:cubicBezTo>
                <a:cubicBezTo>
                  <a:pt x="32" y="233"/>
                  <a:pt x="29" y="235"/>
                  <a:pt x="25" y="235"/>
                </a:cubicBezTo>
                <a:cubicBezTo>
                  <a:pt x="22" y="235"/>
                  <a:pt x="20" y="232"/>
                  <a:pt x="20" y="228"/>
                </a:cubicBezTo>
                <a:cubicBezTo>
                  <a:pt x="20" y="228"/>
                  <a:pt x="20" y="228"/>
                  <a:pt x="25" y="128"/>
                </a:cubicBezTo>
                <a:cubicBezTo>
                  <a:pt x="25" y="128"/>
                  <a:pt x="25" y="128"/>
                  <a:pt x="25" y="128"/>
                </a:cubicBezTo>
                <a:cubicBezTo>
                  <a:pt x="25" y="128"/>
                  <a:pt x="25" y="128"/>
                  <a:pt x="25" y="78"/>
                </a:cubicBezTo>
                <a:cubicBezTo>
                  <a:pt x="25" y="77"/>
                  <a:pt x="25" y="77"/>
                  <a:pt x="24" y="77"/>
                </a:cubicBezTo>
                <a:cubicBezTo>
                  <a:pt x="23" y="77"/>
                  <a:pt x="23" y="77"/>
                  <a:pt x="23" y="78"/>
                </a:cubicBezTo>
                <a:cubicBezTo>
                  <a:pt x="23" y="78"/>
                  <a:pt x="23" y="78"/>
                  <a:pt x="11" y="130"/>
                </a:cubicBezTo>
                <a:cubicBezTo>
                  <a:pt x="11" y="133"/>
                  <a:pt x="8" y="135"/>
                  <a:pt x="5" y="134"/>
                </a:cubicBezTo>
                <a:cubicBezTo>
                  <a:pt x="2" y="134"/>
                  <a:pt x="0" y="131"/>
                  <a:pt x="1" y="128"/>
                </a:cubicBezTo>
                <a:cubicBezTo>
                  <a:pt x="1" y="128"/>
                  <a:pt x="1" y="128"/>
                  <a:pt x="10" y="69"/>
                </a:cubicBezTo>
                <a:cubicBezTo>
                  <a:pt x="12" y="54"/>
                  <a:pt x="21" y="43"/>
                  <a:pt x="43" y="43"/>
                </a:cubicBezTo>
                <a:cubicBezTo>
                  <a:pt x="43" y="43"/>
                  <a:pt x="43" y="43"/>
                  <a:pt x="51" y="43"/>
                </a:cubicBezTo>
                <a:cubicBezTo>
                  <a:pt x="72" y="43"/>
                  <a:pt x="81" y="54"/>
                  <a:pt x="83" y="69"/>
                </a:cubicBezTo>
                <a:cubicBezTo>
                  <a:pt x="83" y="69"/>
                  <a:pt x="83" y="69"/>
                  <a:pt x="92" y="128"/>
                </a:cubicBezTo>
                <a:close/>
                <a:moveTo>
                  <a:pt x="47" y="39"/>
                </a:moveTo>
                <a:cubicBezTo>
                  <a:pt x="57" y="39"/>
                  <a:pt x="66" y="30"/>
                  <a:pt x="66" y="19"/>
                </a:cubicBezTo>
                <a:cubicBezTo>
                  <a:pt x="66" y="9"/>
                  <a:pt x="57" y="0"/>
                  <a:pt x="47" y="0"/>
                </a:cubicBezTo>
                <a:cubicBezTo>
                  <a:pt x="36" y="0"/>
                  <a:pt x="27" y="9"/>
                  <a:pt x="27" y="19"/>
                </a:cubicBezTo>
                <a:cubicBezTo>
                  <a:pt x="27" y="30"/>
                  <a:pt x="36" y="39"/>
                  <a:pt x="47" y="39"/>
                </a:cubicBezTo>
                <a:close/>
                <a:moveTo>
                  <a:pt x="144" y="39"/>
                </a:moveTo>
                <a:cubicBezTo>
                  <a:pt x="155" y="39"/>
                  <a:pt x="163" y="30"/>
                  <a:pt x="163" y="20"/>
                </a:cubicBezTo>
                <a:cubicBezTo>
                  <a:pt x="163" y="9"/>
                  <a:pt x="155" y="0"/>
                  <a:pt x="144" y="0"/>
                </a:cubicBezTo>
                <a:cubicBezTo>
                  <a:pt x="133" y="0"/>
                  <a:pt x="125" y="9"/>
                  <a:pt x="125" y="20"/>
                </a:cubicBezTo>
                <a:cubicBezTo>
                  <a:pt x="125" y="30"/>
                  <a:pt x="133" y="39"/>
                  <a:pt x="144" y="39"/>
                </a:cubicBezTo>
                <a:close/>
                <a:moveTo>
                  <a:pt x="186" y="128"/>
                </a:moveTo>
                <a:cubicBezTo>
                  <a:pt x="176" y="69"/>
                  <a:pt x="176" y="69"/>
                  <a:pt x="176" y="69"/>
                </a:cubicBezTo>
                <a:cubicBezTo>
                  <a:pt x="175" y="54"/>
                  <a:pt x="161" y="43"/>
                  <a:pt x="144" y="43"/>
                </a:cubicBezTo>
                <a:cubicBezTo>
                  <a:pt x="144" y="43"/>
                  <a:pt x="144" y="43"/>
                  <a:pt x="144" y="43"/>
                </a:cubicBezTo>
                <a:cubicBezTo>
                  <a:pt x="127" y="43"/>
                  <a:pt x="114" y="54"/>
                  <a:pt x="112" y="69"/>
                </a:cubicBezTo>
                <a:cubicBezTo>
                  <a:pt x="102" y="128"/>
                  <a:pt x="102" y="128"/>
                  <a:pt x="102" y="128"/>
                </a:cubicBezTo>
                <a:cubicBezTo>
                  <a:pt x="102" y="131"/>
                  <a:pt x="104" y="134"/>
                  <a:pt x="107" y="134"/>
                </a:cubicBezTo>
                <a:cubicBezTo>
                  <a:pt x="110" y="135"/>
                  <a:pt x="112" y="133"/>
                  <a:pt x="113" y="130"/>
                </a:cubicBezTo>
                <a:cubicBezTo>
                  <a:pt x="124" y="78"/>
                  <a:pt x="124" y="78"/>
                  <a:pt x="124" y="78"/>
                </a:cubicBezTo>
                <a:cubicBezTo>
                  <a:pt x="124" y="78"/>
                  <a:pt x="125" y="77"/>
                  <a:pt x="126" y="77"/>
                </a:cubicBezTo>
                <a:cubicBezTo>
                  <a:pt x="126" y="77"/>
                  <a:pt x="127" y="78"/>
                  <a:pt x="127" y="7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08" y="160"/>
                  <a:pt x="108" y="160"/>
                  <a:pt x="108" y="160"/>
                </a:cubicBezTo>
                <a:cubicBezTo>
                  <a:pt x="126" y="160"/>
                  <a:pt x="126" y="160"/>
                  <a:pt x="126" y="160"/>
                </a:cubicBezTo>
                <a:cubicBezTo>
                  <a:pt x="129" y="230"/>
                  <a:pt x="129" y="230"/>
                  <a:pt x="129" y="230"/>
                </a:cubicBezTo>
                <a:cubicBezTo>
                  <a:pt x="129" y="233"/>
                  <a:pt x="131" y="235"/>
                  <a:pt x="134" y="235"/>
                </a:cubicBezTo>
                <a:cubicBezTo>
                  <a:pt x="137" y="235"/>
                  <a:pt x="139" y="233"/>
                  <a:pt x="139" y="2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46" y="160"/>
                  <a:pt x="146" y="160"/>
                  <a:pt x="146" y="160"/>
                </a:cubicBezTo>
                <a:cubicBezTo>
                  <a:pt x="149" y="230"/>
                  <a:pt x="149" y="230"/>
                  <a:pt x="149" y="230"/>
                </a:cubicBezTo>
                <a:cubicBezTo>
                  <a:pt x="149" y="233"/>
                  <a:pt x="151" y="235"/>
                  <a:pt x="154" y="235"/>
                </a:cubicBezTo>
                <a:cubicBezTo>
                  <a:pt x="157" y="235"/>
                  <a:pt x="159" y="233"/>
                  <a:pt x="159" y="230"/>
                </a:cubicBezTo>
                <a:cubicBezTo>
                  <a:pt x="162" y="160"/>
                  <a:pt x="162" y="160"/>
                  <a:pt x="162" y="160"/>
                </a:cubicBezTo>
                <a:cubicBezTo>
                  <a:pt x="180" y="160"/>
                  <a:pt x="180" y="160"/>
                  <a:pt x="180" y="160"/>
                </a:cubicBezTo>
                <a:cubicBezTo>
                  <a:pt x="161" y="100"/>
                  <a:pt x="161" y="100"/>
                  <a:pt x="161" y="100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1" y="78"/>
                  <a:pt x="162" y="77"/>
                  <a:pt x="163" y="77"/>
                </a:cubicBezTo>
                <a:cubicBezTo>
                  <a:pt x="163" y="77"/>
                  <a:pt x="164" y="78"/>
                  <a:pt x="164" y="78"/>
                </a:cubicBezTo>
                <a:cubicBezTo>
                  <a:pt x="175" y="130"/>
                  <a:pt x="175" y="130"/>
                  <a:pt x="175" y="130"/>
                </a:cubicBezTo>
                <a:cubicBezTo>
                  <a:pt x="176" y="133"/>
                  <a:pt x="179" y="135"/>
                  <a:pt x="182" y="134"/>
                </a:cubicBezTo>
                <a:cubicBezTo>
                  <a:pt x="184" y="134"/>
                  <a:pt x="186" y="131"/>
                  <a:pt x="186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2989401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755650" y="1854813"/>
            <a:ext cx="7776790" cy="4166575"/>
          </a:xfrm>
        </p:spPr>
        <p:txBody>
          <a:bodyPr/>
          <a:lstStyle/>
          <a:p>
            <a:r>
              <a:rPr lang="de-DE" dirty="0" smtClean="0"/>
              <a:t>Fehlende Infrastruktur für NutzerInnen-Verwaltung (LDAP, …)</a:t>
            </a:r>
          </a:p>
          <a:p>
            <a:endParaRPr lang="de-DE" dirty="0"/>
          </a:p>
          <a:p>
            <a:r>
              <a:rPr lang="de-DE" dirty="0" smtClean="0"/>
              <a:t>Authentifizierung: Zukünftig keine Passwörter in Alma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Nachteile: Nutzer/innen</a:t>
            </a:r>
            <a:endParaRPr lang="de-DE" dirty="0"/>
          </a:p>
        </p:txBody>
      </p:sp>
      <p:sp>
        <p:nvSpPr>
          <p:cNvPr id="5" name="Freeform 27"/>
          <p:cNvSpPr>
            <a:spLocks noChangeAspect="1" noEditPoints="1"/>
          </p:cNvSpPr>
          <p:nvPr/>
        </p:nvSpPr>
        <p:spPr bwMode="auto">
          <a:xfrm>
            <a:off x="8018727" y="756411"/>
            <a:ext cx="369695" cy="468000"/>
          </a:xfrm>
          <a:custGeom>
            <a:avLst/>
            <a:gdLst>
              <a:gd name="T0" fmla="*/ 88 w 186"/>
              <a:gd name="T1" fmla="*/ 134 h 235"/>
              <a:gd name="T2" fmla="*/ 70 w 186"/>
              <a:gd name="T3" fmla="*/ 78 h 235"/>
              <a:gd name="T4" fmla="*/ 68 w 186"/>
              <a:gd name="T5" fmla="*/ 78 h 235"/>
              <a:gd name="T6" fmla="*/ 68 w 186"/>
              <a:gd name="T7" fmla="*/ 128 h 235"/>
              <a:gd name="T8" fmla="*/ 68 w 186"/>
              <a:gd name="T9" fmla="*/ 235 h 235"/>
              <a:gd name="T10" fmla="*/ 48 w 186"/>
              <a:gd name="T11" fmla="*/ 138 h 235"/>
              <a:gd name="T12" fmla="*/ 32 w 186"/>
              <a:gd name="T13" fmla="*/ 229 h 235"/>
              <a:gd name="T14" fmla="*/ 20 w 186"/>
              <a:gd name="T15" fmla="*/ 228 h 235"/>
              <a:gd name="T16" fmla="*/ 25 w 186"/>
              <a:gd name="T17" fmla="*/ 128 h 235"/>
              <a:gd name="T18" fmla="*/ 24 w 186"/>
              <a:gd name="T19" fmla="*/ 77 h 235"/>
              <a:gd name="T20" fmla="*/ 11 w 186"/>
              <a:gd name="T21" fmla="*/ 130 h 235"/>
              <a:gd name="T22" fmla="*/ 1 w 186"/>
              <a:gd name="T23" fmla="*/ 128 h 235"/>
              <a:gd name="T24" fmla="*/ 43 w 186"/>
              <a:gd name="T25" fmla="*/ 43 h 235"/>
              <a:gd name="T26" fmla="*/ 83 w 186"/>
              <a:gd name="T27" fmla="*/ 69 h 235"/>
              <a:gd name="T28" fmla="*/ 47 w 186"/>
              <a:gd name="T29" fmla="*/ 39 h 235"/>
              <a:gd name="T30" fmla="*/ 47 w 186"/>
              <a:gd name="T31" fmla="*/ 0 h 235"/>
              <a:gd name="T32" fmla="*/ 47 w 186"/>
              <a:gd name="T33" fmla="*/ 39 h 235"/>
              <a:gd name="T34" fmla="*/ 163 w 186"/>
              <a:gd name="T35" fmla="*/ 20 h 235"/>
              <a:gd name="T36" fmla="*/ 125 w 186"/>
              <a:gd name="T37" fmla="*/ 20 h 235"/>
              <a:gd name="T38" fmla="*/ 186 w 186"/>
              <a:gd name="T39" fmla="*/ 128 h 235"/>
              <a:gd name="T40" fmla="*/ 144 w 186"/>
              <a:gd name="T41" fmla="*/ 43 h 235"/>
              <a:gd name="T42" fmla="*/ 112 w 186"/>
              <a:gd name="T43" fmla="*/ 69 h 235"/>
              <a:gd name="T44" fmla="*/ 107 w 186"/>
              <a:gd name="T45" fmla="*/ 134 h 235"/>
              <a:gd name="T46" fmla="*/ 124 w 186"/>
              <a:gd name="T47" fmla="*/ 78 h 235"/>
              <a:gd name="T48" fmla="*/ 127 w 186"/>
              <a:gd name="T49" fmla="*/ 78 h 235"/>
              <a:gd name="T50" fmla="*/ 108 w 186"/>
              <a:gd name="T51" fmla="*/ 160 h 235"/>
              <a:gd name="T52" fmla="*/ 129 w 186"/>
              <a:gd name="T53" fmla="*/ 230 h 235"/>
              <a:gd name="T54" fmla="*/ 139 w 186"/>
              <a:gd name="T55" fmla="*/ 230 h 235"/>
              <a:gd name="T56" fmla="*/ 146 w 186"/>
              <a:gd name="T57" fmla="*/ 160 h 235"/>
              <a:gd name="T58" fmla="*/ 154 w 186"/>
              <a:gd name="T59" fmla="*/ 235 h 235"/>
              <a:gd name="T60" fmla="*/ 162 w 186"/>
              <a:gd name="T61" fmla="*/ 160 h 235"/>
              <a:gd name="T62" fmla="*/ 161 w 186"/>
              <a:gd name="T63" fmla="*/ 100 h 235"/>
              <a:gd name="T64" fmla="*/ 163 w 186"/>
              <a:gd name="T65" fmla="*/ 77 h 235"/>
              <a:gd name="T66" fmla="*/ 175 w 186"/>
              <a:gd name="T67" fmla="*/ 130 h 235"/>
              <a:gd name="T68" fmla="*/ 186 w 186"/>
              <a:gd name="T69" fmla="*/ 12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6" h="235">
                <a:moveTo>
                  <a:pt x="92" y="128"/>
                </a:moveTo>
                <a:cubicBezTo>
                  <a:pt x="93" y="131"/>
                  <a:pt x="91" y="134"/>
                  <a:pt x="88" y="134"/>
                </a:cubicBezTo>
                <a:cubicBezTo>
                  <a:pt x="85" y="135"/>
                  <a:pt x="82" y="133"/>
                  <a:pt x="82" y="130"/>
                </a:cubicBezTo>
                <a:cubicBezTo>
                  <a:pt x="82" y="130"/>
                  <a:pt x="82" y="130"/>
                  <a:pt x="70" y="78"/>
                </a:cubicBezTo>
                <a:cubicBezTo>
                  <a:pt x="70" y="77"/>
                  <a:pt x="70" y="77"/>
                  <a:pt x="69" y="77"/>
                </a:cubicBezTo>
                <a:cubicBezTo>
                  <a:pt x="68" y="77"/>
                  <a:pt x="68" y="77"/>
                  <a:pt x="68" y="78"/>
                </a:cubicBezTo>
                <a:cubicBezTo>
                  <a:pt x="68" y="78"/>
                  <a:pt x="68" y="78"/>
                  <a:pt x="68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8" y="128"/>
                  <a:pt x="68" y="128"/>
                  <a:pt x="73" y="228"/>
                </a:cubicBezTo>
                <a:cubicBezTo>
                  <a:pt x="74" y="232"/>
                  <a:pt x="71" y="235"/>
                  <a:pt x="68" y="235"/>
                </a:cubicBezTo>
                <a:cubicBezTo>
                  <a:pt x="64" y="235"/>
                  <a:pt x="61" y="233"/>
                  <a:pt x="61" y="229"/>
                </a:cubicBezTo>
                <a:cubicBezTo>
                  <a:pt x="61" y="229"/>
                  <a:pt x="61" y="229"/>
                  <a:pt x="48" y="138"/>
                </a:cubicBezTo>
                <a:cubicBezTo>
                  <a:pt x="47" y="134"/>
                  <a:pt x="46" y="134"/>
                  <a:pt x="45" y="138"/>
                </a:cubicBezTo>
                <a:cubicBezTo>
                  <a:pt x="45" y="138"/>
                  <a:pt x="45" y="138"/>
                  <a:pt x="32" y="229"/>
                </a:cubicBezTo>
                <a:cubicBezTo>
                  <a:pt x="32" y="233"/>
                  <a:pt x="29" y="235"/>
                  <a:pt x="25" y="235"/>
                </a:cubicBezTo>
                <a:cubicBezTo>
                  <a:pt x="22" y="235"/>
                  <a:pt x="20" y="232"/>
                  <a:pt x="20" y="228"/>
                </a:cubicBezTo>
                <a:cubicBezTo>
                  <a:pt x="20" y="228"/>
                  <a:pt x="20" y="228"/>
                  <a:pt x="25" y="128"/>
                </a:cubicBezTo>
                <a:cubicBezTo>
                  <a:pt x="25" y="128"/>
                  <a:pt x="25" y="128"/>
                  <a:pt x="25" y="128"/>
                </a:cubicBezTo>
                <a:cubicBezTo>
                  <a:pt x="25" y="128"/>
                  <a:pt x="25" y="128"/>
                  <a:pt x="25" y="78"/>
                </a:cubicBezTo>
                <a:cubicBezTo>
                  <a:pt x="25" y="77"/>
                  <a:pt x="25" y="77"/>
                  <a:pt x="24" y="77"/>
                </a:cubicBezTo>
                <a:cubicBezTo>
                  <a:pt x="23" y="77"/>
                  <a:pt x="23" y="77"/>
                  <a:pt x="23" y="78"/>
                </a:cubicBezTo>
                <a:cubicBezTo>
                  <a:pt x="23" y="78"/>
                  <a:pt x="23" y="78"/>
                  <a:pt x="11" y="130"/>
                </a:cubicBezTo>
                <a:cubicBezTo>
                  <a:pt x="11" y="133"/>
                  <a:pt x="8" y="135"/>
                  <a:pt x="5" y="134"/>
                </a:cubicBezTo>
                <a:cubicBezTo>
                  <a:pt x="2" y="134"/>
                  <a:pt x="0" y="131"/>
                  <a:pt x="1" y="128"/>
                </a:cubicBezTo>
                <a:cubicBezTo>
                  <a:pt x="1" y="128"/>
                  <a:pt x="1" y="128"/>
                  <a:pt x="10" y="69"/>
                </a:cubicBezTo>
                <a:cubicBezTo>
                  <a:pt x="12" y="54"/>
                  <a:pt x="21" y="43"/>
                  <a:pt x="43" y="43"/>
                </a:cubicBezTo>
                <a:cubicBezTo>
                  <a:pt x="43" y="43"/>
                  <a:pt x="43" y="43"/>
                  <a:pt x="51" y="43"/>
                </a:cubicBezTo>
                <a:cubicBezTo>
                  <a:pt x="72" y="43"/>
                  <a:pt x="81" y="54"/>
                  <a:pt x="83" y="69"/>
                </a:cubicBezTo>
                <a:cubicBezTo>
                  <a:pt x="83" y="69"/>
                  <a:pt x="83" y="69"/>
                  <a:pt x="92" y="128"/>
                </a:cubicBezTo>
                <a:close/>
                <a:moveTo>
                  <a:pt x="47" y="39"/>
                </a:moveTo>
                <a:cubicBezTo>
                  <a:pt x="57" y="39"/>
                  <a:pt x="66" y="30"/>
                  <a:pt x="66" y="19"/>
                </a:cubicBezTo>
                <a:cubicBezTo>
                  <a:pt x="66" y="9"/>
                  <a:pt x="57" y="0"/>
                  <a:pt x="47" y="0"/>
                </a:cubicBezTo>
                <a:cubicBezTo>
                  <a:pt x="36" y="0"/>
                  <a:pt x="27" y="9"/>
                  <a:pt x="27" y="19"/>
                </a:cubicBezTo>
                <a:cubicBezTo>
                  <a:pt x="27" y="30"/>
                  <a:pt x="36" y="39"/>
                  <a:pt x="47" y="39"/>
                </a:cubicBezTo>
                <a:close/>
                <a:moveTo>
                  <a:pt x="144" y="39"/>
                </a:moveTo>
                <a:cubicBezTo>
                  <a:pt x="155" y="39"/>
                  <a:pt x="163" y="30"/>
                  <a:pt x="163" y="20"/>
                </a:cubicBezTo>
                <a:cubicBezTo>
                  <a:pt x="163" y="9"/>
                  <a:pt x="155" y="0"/>
                  <a:pt x="144" y="0"/>
                </a:cubicBezTo>
                <a:cubicBezTo>
                  <a:pt x="133" y="0"/>
                  <a:pt x="125" y="9"/>
                  <a:pt x="125" y="20"/>
                </a:cubicBezTo>
                <a:cubicBezTo>
                  <a:pt x="125" y="30"/>
                  <a:pt x="133" y="39"/>
                  <a:pt x="144" y="39"/>
                </a:cubicBezTo>
                <a:close/>
                <a:moveTo>
                  <a:pt x="186" y="128"/>
                </a:moveTo>
                <a:cubicBezTo>
                  <a:pt x="176" y="69"/>
                  <a:pt x="176" y="69"/>
                  <a:pt x="176" y="69"/>
                </a:cubicBezTo>
                <a:cubicBezTo>
                  <a:pt x="175" y="54"/>
                  <a:pt x="161" y="43"/>
                  <a:pt x="144" y="43"/>
                </a:cubicBezTo>
                <a:cubicBezTo>
                  <a:pt x="144" y="43"/>
                  <a:pt x="144" y="43"/>
                  <a:pt x="144" y="43"/>
                </a:cubicBezTo>
                <a:cubicBezTo>
                  <a:pt x="127" y="43"/>
                  <a:pt x="114" y="54"/>
                  <a:pt x="112" y="69"/>
                </a:cubicBezTo>
                <a:cubicBezTo>
                  <a:pt x="102" y="128"/>
                  <a:pt x="102" y="128"/>
                  <a:pt x="102" y="128"/>
                </a:cubicBezTo>
                <a:cubicBezTo>
                  <a:pt x="102" y="131"/>
                  <a:pt x="104" y="134"/>
                  <a:pt x="107" y="134"/>
                </a:cubicBezTo>
                <a:cubicBezTo>
                  <a:pt x="110" y="135"/>
                  <a:pt x="112" y="133"/>
                  <a:pt x="113" y="130"/>
                </a:cubicBezTo>
                <a:cubicBezTo>
                  <a:pt x="124" y="78"/>
                  <a:pt x="124" y="78"/>
                  <a:pt x="124" y="78"/>
                </a:cubicBezTo>
                <a:cubicBezTo>
                  <a:pt x="124" y="78"/>
                  <a:pt x="125" y="77"/>
                  <a:pt x="126" y="77"/>
                </a:cubicBezTo>
                <a:cubicBezTo>
                  <a:pt x="126" y="77"/>
                  <a:pt x="127" y="78"/>
                  <a:pt x="127" y="78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08" y="160"/>
                  <a:pt x="108" y="160"/>
                  <a:pt x="108" y="160"/>
                </a:cubicBezTo>
                <a:cubicBezTo>
                  <a:pt x="126" y="160"/>
                  <a:pt x="126" y="160"/>
                  <a:pt x="126" y="160"/>
                </a:cubicBezTo>
                <a:cubicBezTo>
                  <a:pt x="129" y="230"/>
                  <a:pt x="129" y="230"/>
                  <a:pt x="129" y="230"/>
                </a:cubicBezTo>
                <a:cubicBezTo>
                  <a:pt x="129" y="233"/>
                  <a:pt x="131" y="235"/>
                  <a:pt x="134" y="235"/>
                </a:cubicBezTo>
                <a:cubicBezTo>
                  <a:pt x="137" y="235"/>
                  <a:pt x="139" y="233"/>
                  <a:pt x="139" y="2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46" y="160"/>
                  <a:pt x="146" y="160"/>
                  <a:pt x="146" y="160"/>
                </a:cubicBezTo>
                <a:cubicBezTo>
                  <a:pt x="149" y="230"/>
                  <a:pt x="149" y="230"/>
                  <a:pt x="149" y="230"/>
                </a:cubicBezTo>
                <a:cubicBezTo>
                  <a:pt x="149" y="233"/>
                  <a:pt x="151" y="235"/>
                  <a:pt x="154" y="235"/>
                </a:cubicBezTo>
                <a:cubicBezTo>
                  <a:pt x="157" y="235"/>
                  <a:pt x="159" y="233"/>
                  <a:pt x="159" y="230"/>
                </a:cubicBezTo>
                <a:cubicBezTo>
                  <a:pt x="162" y="160"/>
                  <a:pt x="162" y="160"/>
                  <a:pt x="162" y="160"/>
                </a:cubicBezTo>
                <a:cubicBezTo>
                  <a:pt x="180" y="160"/>
                  <a:pt x="180" y="160"/>
                  <a:pt x="180" y="160"/>
                </a:cubicBezTo>
                <a:cubicBezTo>
                  <a:pt x="161" y="100"/>
                  <a:pt x="161" y="100"/>
                  <a:pt x="161" y="100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1" y="78"/>
                  <a:pt x="162" y="77"/>
                  <a:pt x="163" y="77"/>
                </a:cubicBezTo>
                <a:cubicBezTo>
                  <a:pt x="163" y="77"/>
                  <a:pt x="164" y="78"/>
                  <a:pt x="164" y="78"/>
                </a:cubicBezTo>
                <a:cubicBezTo>
                  <a:pt x="175" y="130"/>
                  <a:pt x="175" y="130"/>
                  <a:pt x="175" y="130"/>
                </a:cubicBezTo>
                <a:cubicBezTo>
                  <a:pt x="176" y="133"/>
                  <a:pt x="179" y="135"/>
                  <a:pt x="182" y="134"/>
                </a:cubicBezTo>
                <a:cubicBezTo>
                  <a:pt x="184" y="134"/>
                  <a:pt x="186" y="131"/>
                  <a:pt x="186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964346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Wien_PPTVorlage_4zu3PC_V09">
  <a:themeElements>
    <a:clrScheme name="AK_Farbpalett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232A"/>
      </a:accent1>
      <a:accent2>
        <a:srgbClr val="000000"/>
      </a:accent2>
      <a:accent3>
        <a:srgbClr val="4D4D4D"/>
      </a:accent3>
      <a:accent4>
        <a:srgbClr val="6E6E69"/>
      </a:accent4>
      <a:accent5>
        <a:srgbClr val="969696"/>
      </a:accent5>
      <a:accent6>
        <a:srgbClr val="C8C8C8"/>
      </a:accent6>
      <a:hlink>
        <a:srgbClr val="5F5F5F"/>
      </a:hlink>
      <a:folHlink>
        <a:srgbClr val="919191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7" id="{34881706-123F-2441-9DC5-09459E830CEF}" vid="{2401406A-722B-0E43-8EBB-581289B3BB11}"/>
    </a:ext>
  </a:extLst>
</a:theme>
</file>

<file path=ppt/theme/theme2.xml><?xml version="1.0" encoding="utf-8"?>
<a:theme xmlns:a="http://schemas.openxmlformats.org/drawingml/2006/main" name="AK_Contentfolien">
  <a:themeElements>
    <a:clrScheme name="AK_Farbpalett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232A"/>
      </a:accent1>
      <a:accent2>
        <a:srgbClr val="000000"/>
      </a:accent2>
      <a:accent3>
        <a:srgbClr val="4D4D4D"/>
      </a:accent3>
      <a:accent4>
        <a:srgbClr val="6E6E69"/>
      </a:accent4>
      <a:accent5>
        <a:srgbClr val="969696"/>
      </a:accent5>
      <a:accent6>
        <a:srgbClr val="C8C8C8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7" id="{34881706-123F-2441-9DC5-09459E830CEF}" vid="{E9C402D4-B22C-F64B-B97D-4CB874C67E52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Wien</Template>
  <TotalTime>0</TotalTime>
  <Words>402</Words>
  <Application>Microsoft Office PowerPoint</Application>
  <PresentationFormat>Bildschirmpräsentation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Abadi MT Condensed Extra Bold</vt:lpstr>
      <vt:lpstr>Arial</vt:lpstr>
      <vt:lpstr>Arial Narrow</vt:lpstr>
      <vt:lpstr>Calibri</vt:lpstr>
      <vt:lpstr>Wingdings</vt:lpstr>
      <vt:lpstr>AKWien_PPTVorlage_4zu3PC_V09</vt:lpstr>
      <vt:lpstr>AK_Contentfolien</vt:lpstr>
      <vt:lpstr>Umstieg auf Alma in einer kleinen Bibliothek mit viel Open Source</vt:lpstr>
      <vt:lpstr>inhalt</vt:lpstr>
      <vt:lpstr>Vor- &amp; nachteile</vt:lpstr>
      <vt:lpstr>Vorteile: einfache strukturen</vt:lpstr>
      <vt:lpstr>nachteile: einfache strukturen</vt:lpstr>
      <vt:lpstr>Vorteile: daten und Datenbereinigung</vt:lpstr>
      <vt:lpstr>nachteile: daten und Datenbereinigung</vt:lpstr>
      <vt:lpstr>vorteile: Nutzer/innen</vt:lpstr>
      <vt:lpstr>Nachteile: Nutzer/innen</vt:lpstr>
      <vt:lpstr>Vorteile: Teamgröße</vt:lpstr>
      <vt:lpstr>Nachteile: Teamgröße</vt:lpstr>
      <vt:lpstr>Vorteile: Betreuung durch obvsg</vt:lpstr>
      <vt:lpstr>Nachteile: Betreuung durch obvsg</vt:lpstr>
      <vt:lpstr>Open source dritt-systeme</vt:lpstr>
      <vt:lpstr>Discovery system: AKsearch (VuFind)</vt:lpstr>
      <vt:lpstr>Repository: goobi</vt:lpstr>
      <vt:lpstr>fazit</vt:lpstr>
      <vt:lpstr>Fazit</vt:lpstr>
      <vt:lpstr>PowerPoint-Präsentation</vt:lpstr>
    </vt:vector>
  </TitlesOfParts>
  <Company>it der ak-wien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BIRKNER Michael</dc:creator>
  <cp:lastModifiedBy>BIRKNER Michael</cp:lastModifiedBy>
  <cp:revision>125</cp:revision>
  <cp:lastPrinted>2016-08-12T12:45:51Z</cp:lastPrinted>
  <dcterms:created xsi:type="dcterms:W3CDTF">2018-02-19T06:11:43Z</dcterms:created>
  <dcterms:modified xsi:type="dcterms:W3CDTF">2018-02-22T09:06:30Z</dcterms:modified>
</cp:coreProperties>
</file>