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32"/>
  </p:notesMasterIdLst>
  <p:sldIdLst>
    <p:sldId id="256" r:id="rId3"/>
    <p:sldId id="290" r:id="rId4"/>
    <p:sldId id="257" r:id="rId5"/>
    <p:sldId id="261" r:id="rId6"/>
    <p:sldId id="281" r:id="rId7"/>
    <p:sldId id="280" r:id="rId8"/>
    <p:sldId id="259" r:id="rId9"/>
    <p:sldId id="292" r:id="rId10"/>
    <p:sldId id="263" r:id="rId11"/>
    <p:sldId id="265" r:id="rId12"/>
    <p:sldId id="267" r:id="rId13"/>
    <p:sldId id="270" r:id="rId14"/>
    <p:sldId id="271" r:id="rId15"/>
    <p:sldId id="272" r:id="rId16"/>
    <p:sldId id="295" r:id="rId17"/>
    <p:sldId id="293" r:id="rId18"/>
    <p:sldId id="294" r:id="rId19"/>
    <p:sldId id="277" r:id="rId20"/>
    <p:sldId id="276" r:id="rId21"/>
    <p:sldId id="278" r:id="rId22"/>
    <p:sldId id="282" r:id="rId23"/>
    <p:sldId id="291" r:id="rId24"/>
    <p:sldId id="289" r:id="rId25"/>
    <p:sldId id="283" r:id="rId26"/>
    <p:sldId id="288" r:id="rId27"/>
    <p:sldId id="284" r:id="rId28"/>
    <p:sldId id="285" r:id="rId29"/>
    <p:sldId id="287" r:id="rId30"/>
    <p:sldId id="279" r:id="rId3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99"/>
    <a:srgbClr val="C50941"/>
    <a:srgbClr val="97BF30"/>
    <a:srgbClr val="2791D6"/>
    <a:srgbClr val="6D7A89"/>
    <a:srgbClr val="A1A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87217" autoAdjust="0"/>
  </p:normalViewPr>
  <p:slideViewPr>
    <p:cSldViewPr>
      <p:cViewPr varScale="1">
        <p:scale>
          <a:sx n="51" d="100"/>
          <a:sy n="51" d="100"/>
        </p:scale>
        <p:origin x="-72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78C33-FABA-499A-A301-994DC572D61C}" type="doc">
      <dgm:prSet loTypeId="urn:microsoft.com/office/officeart/2005/8/layout/hList1" loCatId="list" qsTypeId="urn:microsoft.com/office/officeart/2005/8/quickstyle/3d2#1" qsCatId="3D" csTypeId="urn:microsoft.com/office/officeart/2005/8/colors/accent1_2" csCatId="accent1" phldr="1"/>
      <dgm:spPr/>
      <dgm:t>
        <a:bodyPr/>
        <a:lstStyle/>
        <a:p>
          <a:endParaRPr lang="de-DE"/>
        </a:p>
      </dgm:t>
    </dgm:pt>
    <dgm:pt modelId="{F077EA1B-3BC7-4602-A2E1-F7727F84A045}">
      <dgm:prSet phldrT="[Text]" custT="1"/>
      <dgm:spPr>
        <a:solidFill>
          <a:srgbClr val="7EA028"/>
        </a:solidFill>
      </dgm:spPr>
      <dgm:t>
        <a:bodyPr/>
        <a:lstStyle/>
        <a:p>
          <a:r>
            <a:rPr lang="de-DE" sz="2500" b="1" dirty="0" smtClean="0">
              <a:solidFill>
                <a:schemeClr val="tx1"/>
              </a:solidFill>
            </a:rPr>
            <a:t>1</a:t>
          </a:r>
          <a:endParaRPr lang="de-DE" sz="2500" b="1" dirty="0">
            <a:solidFill>
              <a:schemeClr val="tx1"/>
            </a:solidFill>
          </a:endParaRPr>
        </a:p>
      </dgm:t>
    </dgm:pt>
    <dgm:pt modelId="{B749C4F2-D5A1-4BA0-838D-0CDC44A65176}" type="parTrans" cxnId="{7EDDD65B-8CC3-45AA-9A4F-8D052BBAF783}">
      <dgm:prSet/>
      <dgm:spPr/>
      <dgm:t>
        <a:bodyPr/>
        <a:lstStyle/>
        <a:p>
          <a:endParaRPr lang="de-DE"/>
        </a:p>
      </dgm:t>
    </dgm:pt>
    <dgm:pt modelId="{6E4A1774-3F7D-4632-A80D-8582163AE468}" type="sibTrans" cxnId="{7EDDD65B-8CC3-45AA-9A4F-8D052BBAF783}">
      <dgm:prSet/>
      <dgm:spPr/>
      <dgm:t>
        <a:bodyPr/>
        <a:lstStyle/>
        <a:p>
          <a:endParaRPr lang="de-DE"/>
        </a:p>
      </dgm:t>
    </dgm:pt>
    <dgm:pt modelId="{B0511CD2-41C4-4025-B2DB-1F9113329162}">
      <dgm:prSet phldrT="[Text]"/>
      <dgm:spPr>
        <a:solidFill>
          <a:schemeClr val="accent3">
            <a:lumMod val="20000"/>
            <a:lumOff val="80000"/>
            <a:alpha val="50000"/>
          </a:schemeClr>
        </a:solidFill>
      </dgm:spPr>
      <dgm:t>
        <a:bodyPr/>
        <a:lstStyle/>
        <a:p>
          <a:r>
            <a:rPr lang="de-DE" b="1" dirty="0" smtClean="0"/>
            <a:t>Alma Training (IZ+NZ)</a:t>
          </a:r>
          <a:br>
            <a:rPr lang="de-DE" b="1" dirty="0" smtClean="0"/>
          </a:br>
          <a:r>
            <a:rPr lang="de-DE" b="1" dirty="0" smtClean="0">
              <a:sym typeface="Wingdings" pitchFamily="2" charset="2"/>
            </a:rPr>
            <a:t> </a:t>
          </a:r>
          <a:r>
            <a:rPr lang="de-DE" b="0" dirty="0" smtClean="0"/>
            <a:t>Alle Workflows in allen Arbeitsbereichen von Alma verstehen und anwenden können</a:t>
          </a:r>
          <a:endParaRPr lang="de-DE" b="1" dirty="0"/>
        </a:p>
      </dgm:t>
    </dgm:pt>
    <dgm:pt modelId="{EBB0652D-430A-4DF9-A1D7-21E1A31205E3}" type="parTrans" cxnId="{5ABD3E02-141C-44DE-B295-FDFAAB107F2E}">
      <dgm:prSet/>
      <dgm:spPr/>
      <dgm:t>
        <a:bodyPr/>
        <a:lstStyle/>
        <a:p>
          <a:endParaRPr lang="de-DE"/>
        </a:p>
      </dgm:t>
    </dgm:pt>
    <dgm:pt modelId="{84A80CFA-1D9D-421E-96C0-23567BE8B555}" type="sibTrans" cxnId="{5ABD3E02-141C-44DE-B295-FDFAAB107F2E}">
      <dgm:prSet/>
      <dgm:spPr/>
      <dgm:t>
        <a:bodyPr/>
        <a:lstStyle/>
        <a:p>
          <a:endParaRPr lang="de-DE"/>
        </a:p>
      </dgm:t>
    </dgm:pt>
    <dgm:pt modelId="{502934CA-6B42-474D-B4F9-0059FFB0D433}">
      <dgm:prSet phldrT="[Text]" custT="1"/>
      <dgm:spPr>
        <a:solidFill>
          <a:srgbClr val="7EA028"/>
        </a:solidFill>
      </dgm:spPr>
      <dgm:t>
        <a:bodyPr/>
        <a:lstStyle/>
        <a:p>
          <a:r>
            <a:rPr lang="de-DE" sz="2500" b="1" dirty="0" smtClean="0">
              <a:solidFill>
                <a:schemeClr val="tx1"/>
              </a:solidFill>
            </a:rPr>
            <a:t>2</a:t>
          </a:r>
          <a:endParaRPr lang="de-DE" sz="2500" b="1" dirty="0">
            <a:solidFill>
              <a:schemeClr val="tx1"/>
            </a:solidFill>
          </a:endParaRPr>
        </a:p>
      </dgm:t>
    </dgm:pt>
    <dgm:pt modelId="{B2B898BE-A41F-49EA-8ADB-04F6E3AEDC3C}" type="parTrans" cxnId="{098EC8FC-27BD-4CD6-A4C8-08ACD38BEDCD}">
      <dgm:prSet/>
      <dgm:spPr/>
      <dgm:t>
        <a:bodyPr/>
        <a:lstStyle/>
        <a:p>
          <a:endParaRPr lang="de-DE"/>
        </a:p>
      </dgm:t>
    </dgm:pt>
    <dgm:pt modelId="{026C35EE-D2D3-4465-BCD3-7102F0293E66}" type="sibTrans" cxnId="{098EC8FC-27BD-4CD6-A4C8-08ACD38BEDCD}">
      <dgm:prSet/>
      <dgm:spPr/>
      <dgm:t>
        <a:bodyPr/>
        <a:lstStyle/>
        <a:p>
          <a:endParaRPr lang="de-DE"/>
        </a:p>
      </dgm:t>
    </dgm:pt>
    <dgm:pt modelId="{E950E343-2D52-4655-9194-44CFCCFABF41}">
      <dgm:prSet phldrT="[Text]"/>
      <dgm:spPr>
        <a:solidFill>
          <a:schemeClr val="accent3">
            <a:lumMod val="20000"/>
            <a:lumOff val="80000"/>
            <a:alpha val="50000"/>
          </a:schemeClr>
        </a:solidFill>
      </dgm:spPr>
      <dgm:t>
        <a:bodyPr/>
        <a:lstStyle/>
        <a:p>
          <a:r>
            <a:rPr lang="de-DE" b="1" dirty="0" smtClean="0"/>
            <a:t>Alma </a:t>
          </a:r>
          <a:r>
            <a:rPr lang="de-DE" b="1" dirty="0" err="1" smtClean="0"/>
            <a:t>Certification</a:t>
          </a:r>
          <a:r>
            <a:rPr lang="de-DE" b="1" dirty="0" smtClean="0"/>
            <a:t/>
          </a:r>
          <a:br>
            <a:rPr lang="de-DE" b="1" dirty="0" smtClean="0"/>
          </a:br>
          <a:r>
            <a:rPr lang="de-DE" b="1" dirty="0" smtClean="0">
              <a:sym typeface="Wingdings" pitchFamily="2" charset="2"/>
            </a:rPr>
            <a:t> </a:t>
          </a:r>
          <a:r>
            <a:rPr lang="de-DE" b="0" dirty="0" smtClean="0"/>
            <a:t>Zertifizierungs-programm für Berechtigung zur Konfiguration in Alma</a:t>
          </a:r>
          <a:endParaRPr lang="de-DE" b="1" dirty="0"/>
        </a:p>
      </dgm:t>
    </dgm:pt>
    <dgm:pt modelId="{CC0CA8A6-FE7B-45E0-8C18-2A44FDDD1CD0}" type="parTrans" cxnId="{09A45485-A483-4DAD-90E3-9471C13D3A1D}">
      <dgm:prSet/>
      <dgm:spPr/>
      <dgm:t>
        <a:bodyPr/>
        <a:lstStyle/>
        <a:p>
          <a:endParaRPr lang="de-DE"/>
        </a:p>
      </dgm:t>
    </dgm:pt>
    <dgm:pt modelId="{7B6C1EA7-BFC4-4F8D-AD8E-5FCCCEAEE883}" type="sibTrans" cxnId="{09A45485-A483-4DAD-90E3-9471C13D3A1D}">
      <dgm:prSet/>
      <dgm:spPr/>
      <dgm:t>
        <a:bodyPr/>
        <a:lstStyle/>
        <a:p>
          <a:endParaRPr lang="de-DE"/>
        </a:p>
      </dgm:t>
    </dgm:pt>
    <dgm:pt modelId="{CB1B43D7-7C06-4EA8-8345-0A2EC430A2B1}">
      <dgm:prSet phldrT="[Text]" custT="1"/>
      <dgm:spPr>
        <a:solidFill>
          <a:srgbClr val="7EA028"/>
        </a:solidFill>
      </dgm:spPr>
      <dgm:t>
        <a:bodyPr/>
        <a:lstStyle/>
        <a:p>
          <a:r>
            <a:rPr lang="de-DE" sz="2500" b="1" dirty="0" smtClean="0">
              <a:solidFill>
                <a:schemeClr val="tx1"/>
              </a:solidFill>
            </a:rPr>
            <a:t>3</a:t>
          </a:r>
          <a:endParaRPr lang="de-DE" sz="2500" b="1" dirty="0">
            <a:solidFill>
              <a:schemeClr val="tx1"/>
            </a:solidFill>
          </a:endParaRPr>
        </a:p>
      </dgm:t>
    </dgm:pt>
    <dgm:pt modelId="{8220BC25-0B20-4AC5-9780-A6AA5371F1D7}" type="parTrans" cxnId="{3EDB3948-8338-4AA3-A335-60BCCCBEAC08}">
      <dgm:prSet/>
      <dgm:spPr/>
      <dgm:t>
        <a:bodyPr/>
        <a:lstStyle/>
        <a:p>
          <a:endParaRPr lang="de-DE"/>
        </a:p>
      </dgm:t>
    </dgm:pt>
    <dgm:pt modelId="{B3983922-C67A-4563-9FC6-911795751F39}" type="sibTrans" cxnId="{3EDB3948-8338-4AA3-A335-60BCCCBEAC08}">
      <dgm:prSet/>
      <dgm:spPr/>
      <dgm:t>
        <a:bodyPr/>
        <a:lstStyle/>
        <a:p>
          <a:endParaRPr lang="de-DE"/>
        </a:p>
      </dgm:t>
    </dgm:pt>
    <dgm:pt modelId="{5521BFEE-FD22-4A9F-9BC1-30B6A40F2C07}">
      <dgm:prSet phldrT="[Text]"/>
      <dgm:spPr>
        <a:solidFill>
          <a:schemeClr val="accent3">
            <a:lumMod val="20000"/>
            <a:lumOff val="80000"/>
            <a:alpha val="50000"/>
          </a:schemeClr>
        </a:solidFill>
      </dgm:spPr>
      <dgm:t>
        <a:bodyPr/>
        <a:lstStyle/>
        <a:p>
          <a:r>
            <a:rPr lang="de-DE" b="1" dirty="0" smtClean="0"/>
            <a:t>Primo Training</a:t>
          </a:r>
          <a:br>
            <a:rPr lang="de-DE" b="1" dirty="0" smtClean="0"/>
          </a:br>
          <a:r>
            <a:rPr lang="de-DE" b="1" dirty="0" smtClean="0">
              <a:sym typeface="Wingdings" pitchFamily="2" charset="2"/>
            </a:rPr>
            <a:t> </a:t>
          </a:r>
          <a:r>
            <a:rPr lang="de-DE" b="0" dirty="0" smtClean="0">
              <a:sym typeface="Wingdings" pitchFamily="2" charset="2"/>
            </a:rPr>
            <a:t>Konfiguration des </a:t>
          </a:r>
          <a:r>
            <a:rPr lang="de-DE" b="0" dirty="0" err="1" smtClean="0">
              <a:sym typeface="Wingdings" pitchFamily="2" charset="2"/>
            </a:rPr>
            <a:t>Backoffice</a:t>
          </a:r>
          <a:r>
            <a:rPr lang="de-DE" b="0" dirty="0" smtClean="0">
              <a:sym typeface="Wingdings" pitchFamily="2" charset="2"/>
            </a:rPr>
            <a:t> verstehen und anwenden im Zusammenspiel mit Alma</a:t>
          </a:r>
          <a:endParaRPr lang="de-DE" b="1" dirty="0"/>
        </a:p>
      </dgm:t>
    </dgm:pt>
    <dgm:pt modelId="{B42D87C8-0A74-45D9-BE9F-60AE79B29BC1}" type="parTrans" cxnId="{CA23721B-38CE-4DDE-A054-A03BFF38AE1B}">
      <dgm:prSet/>
      <dgm:spPr/>
      <dgm:t>
        <a:bodyPr/>
        <a:lstStyle/>
        <a:p>
          <a:endParaRPr lang="de-DE"/>
        </a:p>
      </dgm:t>
    </dgm:pt>
    <dgm:pt modelId="{DC529D82-0953-4E21-90B0-19AA4237CD67}" type="sibTrans" cxnId="{CA23721B-38CE-4DDE-A054-A03BFF38AE1B}">
      <dgm:prSet/>
      <dgm:spPr/>
      <dgm:t>
        <a:bodyPr/>
        <a:lstStyle/>
        <a:p>
          <a:endParaRPr lang="de-DE"/>
        </a:p>
      </dgm:t>
    </dgm:pt>
    <dgm:pt modelId="{2721B29C-A601-4C8C-927F-64C6D8467277}" type="pres">
      <dgm:prSet presAssocID="{0B178C33-FABA-499A-A301-994DC572D61C}" presName="Name0" presStyleCnt="0">
        <dgm:presLayoutVars>
          <dgm:dir/>
          <dgm:animLvl val="lvl"/>
          <dgm:resizeHandles val="exact"/>
        </dgm:presLayoutVars>
      </dgm:prSet>
      <dgm:spPr/>
      <dgm:t>
        <a:bodyPr/>
        <a:lstStyle/>
        <a:p>
          <a:endParaRPr lang="de-DE"/>
        </a:p>
      </dgm:t>
    </dgm:pt>
    <dgm:pt modelId="{501A64AC-A083-4C55-BFCB-7781791EDFC3}" type="pres">
      <dgm:prSet presAssocID="{F077EA1B-3BC7-4602-A2E1-F7727F84A045}" presName="composite" presStyleCnt="0"/>
      <dgm:spPr/>
      <dgm:t>
        <a:bodyPr/>
        <a:lstStyle/>
        <a:p>
          <a:endParaRPr lang="de-DE"/>
        </a:p>
      </dgm:t>
    </dgm:pt>
    <dgm:pt modelId="{2D28DC67-80B7-4804-B3BC-898D0B78791F}" type="pres">
      <dgm:prSet presAssocID="{F077EA1B-3BC7-4602-A2E1-F7727F84A045}" presName="parTx" presStyleLbl="alignNode1" presStyleIdx="0" presStyleCnt="3">
        <dgm:presLayoutVars>
          <dgm:chMax val="0"/>
          <dgm:chPref val="0"/>
          <dgm:bulletEnabled val="1"/>
        </dgm:presLayoutVars>
      </dgm:prSet>
      <dgm:spPr/>
      <dgm:t>
        <a:bodyPr/>
        <a:lstStyle/>
        <a:p>
          <a:endParaRPr lang="de-DE"/>
        </a:p>
      </dgm:t>
    </dgm:pt>
    <dgm:pt modelId="{F6FD209F-B3F9-4CD2-BAAE-64E9F99623C5}" type="pres">
      <dgm:prSet presAssocID="{F077EA1B-3BC7-4602-A2E1-F7727F84A045}" presName="desTx" presStyleLbl="alignAccFollowNode1" presStyleIdx="0" presStyleCnt="3">
        <dgm:presLayoutVars>
          <dgm:bulletEnabled val="1"/>
        </dgm:presLayoutVars>
      </dgm:prSet>
      <dgm:spPr/>
      <dgm:t>
        <a:bodyPr/>
        <a:lstStyle/>
        <a:p>
          <a:endParaRPr lang="de-DE"/>
        </a:p>
      </dgm:t>
    </dgm:pt>
    <dgm:pt modelId="{131F9E41-63AD-429A-BC27-55E8DA15560D}" type="pres">
      <dgm:prSet presAssocID="{6E4A1774-3F7D-4632-A80D-8582163AE468}" presName="space" presStyleCnt="0"/>
      <dgm:spPr/>
      <dgm:t>
        <a:bodyPr/>
        <a:lstStyle/>
        <a:p>
          <a:endParaRPr lang="de-DE"/>
        </a:p>
      </dgm:t>
    </dgm:pt>
    <dgm:pt modelId="{D28335A9-2ED6-4295-AFCF-72DB7C654E16}" type="pres">
      <dgm:prSet presAssocID="{502934CA-6B42-474D-B4F9-0059FFB0D433}" presName="composite" presStyleCnt="0"/>
      <dgm:spPr/>
      <dgm:t>
        <a:bodyPr/>
        <a:lstStyle/>
        <a:p>
          <a:endParaRPr lang="de-DE"/>
        </a:p>
      </dgm:t>
    </dgm:pt>
    <dgm:pt modelId="{96C7A1FD-D282-4CD4-AAB0-3CA99F0D9418}" type="pres">
      <dgm:prSet presAssocID="{502934CA-6B42-474D-B4F9-0059FFB0D433}" presName="parTx" presStyleLbl="alignNode1" presStyleIdx="1" presStyleCnt="3">
        <dgm:presLayoutVars>
          <dgm:chMax val="0"/>
          <dgm:chPref val="0"/>
          <dgm:bulletEnabled val="1"/>
        </dgm:presLayoutVars>
      </dgm:prSet>
      <dgm:spPr/>
      <dgm:t>
        <a:bodyPr/>
        <a:lstStyle/>
        <a:p>
          <a:endParaRPr lang="de-DE"/>
        </a:p>
      </dgm:t>
    </dgm:pt>
    <dgm:pt modelId="{E68F00BA-745C-4A45-9E3E-764BDA4C8597}" type="pres">
      <dgm:prSet presAssocID="{502934CA-6B42-474D-B4F9-0059FFB0D433}" presName="desTx" presStyleLbl="alignAccFollowNode1" presStyleIdx="1" presStyleCnt="3">
        <dgm:presLayoutVars>
          <dgm:bulletEnabled val="1"/>
        </dgm:presLayoutVars>
      </dgm:prSet>
      <dgm:spPr/>
      <dgm:t>
        <a:bodyPr/>
        <a:lstStyle/>
        <a:p>
          <a:endParaRPr lang="de-DE"/>
        </a:p>
      </dgm:t>
    </dgm:pt>
    <dgm:pt modelId="{3227BD34-95DF-4283-A7E2-3CA325461229}" type="pres">
      <dgm:prSet presAssocID="{026C35EE-D2D3-4465-BCD3-7102F0293E66}" presName="space" presStyleCnt="0"/>
      <dgm:spPr/>
      <dgm:t>
        <a:bodyPr/>
        <a:lstStyle/>
        <a:p>
          <a:endParaRPr lang="de-DE"/>
        </a:p>
      </dgm:t>
    </dgm:pt>
    <dgm:pt modelId="{EE496B6B-187B-4E5E-B2DB-816F582D9276}" type="pres">
      <dgm:prSet presAssocID="{CB1B43D7-7C06-4EA8-8345-0A2EC430A2B1}" presName="composite" presStyleCnt="0"/>
      <dgm:spPr/>
      <dgm:t>
        <a:bodyPr/>
        <a:lstStyle/>
        <a:p>
          <a:endParaRPr lang="de-DE"/>
        </a:p>
      </dgm:t>
    </dgm:pt>
    <dgm:pt modelId="{95CAAF72-DAB4-4361-8EBB-C30CEF5B7051}" type="pres">
      <dgm:prSet presAssocID="{CB1B43D7-7C06-4EA8-8345-0A2EC430A2B1}" presName="parTx" presStyleLbl="alignNode1" presStyleIdx="2" presStyleCnt="3">
        <dgm:presLayoutVars>
          <dgm:chMax val="0"/>
          <dgm:chPref val="0"/>
          <dgm:bulletEnabled val="1"/>
        </dgm:presLayoutVars>
      </dgm:prSet>
      <dgm:spPr/>
      <dgm:t>
        <a:bodyPr/>
        <a:lstStyle/>
        <a:p>
          <a:endParaRPr lang="de-DE"/>
        </a:p>
      </dgm:t>
    </dgm:pt>
    <dgm:pt modelId="{45A6CA05-4F26-4E85-B039-FD7526460BBD}" type="pres">
      <dgm:prSet presAssocID="{CB1B43D7-7C06-4EA8-8345-0A2EC430A2B1}" presName="desTx" presStyleLbl="alignAccFollowNode1" presStyleIdx="2" presStyleCnt="3">
        <dgm:presLayoutVars>
          <dgm:bulletEnabled val="1"/>
        </dgm:presLayoutVars>
      </dgm:prSet>
      <dgm:spPr/>
      <dgm:t>
        <a:bodyPr/>
        <a:lstStyle/>
        <a:p>
          <a:endParaRPr lang="de-DE"/>
        </a:p>
      </dgm:t>
    </dgm:pt>
  </dgm:ptLst>
  <dgm:cxnLst>
    <dgm:cxn modelId="{5ABD3E02-141C-44DE-B295-FDFAAB107F2E}" srcId="{F077EA1B-3BC7-4602-A2E1-F7727F84A045}" destId="{B0511CD2-41C4-4025-B2DB-1F9113329162}" srcOrd="0" destOrd="0" parTransId="{EBB0652D-430A-4DF9-A1D7-21E1A31205E3}" sibTransId="{84A80CFA-1D9D-421E-96C0-23567BE8B555}"/>
    <dgm:cxn modelId="{CA23721B-38CE-4DDE-A054-A03BFF38AE1B}" srcId="{CB1B43D7-7C06-4EA8-8345-0A2EC430A2B1}" destId="{5521BFEE-FD22-4A9F-9BC1-30B6A40F2C07}" srcOrd="0" destOrd="0" parTransId="{B42D87C8-0A74-45D9-BE9F-60AE79B29BC1}" sibTransId="{DC529D82-0953-4E21-90B0-19AA4237CD67}"/>
    <dgm:cxn modelId="{87431F66-7AE9-41D4-9799-288310DBFCA0}" type="presOf" srcId="{502934CA-6B42-474D-B4F9-0059FFB0D433}" destId="{96C7A1FD-D282-4CD4-AAB0-3CA99F0D9418}" srcOrd="0" destOrd="0" presId="urn:microsoft.com/office/officeart/2005/8/layout/hList1"/>
    <dgm:cxn modelId="{3BE743F3-AE5C-428E-A17D-1CD52BE08449}" type="presOf" srcId="{5521BFEE-FD22-4A9F-9BC1-30B6A40F2C07}" destId="{45A6CA05-4F26-4E85-B039-FD7526460BBD}" srcOrd="0" destOrd="0" presId="urn:microsoft.com/office/officeart/2005/8/layout/hList1"/>
    <dgm:cxn modelId="{1066F2FA-52A0-4C52-B51F-49D46ED6DBE4}" type="presOf" srcId="{0B178C33-FABA-499A-A301-994DC572D61C}" destId="{2721B29C-A601-4C8C-927F-64C6D8467277}" srcOrd="0" destOrd="0" presId="urn:microsoft.com/office/officeart/2005/8/layout/hList1"/>
    <dgm:cxn modelId="{098EC8FC-27BD-4CD6-A4C8-08ACD38BEDCD}" srcId="{0B178C33-FABA-499A-A301-994DC572D61C}" destId="{502934CA-6B42-474D-B4F9-0059FFB0D433}" srcOrd="1" destOrd="0" parTransId="{B2B898BE-A41F-49EA-8ADB-04F6E3AEDC3C}" sibTransId="{026C35EE-D2D3-4465-BCD3-7102F0293E66}"/>
    <dgm:cxn modelId="{7EDDD65B-8CC3-45AA-9A4F-8D052BBAF783}" srcId="{0B178C33-FABA-499A-A301-994DC572D61C}" destId="{F077EA1B-3BC7-4602-A2E1-F7727F84A045}" srcOrd="0" destOrd="0" parTransId="{B749C4F2-D5A1-4BA0-838D-0CDC44A65176}" sibTransId="{6E4A1774-3F7D-4632-A80D-8582163AE468}"/>
    <dgm:cxn modelId="{EA8721A9-D904-4BC0-89B6-CE9CCB56B927}" type="presOf" srcId="{B0511CD2-41C4-4025-B2DB-1F9113329162}" destId="{F6FD209F-B3F9-4CD2-BAAE-64E9F99623C5}" srcOrd="0" destOrd="0" presId="urn:microsoft.com/office/officeart/2005/8/layout/hList1"/>
    <dgm:cxn modelId="{A96D320A-FACA-4721-AD3F-1423DF059810}" type="presOf" srcId="{F077EA1B-3BC7-4602-A2E1-F7727F84A045}" destId="{2D28DC67-80B7-4804-B3BC-898D0B78791F}" srcOrd="0" destOrd="0" presId="urn:microsoft.com/office/officeart/2005/8/layout/hList1"/>
    <dgm:cxn modelId="{DD3CE804-C30A-4CF2-8B1B-40BCCC35687E}" type="presOf" srcId="{E950E343-2D52-4655-9194-44CFCCFABF41}" destId="{E68F00BA-745C-4A45-9E3E-764BDA4C8597}" srcOrd="0" destOrd="0" presId="urn:microsoft.com/office/officeart/2005/8/layout/hList1"/>
    <dgm:cxn modelId="{09A45485-A483-4DAD-90E3-9471C13D3A1D}" srcId="{502934CA-6B42-474D-B4F9-0059FFB0D433}" destId="{E950E343-2D52-4655-9194-44CFCCFABF41}" srcOrd="0" destOrd="0" parTransId="{CC0CA8A6-FE7B-45E0-8C18-2A44FDDD1CD0}" sibTransId="{7B6C1EA7-BFC4-4F8D-AD8E-5FCCCEAEE883}"/>
    <dgm:cxn modelId="{3EDB3948-8338-4AA3-A335-60BCCCBEAC08}" srcId="{0B178C33-FABA-499A-A301-994DC572D61C}" destId="{CB1B43D7-7C06-4EA8-8345-0A2EC430A2B1}" srcOrd="2" destOrd="0" parTransId="{8220BC25-0B20-4AC5-9780-A6AA5371F1D7}" sibTransId="{B3983922-C67A-4563-9FC6-911795751F39}"/>
    <dgm:cxn modelId="{A25C0E8A-C73B-44B0-B999-6D50E0023D1A}" type="presOf" srcId="{CB1B43D7-7C06-4EA8-8345-0A2EC430A2B1}" destId="{95CAAF72-DAB4-4361-8EBB-C30CEF5B7051}" srcOrd="0" destOrd="0" presId="urn:microsoft.com/office/officeart/2005/8/layout/hList1"/>
    <dgm:cxn modelId="{9F502CDC-4A52-4979-8C70-A27F3C2ABB35}" type="presParOf" srcId="{2721B29C-A601-4C8C-927F-64C6D8467277}" destId="{501A64AC-A083-4C55-BFCB-7781791EDFC3}" srcOrd="0" destOrd="0" presId="urn:microsoft.com/office/officeart/2005/8/layout/hList1"/>
    <dgm:cxn modelId="{5FD570B4-D9EF-4A3B-8B2E-617776EFC86D}" type="presParOf" srcId="{501A64AC-A083-4C55-BFCB-7781791EDFC3}" destId="{2D28DC67-80B7-4804-B3BC-898D0B78791F}" srcOrd="0" destOrd="0" presId="urn:microsoft.com/office/officeart/2005/8/layout/hList1"/>
    <dgm:cxn modelId="{7031466A-FA4A-42D6-812A-35A7D99FADD6}" type="presParOf" srcId="{501A64AC-A083-4C55-BFCB-7781791EDFC3}" destId="{F6FD209F-B3F9-4CD2-BAAE-64E9F99623C5}" srcOrd="1" destOrd="0" presId="urn:microsoft.com/office/officeart/2005/8/layout/hList1"/>
    <dgm:cxn modelId="{6AC61FCB-DB1B-4859-A4EF-3FC5C92E9814}" type="presParOf" srcId="{2721B29C-A601-4C8C-927F-64C6D8467277}" destId="{131F9E41-63AD-429A-BC27-55E8DA15560D}" srcOrd="1" destOrd="0" presId="urn:microsoft.com/office/officeart/2005/8/layout/hList1"/>
    <dgm:cxn modelId="{4848E72B-B27F-4706-A626-C723B8134ABF}" type="presParOf" srcId="{2721B29C-A601-4C8C-927F-64C6D8467277}" destId="{D28335A9-2ED6-4295-AFCF-72DB7C654E16}" srcOrd="2" destOrd="0" presId="urn:microsoft.com/office/officeart/2005/8/layout/hList1"/>
    <dgm:cxn modelId="{055D3A1E-A42B-472C-ACF9-4D5331B471C3}" type="presParOf" srcId="{D28335A9-2ED6-4295-AFCF-72DB7C654E16}" destId="{96C7A1FD-D282-4CD4-AAB0-3CA99F0D9418}" srcOrd="0" destOrd="0" presId="urn:microsoft.com/office/officeart/2005/8/layout/hList1"/>
    <dgm:cxn modelId="{2D1AD06F-C2E7-40F7-BAEC-CAAD5D16F080}" type="presParOf" srcId="{D28335A9-2ED6-4295-AFCF-72DB7C654E16}" destId="{E68F00BA-745C-4A45-9E3E-764BDA4C8597}" srcOrd="1" destOrd="0" presId="urn:microsoft.com/office/officeart/2005/8/layout/hList1"/>
    <dgm:cxn modelId="{D87697E4-AC25-4BD4-967C-FBA10A98D5A6}" type="presParOf" srcId="{2721B29C-A601-4C8C-927F-64C6D8467277}" destId="{3227BD34-95DF-4283-A7E2-3CA325461229}" srcOrd="3" destOrd="0" presId="urn:microsoft.com/office/officeart/2005/8/layout/hList1"/>
    <dgm:cxn modelId="{9AA3F05F-FC09-47A5-B358-B53B8B4BD993}" type="presParOf" srcId="{2721B29C-A601-4C8C-927F-64C6D8467277}" destId="{EE496B6B-187B-4E5E-B2DB-816F582D9276}" srcOrd="4" destOrd="0" presId="urn:microsoft.com/office/officeart/2005/8/layout/hList1"/>
    <dgm:cxn modelId="{4C1AF18C-C199-4612-83FD-F7F8C5AD9ADD}" type="presParOf" srcId="{EE496B6B-187B-4E5E-B2DB-816F582D9276}" destId="{95CAAF72-DAB4-4361-8EBB-C30CEF5B7051}" srcOrd="0" destOrd="0" presId="urn:microsoft.com/office/officeart/2005/8/layout/hList1"/>
    <dgm:cxn modelId="{A937E433-BEAB-4103-BD64-6BDE8708BC11}" type="presParOf" srcId="{EE496B6B-187B-4E5E-B2DB-816F582D9276}" destId="{45A6CA05-4F26-4E85-B039-FD7526460B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78C33-FABA-499A-A301-994DC572D61C}" type="doc">
      <dgm:prSet loTypeId="urn:microsoft.com/office/officeart/2005/8/layout/hList1" loCatId="list" qsTypeId="urn:microsoft.com/office/officeart/2005/8/quickstyle/3d2#2" qsCatId="3D" csTypeId="urn:microsoft.com/office/officeart/2005/8/colors/accent1_2" csCatId="accent1" phldr="1"/>
      <dgm:spPr/>
      <dgm:t>
        <a:bodyPr/>
        <a:lstStyle/>
        <a:p>
          <a:endParaRPr lang="de-DE"/>
        </a:p>
      </dgm:t>
    </dgm:pt>
    <dgm:pt modelId="{F077EA1B-3BC7-4602-A2E1-F7727F84A045}">
      <dgm:prSet phldrT="[Text]" custT="1"/>
      <dgm:spPr>
        <a:solidFill>
          <a:srgbClr val="7EA028"/>
        </a:solidFill>
      </dgm:spPr>
      <dgm:t>
        <a:bodyPr/>
        <a:lstStyle/>
        <a:p>
          <a:r>
            <a:rPr lang="de-DE" sz="2500" b="1" dirty="0" smtClean="0">
              <a:solidFill>
                <a:schemeClr val="tx1"/>
              </a:solidFill>
            </a:rPr>
            <a:t>4</a:t>
          </a:r>
          <a:endParaRPr lang="de-DE" sz="2500" b="1" dirty="0">
            <a:solidFill>
              <a:schemeClr val="tx1"/>
            </a:solidFill>
          </a:endParaRPr>
        </a:p>
      </dgm:t>
    </dgm:pt>
    <dgm:pt modelId="{B749C4F2-D5A1-4BA0-838D-0CDC44A65176}" type="parTrans" cxnId="{7EDDD65B-8CC3-45AA-9A4F-8D052BBAF783}">
      <dgm:prSet/>
      <dgm:spPr/>
      <dgm:t>
        <a:bodyPr/>
        <a:lstStyle/>
        <a:p>
          <a:endParaRPr lang="de-DE"/>
        </a:p>
      </dgm:t>
    </dgm:pt>
    <dgm:pt modelId="{6E4A1774-3F7D-4632-A80D-8582163AE468}" type="sibTrans" cxnId="{7EDDD65B-8CC3-45AA-9A4F-8D052BBAF783}">
      <dgm:prSet/>
      <dgm:spPr/>
      <dgm:t>
        <a:bodyPr/>
        <a:lstStyle/>
        <a:p>
          <a:endParaRPr lang="de-DE"/>
        </a:p>
      </dgm:t>
    </dgm:pt>
    <dgm:pt modelId="{502934CA-6B42-474D-B4F9-0059FFB0D433}">
      <dgm:prSet phldrT="[Text]" custT="1"/>
      <dgm:spPr>
        <a:solidFill>
          <a:srgbClr val="7EA028"/>
        </a:solidFill>
      </dgm:spPr>
      <dgm:t>
        <a:bodyPr/>
        <a:lstStyle/>
        <a:p>
          <a:r>
            <a:rPr lang="de-DE" sz="2500" b="1" dirty="0" smtClean="0">
              <a:solidFill>
                <a:schemeClr val="tx1"/>
              </a:solidFill>
            </a:rPr>
            <a:t>5</a:t>
          </a:r>
          <a:endParaRPr lang="de-DE" sz="2500" b="1" dirty="0">
            <a:solidFill>
              <a:schemeClr val="tx1"/>
            </a:solidFill>
          </a:endParaRPr>
        </a:p>
      </dgm:t>
    </dgm:pt>
    <dgm:pt modelId="{B2B898BE-A41F-49EA-8ADB-04F6E3AEDC3C}" type="parTrans" cxnId="{098EC8FC-27BD-4CD6-A4C8-08ACD38BEDCD}">
      <dgm:prSet/>
      <dgm:spPr/>
      <dgm:t>
        <a:bodyPr/>
        <a:lstStyle/>
        <a:p>
          <a:endParaRPr lang="de-DE"/>
        </a:p>
      </dgm:t>
    </dgm:pt>
    <dgm:pt modelId="{026C35EE-D2D3-4465-BCD3-7102F0293E66}" type="sibTrans" cxnId="{098EC8FC-27BD-4CD6-A4C8-08ACD38BEDCD}">
      <dgm:prSet/>
      <dgm:spPr/>
      <dgm:t>
        <a:bodyPr/>
        <a:lstStyle/>
        <a:p>
          <a:endParaRPr lang="de-DE"/>
        </a:p>
      </dgm:t>
    </dgm:pt>
    <dgm:pt modelId="{E950E343-2D52-4655-9194-44CFCCFABF41}">
      <dgm:prSet phldrT="[Text]"/>
      <dgm:spPr>
        <a:solidFill>
          <a:schemeClr val="accent3">
            <a:lumMod val="20000"/>
            <a:lumOff val="80000"/>
            <a:alpha val="50000"/>
          </a:schemeClr>
        </a:solidFill>
      </dgm:spPr>
      <dgm:t>
        <a:bodyPr/>
        <a:lstStyle/>
        <a:p>
          <a:r>
            <a:rPr lang="de-DE" b="1" dirty="0" smtClean="0"/>
            <a:t>Service- und Geschäftsmodelle entwickeln</a:t>
          </a:r>
          <a:endParaRPr lang="de-DE" b="1" dirty="0"/>
        </a:p>
      </dgm:t>
    </dgm:pt>
    <dgm:pt modelId="{CC0CA8A6-FE7B-45E0-8C18-2A44FDDD1CD0}" type="parTrans" cxnId="{09A45485-A483-4DAD-90E3-9471C13D3A1D}">
      <dgm:prSet/>
      <dgm:spPr/>
      <dgm:t>
        <a:bodyPr/>
        <a:lstStyle/>
        <a:p>
          <a:endParaRPr lang="de-DE"/>
        </a:p>
      </dgm:t>
    </dgm:pt>
    <dgm:pt modelId="{7B6C1EA7-BFC4-4F8D-AD8E-5FCCCEAEE883}" type="sibTrans" cxnId="{09A45485-A483-4DAD-90E3-9471C13D3A1D}">
      <dgm:prSet/>
      <dgm:spPr/>
      <dgm:t>
        <a:bodyPr/>
        <a:lstStyle/>
        <a:p>
          <a:endParaRPr lang="de-DE"/>
        </a:p>
      </dgm:t>
    </dgm:pt>
    <dgm:pt modelId="{CB1B43D7-7C06-4EA8-8345-0A2EC430A2B1}">
      <dgm:prSet phldrT="[Text]" custT="1"/>
      <dgm:spPr>
        <a:solidFill>
          <a:srgbClr val="C8132B"/>
        </a:solidFill>
      </dgm:spPr>
      <dgm:t>
        <a:bodyPr/>
        <a:lstStyle/>
        <a:p>
          <a:r>
            <a:rPr lang="de-DE" sz="2500" b="1" dirty="0" smtClean="0">
              <a:solidFill>
                <a:schemeClr val="tx1"/>
              </a:solidFill>
            </a:rPr>
            <a:t>6</a:t>
          </a:r>
          <a:endParaRPr lang="de-DE" sz="2500" b="1" dirty="0">
            <a:solidFill>
              <a:schemeClr val="tx1"/>
            </a:solidFill>
          </a:endParaRPr>
        </a:p>
      </dgm:t>
    </dgm:pt>
    <dgm:pt modelId="{8220BC25-0B20-4AC5-9780-A6AA5371F1D7}" type="parTrans" cxnId="{3EDB3948-8338-4AA3-A335-60BCCCBEAC08}">
      <dgm:prSet/>
      <dgm:spPr/>
      <dgm:t>
        <a:bodyPr/>
        <a:lstStyle/>
        <a:p>
          <a:endParaRPr lang="de-DE"/>
        </a:p>
      </dgm:t>
    </dgm:pt>
    <dgm:pt modelId="{B3983922-C67A-4563-9FC6-911795751F39}" type="sibTrans" cxnId="{3EDB3948-8338-4AA3-A335-60BCCCBEAC08}">
      <dgm:prSet/>
      <dgm:spPr/>
      <dgm:t>
        <a:bodyPr/>
        <a:lstStyle/>
        <a:p>
          <a:endParaRPr lang="de-DE"/>
        </a:p>
      </dgm:t>
    </dgm:pt>
    <dgm:pt modelId="{5521BFEE-FD22-4A9F-9BC1-30B6A40F2C07}">
      <dgm:prSet phldrT="[Text]"/>
      <dgm:spPr>
        <a:solidFill>
          <a:srgbClr val="C00000">
            <a:alpha val="10000"/>
          </a:srgbClr>
        </a:solidFill>
      </dgm:spPr>
      <dgm:t>
        <a:bodyPr/>
        <a:lstStyle/>
        <a:p>
          <a:r>
            <a:rPr lang="de-DE" b="1" dirty="0" smtClean="0"/>
            <a:t>Verbundanbindung </a:t>
          </a:r>
          <a:br>
            <a:rPr lang="de-DE" b="1" dirty="0" smtClean="0"/>
          </a:br>
          <a:r>
            <a:rPr lang="de-DE" dirty="0" smtClean="0">
              <a:sym typeface="Wingdings" pitchFamily="2" charset="2"/>
            </a:rPr>
            <a:t> Langfristiges Ziel: Vollständige Katalogisierung in Alma</a:t>
          </a:r>
          <a:endParaRPr lang="de-DE" b="1" dirty="0"/>
        </a:p>
      </dgm:t>
    </dgm:pt>
    <dgm:pt modelId="{B42D87C8-0A74-45D9-BE9F-60AE79B29BC1}" type="parTrans" cxnId="{CA23721B-38CE-4DDE-A054-A03BFF38AE1B}">
      <dgm:prSet/>
      <dgm:spPr/>
      <dgm:t>
        <a:bodyPr/>
        <a:lstStyle/>
        <a:p>
          <a:endParaRPr lang="de-DE"/>
        </a:p>
      </dgm:t>
    </dgm:pt>
    <dgm:pt modelId="{DC529D82-0953-4E21-90B0-19AA4237CD67}" type="sibTrans" cxnId="{CA23721B-38CE-4DDE-A054-A03BFF38AE1B}">
      <dgm:prSet/>
      <dgm:spPr/>
      <dgm:t>
        <a:bodyPr/>
        <a:lstStyle/>
        <a:p>
          <a:endParaRPr lang="de-DE"/>
        </a:p>
      </dgm:t>
    </dgm:pt>
    <dgm:pt modelId="{B0511CD2-41C4-4025-B2DB-1F9113329162}">
      <dgm:prSet phldrT="[Text]"/>
      <dgm:spPr>
        <a:solidFill>
          <a:schemeClr val="accent3">
            <a:lumMod val="20000"/>
            <a:lumOff val="80000"/>
            <a:alpha val="50000"/>
          </a:schemeClr>
        </a:solidFill>
      </dgm:spPr>
      <dgm:t>
        <a:bodyPr/>
        <a:lstStyle/>
        <a:p>
          <a:r>
            <a:rPr lang="de-DE" b="1" dirty="0" smtClean="0"/>
            <a:t>Implementierung von BSZ-Kunden begleiten</a:t>
          </a:r>
          <a:br>
            <a:rPr lang="de-DE" b="1" dirty="0" smtClean="0"/>
          </a:br>
          <a:r>
            <a:rPr lang="de-DE" b="1" dirty="0" smtClean="0">
              <a:sym typeface="Wingdings" pitchFamily="2" charset="2"/>
            </a:rPr>
            <a:t> </a:t>
          </a:r>
          <a:r>
            <a:rPr lang="de-DE" b="0" dirty="0" smtClean="0">
              <a:sym typeface="Wingdings" pitchFamily="2" charset="2"/>
            </a:rPr>
            <a:t>Migrationsprozesse von SWB-Bibliotheken live verfolgen</a:t>
          </a:r>
          <a:endParaRPr lang="de-DE" b="1" dirty="0"/>
        </a:p>
      </dgm:t>
    </dgm:pt>
    <dgm:pt modelId="{84A80CFA-1D9D-421E-96C0-23567BE8B555}" type="sibTrans" cxnId="{5ABD3E02-141C-44DE-B295-FDFAAB107F2E}">
      <dgm:prSet/>
      <dgm:spPr/>
      <dgm:t>
        <a:bodyPr/>
        <a:lstStyle/>
        <a:p>
          <a:endParaRPr lang="de-DE"/>
        </a:p>
      </dgm:t>
    </dgm:pt>
    <dgm:pt modelId="{EBB0652D-430A-4DF9-A1D7-21E1A31205E3}" type="parTrans" cxnId="{5ABD3E02-141C-44DE-B295-FDFAAB107F2E}">
      <dgm:prSet/>
      <dgm:spPr/>
      <dgm:t>
        <a:bodyPr/>
        <a:lstStyle/>
        <a:p>
          <a:endParaRPr lang="de-DE"/>
        </a:p>
      </dgm:t>
    </dgm:pt>
    <dgm:pt modelId="{2721B29C-A601-4C8C-927F-64C6D8467277}" type="pres">
      <dgm:prSet presAssocID="{0B178C33-FABA-499A-A301-994DC572D61C}" presName="Name0" presStyleCnt="0">
        <dgm:presLayoutVars>
          <dgm:dir/>
          <dgm:animLvl val="lvl"/>
          <dgm:resizeHandles val="exact"/>
        </dgm:presLayoutVars>
      </dgm:prSet>
      <dgm:spPr/>
      <dgm:t>
        <a:bodyPr/>
        <a:lstStyle/>
        <a:p>
          <a:endParaRPr lang="de-DE"/>
        </a:p>
      </dgm:t>
    </dgm:pt>
    <dgm:pt modelId="{501A64AC-A083-4C55-BFCB-7781791EDFC3}" type="pres">
      <dgm:prSet presAssocID="{F077EA1B-3BC7-4602-A2E1-F7727F84A045}" presName="composite" presStyleCnt="0"/>
      <dgm:spPr/>
      <dgm:t>
        <a:bodyPr/>
        <a:lstStyle/>
        <a:p>
          <a:endParaRPr lang="de-DE"/>
        </a:p>
      </dgm:t>
    </dgm:pt>
    <dgm:pt modelId="{2D28DC67-80B7-4804-B3BC-898D0B78791F}" type="pres">
      <dgm:prSet presAssocID="{F077EA1B-3BC7-4602-A2E1-F7727F84A045}" presName="parTx" presStyleLbl="alignNode1" presStyleIdx="0" presStyleCnt="3">
        <dgm:presLayoutVars>
          <dgm:chMax val="0"/>
          <dgm:chPref val="0"/>
          <dgm:bulletEnabled val="1"/>
        </dgm:presLayoutVars>
      </dgm:prSet>
      <dgm:spPr/>
      <dgm:t>
        <a:bodyPr/>
        <a:lstStyle/>
        <a:p>
          <a:endParaRPr lang="de-DE"/>
        </a:p>
      </dgm:t>
    </dgm:pt>
    <dgm:pt modelId="{F6FD209F-B3F9-4CD2-BAAE-64E9F99623C5}" type="pres">
      <dgm:prSet presAssocID="{F077EA1B-3BC7-4602-A2E1-F7727F84A045}" presName="desTx" presStyleLbl="alignAccFollowNode1" presStyleIdx="0" presStyleCnt="3">
        <dgm:presLayoutVars>
          <dgm:bulletEnabled val="1"/>
        </dgm:presLayoutVars>
      </dgm:prSet>
      <dgm:spPr/>
      <dgm:t>
        <a:bodyPr/>
        <a:lstStyle/>
        <a:p>
          <a:endParaRPr lang="de-DE"/>
        </a:p>
      </dgm:t>
    </dgm:pt>
    <dgm:pt modelId="{131F9E41-63AD-429A-BC27-55E8DA15560D}" type="pres">
      <dgm:prSet presAssocID="{6E4A1774-3F7D-4632-A80D-8582163AE468}" presName="space" presStyleCnt="0"/>
      <dgm:spPr/>
      <dgm:t>
        <a:bodyPr/>
        <a:lstStyle/>
        <a:p>
          <a:endParaRPr lang="de-DE"/>
        </a:p>
      </dgm:t>
    </dgm:pt>
    <dgm:pt modelId="{D28335A9-2ED6-4295-AFCF-72DB7C654E16}" type="pres">
      <dgm:prSet presAssocID="{502934CA-6B42-474D-B4F9-0059FFB0D433}" presName="composite" presStyleCnt="0"/>
      <dgm:spPr/>
      <dgm:t>
        <a:bodyPr/>
        <a:lstStyle/>
        <a:p>
          <a:endParaRPr lang="de-DE"/>
        </a:p>
      </dgm:t>
    </dgm:pt>
    <dgm:pt modelId="{96C7A1FD-D282-4CD4-AAB0-3CA99F0D9418}" type="pres">
      <dgm:prSet presAssocID="{502934CA-6B42-474D-B4F9-0059FFB0D433}" presName="parTx" presStyleLbl="alignNode1" presStyleIdx="1" presStyleCnt="3">
        <dgm:presLayoutVars>
          <dgm:chMax val="0"/>
          <dgm:chPref val="0"/>
          <dgm:bulletEnabled val="1"/>
        </dgm:presLayoutVars>
      </dgm:prSet>
      <dgm:spPr/>
      <dgm:t>
        <a:bodyPr/>
        <a:lstStyle/>
        <a:p>
          <a:endParaRPr lang="de-DE"/>
        </a:p>
      </dgm:t>
    </dgm:pt>
    <dgm:pt modelId="{E68F00BA-745C-4A45-9E3E-764BDA4C8597}" type="pres">
      <dgm:prSet presAssocID="{502934CA-6B42-474D-B4F9-0059FFB0D433}" presName="desTx" presStyleLbl="alignAccFollowNode1" presStyleIdx="1" presStyleCnt="3">
        <dgm:presLayoutVars>
          <dgm:bulletEnabled val="1"/>
        </dgm:presLayoutVars>
      </dgm:prSet>
      <dgm:spPr/>
      <dgm:t>
        <a:bodyPr/>
        <a:lstStyle/>
        <a:p>
          <a:endParaRPr lang="de-DE"/>
        </a:p>
      </dgm:t>
    </dgm:pt>
    <dgm:pt modelId="{3227BD34-95DF-4283-A7E2-3CA325461229}" type="pres">
      <dgm:prSet presAssocID="{026C35EE-D2D3-4465-BCD3-7102F0293E66}" presName="space" presStyleCnt="0"/>
      <dgm:spPr/>
      <dgm:t>
        <a:bodyPr/>
        <a:lstStyle/>
        <a:p>
          <a:endParaRPr lang="de-DE"/>
        </a:p>
      </dgm:t>
    </dgm:pt>
    <dgm:pt modelId="{EE496B6B-187B-4E5E-B2DB-816F582D9276}" type="pres">
      <dgm:prSet presAssocID="{CB1B43D7-7C06-4EA8-8345-0A2EC430A2B1}" presName="composite" presStyleCnt="0"/>
      <dgm:spPr/>
      <dgm:t>
        <a:bodyPr/>
        <a:lstStyle/>
        <a:p>
          <a:endParaRPr lang="de-DE"/>
        </a:p>
      </dgm:t>
    </dgm:pt>
    <dgm:pt modelId="{95CAAF72-DAB4-4361-8EBB-C30CEF5B7051}" type="pres">
      <dgm:prSet presAssocID="{CB1B43D7-7C06-4EA8-8345-0A2EC430A2B1}" presName="parTx" presStyleLbl="alignNode1" presStyleIdx="2" presStyleCnt="3">
        <dgm:presLayoutVars>
          <dgm:chMax val="0"/>
          <dgm:chPref val="0"/>
          <dgm:bulletEnabled val="1"/>
        </dgm:presLayoutVars>
      </dgm:prSet>
      <dgm:spPr/>
      <dgm:t>
        <a:bodyPr/>
        <a:lstStyle/>
        <a:p>
          <a:endParaRPr lang="de-DE"/>
        </a:p>
      </dgm:t>
    </dgm:pt>
    <dgm:pt modelId="{45A6CA05-4F26-4E85-B039-FD7526460BBD}" type="pres">
      <dgm:prSet presAssocID="{CB1B43D7-7C06-4EA8-8345-0A2EC430A2B1}" presName="desTx" presStyleLbl="alignAccFollowNode1" presStyleIdx="2" presStyleCnt="3">
        <dgm:presLayoutVars>
          <dgm:bulletEnabled val="1"/>
        </dgm:presLayoutVars>
      </dgm:prSet>
      <dgm:spPr/>
      <dgm:t>
        <a:bodyPr/>
        <a:lstStyle/>
        <a:p>
          <a:endParaRPr lang="de-DE"/>
        </a:p>
      </dgm:t>
    </dgm:pt>
  </dgm:ptLst>
  <dgm:cxnLst>
    <dgm:cxn modelId="{098EC8FC-27BD-4CD6-A4C8-08ACD38BEDCD}" srcId="{0B178C33-FABA-499A-A301-994DC572D61C}" destId="{502934CA-6B42-474D-B4F9-0059FFB0D433}" srcOrd="1" destOrd="0" parTransId="{B2B898BE-A41F-49EA-8ADB-04F6E3AEDC3C}" sibTransId="{026C35EE-D2D3-4465-BCD3-7102F0293E66}"/>
    <dgm:cxn modelId="{7EDDD65B-8CC3-45AA-9A4F-8D052BBAF783}" srcId="{0B178C33-FABA-499A-A301-994DC572D61C}" destId="{F077EA1B-3BC7-4602-A2E1-F7727F84A045}" srcOrd="0" destOrd="0" parTransId="{B749C4F2-D5A1-4BA0-838D-0CDC44A65176}" sibTransId="{6E4A1774-3F7D-4632-A80D-8582163AE468}"/>
    <dgm:cxn modelId="{09A45485-A483-4DAD-90E3-9471C13D3A1D}" srcId="{502934CA-6B42-474D-B4F9-0059FFB0D433}" destId="{E950E343-2D52-4655-9194-44CFCCFABF41}" srcOrd="0" destOrd="0" parTransId="{CC0CA8A6-FE7B-45E0-8C18-2A44FDDD1CD0}" sibTransId="{7B6C1EA7-BFC4-4F8D-AD8E-5FCCCEAEE883}"/>
    <dgm:cxn modelId="{CA23721B-38CE-4DDE-A054-A03BFF38AE1B}" srcId="{CB1B43D7-7C06-4EA8-8345-0A2EC430A2B1}" destId="{5521BFEE-FD22-4A9F-9BC1-30B6A40F2C07}" srcOrd="0" destOrd="0" parTransId="{B42D87C8-0A74-45D9-BE9F-60AE79B29BC1}" sibTransId="{DC529D82-0953-4E21-90B0-19AA4237CD67}"/>
    <dgm:cxn modelId="{F95BBFF9-0DDB-41C5-8DED-7837814C977E}" type="presOf" srcId="{CB1B43D7-7C06-4EA8-8345-0A2EC430A2B1}" destId="{95CAAF72-DAB4-4361-8EBB-C30CEF5B7051}" srcOrd="0" destOrd="0" presId="urn:microsoft.com/office/officeart/2005/8/layout/hList1"/>
    <dgm:cxn modelId="{5ABD3E02-141C-44DE-B295-FDFAAB107F2E}" srcId="{F077EA1B-3BC7-4602-A2E1-F7727F84A045}" destId="{B0511CD2-41C4-4025-B2DB-1F9113329162}" srcOrd="0" destOrd="0" parTransId="{EBB0652D-430A-4DF9-A1D7-21E1A31205E3}" sibTransId="{84A80CFA-1D9D-421E-96C0-23567BE8B555}"/>
    <dgm:cxn modelId="{A578733B-6DDB-4428-B041-763BAE0485AA}" type="presOf" srcId="{F077EA1B-3BC7-4602-A2E1-F7727F84A045}" destId="{2D28DC67-80B7-4804-B3BC-898D0B78791F}" srcOrd="0" destOrd="0" presId="urn:microsoft.com/office/officeart/2005/8/layout/hList1"/>
    <dgm:cxn modelId="{3EDB3948-8338-4AA3-A335-60BCCCBEAC08}" srcId="{0B178C33-FABA-499A-A301-994DC572D61C}" destId="{CB1B43D7-7C06-4EA8-8345-0A2EC430A2B1}" srcOrd="2" destOrd="0" parTransId="{8220BC25-0B20-4AC5-9780-A6AA5371F1D7}" sibTransId="{B3983922-C67A-4563-9FC6-911795751F39}"/>
    <dgm:cxn modelId="{D073D8BF-326E-400C-96FE-73EF39B1C11A}" type="presOf" srcId="{B0511CD2-41C4-4025-B2DB-1F9113329162}" destId="{F6FD209F-B3F9-4CD2-BAAE-64E9F99623C5}" srcOrd="0" destOrd="0" presId="urn:microsoft.com/office/officeart/2005/8/layout/hList1"/>
    <dgm:cxn modelId="{19DC9A56-E549-41A2-86F6-66F05A957B30}" type="presOf" srcId="{502934CA-6B42-474D-B4F9-0059FFB0D433}" destId="{96C7A1FD-D282-4CD4-AAB0-3CA99F0D9418}" srcOrd="0" destOrd="0" presId="urn:microsoft.com/office/officeart/2005/8/layout/hList1"/>
    <dgm:cxn modelId="{05014DDD-668C-4CA4-A49D-7A85BA1E992F}" type="presOf" srcId="{E950E343-2D52-4655-9194-44CFCCFABF41}" destId="{E68F00BA-745C-4A45-9E3E-764BDA4C8597}" srcOrd="0" destOrd="0" presId="urn:microsoft.com/office/officeart/2005/8/layout/hList1"/>
    <dgm:cxn modelId="{AD8F2014-B766-4780-BD46-D7C8B73A5E27}" type="presOf" srcId="{0B178C33-FABA-499A-A301-994DC572D61C}" destId="{2721B29C-A601-4C8C-927F-64C6D8467277}" srcOrd="0" destOrd="0" presId="urn:microsoft.com/office/officeart/2005/8/layout/hList1"/>
    <dgm:cxn modelId="{7A5B20B5-859B-4E26-9A62-F7D81236C5BD}" type="presOf" srcId="{5521BFEE-FD22-4A9F-9BC1-30B6A40F2C07}" destId="{45A6CA05-4F26-4E85-B039-FD7526460BBD}" srcOrd="0" destOrd="0" presId="urn:microsoft.com/office/officeart/2005/8/layout/hList1"/>
    <dgm:cxn modelId="{99CA50FD-F771-436C-8888-1EB5217D1FB4}" type="presParOf" srcId="{2721B29C-A601-4C8C-927F-64C6D8467277}" destId="{501A64AC-A083-4C55-BFCB-7781791EDFC3}" srcOrd="0" destOrd="0" presId="urn:microsoft.com/office/officeart/2005/8/layout/hList1"/>
    <dgm:cxn modelId="{4DFD91DD-04D4-47FF-A1E6-668B46C66B0F}" type="presParOf" srcId="{501A64AC-A083-4C55-BFCB-7781791EDFC3}" destId="{2D28DC67-80B7-4804-B3BC-898D0B78791F}" srcOrd="0" destOrd="0" presId="urn:microsoft.com/office/officeart/2005/8/layout/hList1"/>
    <dgm:cxn modelId="{2629BB08-1376-4B10-8A78-B871AB8EF597}" type="presParOf" srcId="{501A64AC-A083-4C55-BFCB-7781791EDFC3}" destId="{F6FD209F-B3F9-4CD2-BAAE-64E9F99623C5}" srcOrd="1" destOrd="0" presId="urn:microsoft.com/office/officeart/2005/8/layout/hList1"/>
    <dgm:cxn modelId="{EC9E0D00-3D08-4ADB-A06D-49028884B63E}" type="presParOf" srcId="{2721B29C-A601-4C8C-927F-64C6D8467277}" destId="{131F9E41-63AD-429A-BC27-55E8DA15560D}" srcOrd="1" destOrd="0" presId="urn:microsoft.com/office/officeart/2005/8/layout/hList1"/>
    <dgm:cxn modelId="{843F9ADF-5611-4CA8-9DAF-34DCA1173CA9}" type="presParOf" srcId="{2721B29C-A601-4C8C-927F-64C6D8467277}" destId="{D28335A9-2ED6-4295-AFCF-72DB7C654E16}" srcOrd="2" destOrd="0" presId="urn:microsoft.com/office/officeart/2005/8/layout/hList1"/>
    <dgm:cxn modelId="{C4A0C4B3-F38B-4A3A-B270-769DE41B3E0C}" type="presParOf" srcId="{D28335A9-2ED6-4295-AFCF-72DB7C654E16}" destId="{96C7A1FD-D282-4CD4-AAB0-3CA99F0D9418}" srcOrd="0" destOrd="0" presId="urn:microsoft.com/office/officeart/2005/8/layout/hList1"/>
    <dgm:cxn modelId="{377D26DA-1DFF-4AF6-BCE0-856ABE66CE04}" type="presParOf" srcId="{D28335A9-2ED6-4295-AFCF-72DB7C654E16}" destId="{E68F00BA-745C-4A45-9E3E-764BDA4C8597}" srcOrd="1" destOrd="0" presId="urn:microsoft.com/office/officeart/2005/8/layout/hList1"/>
    <dgm:cxn modelId="{195DDEFB-8E2D-4AF9-8793-4A6CD5FACA7F}" type="presParOf" srcId="{2721B29C-A601-4C8C-927F-64C6D8467277}" destId="{3227BD34-95DF-4283-A7E2-3CA325461229}" srcOrd="3" destOrd="0" presId="urn:microsoft.com/office/officeart/2005/8/layout/hList1"/>
    <dgm:cxn modelId="{CF61C526-DD58-4ECB-97FB-55929FD81BAF}" type="presParOf" srcId="{2721B29C-A601-4C8C-927F-64C6D8467277}" destId="{EE496B6B-187B-4E5E-B2DB-816F582D9276}" srcOrd="4" destOrd="0" presId="urn:microsoft.com/office/officeart/2005/8/layout/hList1"/>
    <dgm:cxn modelId="{297642F6-3AB1-427E-8EC4-572964E01A83}" type="presParOf" srcId="{EE496B6B-187B-4E5E-B2DB-816F582D9276}" destId="{95CAAF72-DAB4-4361-8EBB-C30CEF5B7051}" srcOrd="0" destOrd="0" presId="urn:microsoft.com/office/officeart/2005/8/layout/hList1"/>
    <dgm:cxn modelId="{84CA9280-0E6C-4C81-8F11-3B1CABF9EA65}" type="presParOf" srcId="{EE496B6B-187B-4E5E-B2DB-816F582D9276}" destId="{45A6CA05-4F26-4E85-B039-FD7526460BBD}"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8DC67-80B7-4804-B3BC-898D0B78791F}">
      <dsp:nvSpPr>
        <dsp:cNvPr id="0" name=""/>
        <dsp:cNvSpPr/>
      </dsp:nvSpPr>
      <dsp:spPr>
        <a:xfrm>
          <a:off x="2340" y="140109"/>
          <a:ext cx="2281753" cy="552175"/>
        </a:xfrm>
        <a:prstGeom prst="rect">
          <a:avLst/>
        </a:prstGeom>
        <a:solidFill>
          <a:srgbClr val="7EA0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DE" sz="2500" b="1" kern="1200" dirty="0" smtClean="0">
              <a:solidFill>
                <a:schemeClr val="tx1"/>
              </a:solidFill>
            </a:rPr>
            <a:t>1</a:t>
          </a:r>
          <a:endParaRPr lang="de-DE" sz="2500" b="1" kern="1200" dirty="0">
            <a:solidFill>
              <a:schemeClr val="tx1"/>
            </a:solidFill>
          </a:endParaRPr>
        </a:p>
      </dsp:txBody>
      <dsp:txXfrm>
        <a:off x="2340" y="140109"/>
        <a:ext cx="2281753" cy="552175"/>
      </dsp:txXfrm>
    </dsp:sp>
    <dsp:sp modelId="{F6FD209F-B3F9-4CD2-BAAE-64E9F99623C5}">
      <dsp:nvSpPr>
        <dsp:cNvPr id="0" name=""/>
        <dsp:cNvSpPr/>
      </dsp:nvSpPr>
      <dsp:spPr>
        <a:xfrm>
          <a:off x="2340" y="692284"/>
          <a:ext cx="2281753" cy="1255837"/>
        </a:xfrm>
        <a:prstGeom prst="rect">
          <a:avLst/>
        </a:prstGeom>
        <a:solidFill>
          <a:schemeClr val="accent3">
            <a:lumMod val="20000"/>
            <a:lumOff val="8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de-DE" sz="1500" b="1" kern="1200" dirty="0" smtClean="0"/>
            <a:t>Alma Training (IZ+NZ)</a:t>
          </a:r>
          <a:br>
            <a:rPr lang="de-DE" sz="1500" b="1" kern="1200" dirty="0" smtClean="0"/>
          </a:br>
          <a:r>
            <a:rPr lang="de-DE" sz="1500" b="1" kern="1200" dirty="0" smtClean="0">
              <a:sym typeface="Wingdings" pitchFamily="2" charset="2"/>
            </a:rPr>
            <a:t> </a:t>
          </a:r>
          <a:r>
            <a:rPr lang="de-DE" sz="1500" b="0" kern="1200" dirty="0" smtClean="0"/>
            <a:t>Alle Workflows in allen Arbeitsbereichen von Alma verstehen und anwenden können</a:t>
          </a:r>
          <a:endParaRPr lang="de-DE" sz="1500" b="1" kern="1200" dirty="0"/>
        </a:p>
      </dsp:txBody>
      <dsp:txXfrm>
        <a:off x="2340" y="692284"/>
        <a:ext cx="2281753" cy="1255837"/>
      </dsp:txXfrm>
    </dsp:sp>
    <dsp:sp modelId="{96C7A1FD-D282-4CD4-AAB0-3CA99F0D9418}">
      <dsp:nvSpPr>
        <dsp:cNvPr id="0" name=""/>
        <dsp:cNvSpPr/>
      </dsp:nvSpPr>
      <dsp:spPr>
        <a:xfrm>
          <a:off x="2603539" y="140109"/>
          <a:ext cx="2281753" cy="552175"/>
        </a:xfrm>
        <a:prstGeom prst="rect">
          <a:avLst/>
        </a:prstGeom>
        <a:solidFill>
          <a:srgbClr val="7EA0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DE" sz="2500" b="1" kern="1200" dirty="0" smtClean="0">
              <a:solidFill>
                <a:schemeClr val="tx1"/>
              </a:solidFill>
            </a:rPr>
            <a:t>2</a:t>
          </a:r>
          <a:endParaRPr lang="de-DE" sz="2500" b="1" kern="1200" dirty="0">
            <a:solidFill>
              <a:schemeClr val="tx1"/>
            </a:solidFill>
          </a:endParaRPr>
        </a:p>
      </dsp:txBody>
      <dsp:txXfrm>
        <a:off x="2603539" y="140109"/>
        <a:ext cx="2281753" cy="552175"/>
      </dsp:txXfrm>
    </dsp:sp>
    <dsp:sp modelId="{E68F00BA-745C-4A45-9E3E-764BDA4C8597}">
      <dsp:nvSpPr>
        <dsp:cNvPr id="0" name=""/>
        <dsp:cNvSpPr/>
      </dsp:nvSpPr>
      <dsp:spPr>
        <a:xfrm>
          <a:off x="2603539" y="692284"/>
          <a:ext cx="2281753" cy="1255837"/>
        </a:xfrm>
        <a:prstGeom prst="rect">
          <a:avLst/>
        </a:prstGeom>
        <a:solidFill>
          <a:schemeClr val="accent3">
            <a:lumMod val="20000"/>
            <a:lumOff val="8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de-DE" sz="1500" b="1" kern="1200" dirty="0" smtClean="0"/>
            <a:t>Alma </a:t>
          </a:r>
          <a:r>
            <a:rPr lang="de-DE" sz="1500" b="1" kern="1200" dirty="0" err="1" smtClean="0"/>
            <a:t>Certification</a:t>
          </a:r>
          <a:r>
            <a:rPr lang="de-DE" sz="1500" b="1" kern="1200" dirty="0" smtClean="0"/>
            <a:t/>
          </a:r>
          <a:br>
            <a:rPr lang="de-DE" sz="1500" b="1" kern="1200" dirty="0" smtClean="0"/>
          </a:br>
          <a:r>
            <a:rPr lang="de-DE" sz="1500" b="1" kern="1200" dirty="0" smtClean="0">
              <a:sym typeface="Wingdings" pitchFamily="2" charset="2"/>
            </a:rPr>
            <a:t> </a:t>
          </a:r>
          <a:r>
            <a:rPr lang="de-DE" sz="1500" b="0" kern="1200" dirty="0" smtClean="0"/>
            <a:t>Zertifizierungs-programm für Berechtigung zur Konfiguration in Alma</a:t>
          </a:r>
          <a:endParaRPr lang="de-DE" sz="1500" b="1" kern="1200" dirty="0"/>
        </a:p>
      </dsp:txBody>
      <dsp:txXfrm>
        <a:off x="2603539" y="692284"/>
        <a:ext cx="2281753" cy="1255837"/>
      </dsp:txXfrm>
    </dsp:sp>
    <dsp:sp modelId="{95CAAF72-DAB4-4361-8EBB-C30CEF5B7051}">
      <dsp:nvSpPr>
        <dsp:cNvPr id="0" name=""/>
        <dsp:cNvSpPr/>
      </dsp:nvSpPr>
      <dsp:spPr>
        <a:xfrm>
          <a:off x="5204738" y="140109"/>
          <a:ext cx="2281753" cy="552175"/>
        </a:xfrm>
        <a:prstGeom prst="rect">
          <a:avLst/>
        </a:prstGeom>
        <a:solidFill>
          <a:srgbClr val="7EA0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DE" sz="2500" b="1" kern="1200" dirty="0" smtClean="0">
              <a:solidFill>
                <a:schemeClr val="tx1"/>
              </a:solidFill>
            </a:rPr>
            <a:t>3</a:t>
          </a:r>
          <a:endParaRPr lang="de-DE" sz="2500" b="1" kern="1200" dirty="0">
            <a:solidFill>
              <a:schemeClr val="tx1"/>
            </a:solidFill>
          </a:endParaRPr>
        </a:p>
      </dsp:txBody>
      <dsp:txXfrm>
        <a:off x="5204738" y="140109"/>
        <a:ext cx="2281753" cy="552175"/>
      </dsp:txXfrm>
    </dsp:sp>
    <dsp:sp modelId="{45A6CA05-4F26-4E85-B039-FD7526460BBD}">
      <dsp:nvSpPr>
        <dsp:cNvPr id="0" name=""/>
        <dsp:cNvSpPr/>
      </dsp:nvSpPr>
      <dsp:spPr>
        <a:xfrm>
          <a:off x="5204738" y="692284"/>
          <a:ext cx="2281753" cy="1255837"/>
        </a:xfrm>
        <a:prstGeom prst="rect">
          <a:avLst/>
        </a:prstGeom>
        <a:solidFill>
          <a:schemeClr val="accent3">
            <a:lumMod val="20000"/>
            <a:lumOff val="8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de-DE" sz="1500" b="1" kern="1200" dirty="0" smtClean="0"/>
            <a:t>Primo Training</a:t>
          </a:r>
          <a:br>
            <a:rPr lang="de-DE" sz="1500" b="1" kern="1200" dirty="0" smtClean="0"/>
          </a:br>
          <a:r>
            <a:rPr lang="de-DE" sz="1500" b="1" kern="1200" dirty="0" smtClean="0">
              <a:sym typeface="Wingdings" pitchFamily="2" charset="2"/>
            </a:rPr>
            <a:t> </a:t>
          </a:r>
          <a:r>
            <a:rPr lang="de-DE" sz="1500" b="0" kern="1200" dirty="0" smtClean="0">
              <a:sym typeface="Wingdings" pitchFamily="2" charset="2"/>
            </a:rPr>
            <a:t>Konfiguration des </a:t>
          </a:r>
          <a:r>
            <a:rPr lang="de-DE" sz="1500" b="0" kern="1200" dirty="0" err="1" smtClean="0">
              <a:sym typeface="Wingdings" pitchFamily="2" charset="2"/>
            </a:rPr>
            <a:t>Backoffice</a:t>
          </a:r>
          <a:r>
            <a:rPr lang="de-DE" sz="1500" b="0" kern="1200" dirty="0" smtClean="0">
              <a:sym typeface="Wingdings" pitchFamily="2" charset="2"/>
            </a:rPr>
            <a:t> verstehen und anwenden im Zusammenspiel mit Alma</a:t>
          </a:r>
          <a:endParaRPr lang="de-DE" sz="1500" b="1" kern="1200" dirty="0"/>
        </a:p>
      </dsp:txBody>
      <dsp:txXfrm>
        <a:off x="5204738" y="692284"/>
        <a:ext cx="2281753" cy="1255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8DC67-80B7-4804-B3BC-898D0B78791F}">
      <dsp:nvSpPr>
        <dsp:cNvPr id="0" name=""/>
        <dsp:cNvSpPr/>
      </dsp:nvSpPr>
      <dsp:spPr>
        <a:xfrm>
          <a:off x="2340" y="94509"/>
          <a:ext cx="2281753" cy="559653"/>
        </a:xfrm>
        <a:prstGeom prst="rect">
          <a:avLst/>
        </a:prstGeom>
        <a:solidFill>
          <a:srgbClr val="7EA0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DE" sz="2500" b="1" kern="1200" dirty="0" smtClean="0">
              <a:solidFill>
                <a:schemeClr val="tx1"/>
              </a:solidFill>
            </a:rPr>
            <a:t>4</a:t>
          </a:r>
          <a:endParaRPr lang="de-DE" sz="2500" b="1" kern="1200" dirty="0">
            <a:solidFill>
              <a:schemeClr val="tx1"/>
            </a:solidFill>
          </a:endParaRPr>
        </a:p>
      </dsp:txBody>
      <dsp:txXfrm>
        <a:off x="2340" y="94509"/>
        <a:ext cx="2281753" cy="559653"/>
      </dsp:txXfrm>
    </dsp:sp>
    <dsp:sp modelId="{F6FD209F-B3F9-4CD2-BAAE-64E9F99623C5}">
      <dsp:nvSpPr>
        <dsp:cNvPr id="0" name=""/>
        <dsp:cNvSpPr/>
      </dsp:nvSpPr>
      <dsp:spPr>
        <a:xfrm>
          <a:off x="2340" y="654162"/>
          <a:ext cx="2281753" cy="1339560"/>
        </a:xfrm>
        <a:prstGeom prst="rect">
          <a:avLst/>
        </a:prstGeom>
        <a:solidFill>
          <a:schemeClr val="accent3">
            <a:lumMod val="20000"/>
            <a:lumOff val="8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b="1" kern="1200" dirty="0" smtClean="0"/>
            <a:t>Implementierung von BSZ-Kunden begleiten</a:t>
          </a:r>
          <a:br>
            <a:rPr lang="de-DE" sz="1600" b="1" kern="1200" dirty="0" smtClean="0"/>
          </a:br>
          <a:r>
            <a:rPr lang="de-DE" sz="1600" b="1" kern="1200" dirty="0" smtClean="0">
              <a:sym typeface="Wingdings" pitchFamily="2" charset="2"/>
            </a:rPr>
            <a:t> </a:t>
          </a:r>
          <a:r>
            <a:rPr lang="de-DE" sz="1600" b="0" kern="1200" dirty="0" smtClean="0">
              <a:sym typeface="Wingdings" pitchFamily="2" charset="2"/>
            </a:rPr>
            <a:t>Migrationsprozesse von SWB-Bibliotheken live verfolgen</a:t>
          </a:r>
          <a:endParaRPr lang="de-DE" sz="1600" b="1" kern="1200" dirty="0"/>
        </a:p>
      </dsp:txBody>
      <dsp:txXfrm>
        <a:off x="2340" y="654162"/>
        <a:ext cx="2281753" cy="1339560"/>
      </dsp:txXfrm>
    </dsp:sp>
    <dsp:sp modelId="{96C7A1FD-D282-4CD4-AAB0-3CA99F0D9418}">
      <dsp:nvSpPr>
        <dsp:cNvPr id="0" name=""/>
        <dsp:cNvSpPr/>
      </dsp:nvSpPr>
      <dsp:spPr>
        <a:xfrm>
          <a:off x="2603539" y="94509"/>
          <a:ext cx="2281753" cy="559653"/>
        </a:xfrm>
        <a:prstGeom prst="rect">
          <a:avLst/>
        </a:prstGeom>
        <a:solidFill>
          <a:srgbClr val="7EA02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DE" sz="2500" b="1" kern="1200" dirty="0" smtClean="0">
              <a:solidFill>
                <a:schemeClr val="tx1"/>
              </a:solidFill>
            </a:rPr>
            <a:t>5</a:t>
          </a:r>
          <a:endParaRPr lang="de-DE" sz="2500" b="1" kern="1200" dirty="0">
            <a:solidFill>
              <a:schemeClr val="tx1"/>
            </a:solidFill>
          </a:endParaRPr>
        </a:p>
      </dsp:txBody>
      <dsp:txXfrm>
        <a:off x="2603539" y="94509"/>
        <a:ext cx="2281753" cy="559653"/>
      </dsp:txXfrm>
    </dsp:sp>
    <dsp:sp modelId="{E68F00BA-745C-4A45-9E3E-764BDA4C8597}">
      <dsp:nvSpPr>
        <dsp:cNvPr id="0" name=""/>
        <dsp:cNvSpPr/>
      </dsp:nvSpPr>
      <dsp:spPr>
        <a:xfrm>
          <a:off x="2603539" y="654162"/>
          <a:ext cx="2281753" cy="1339560"/>
        </a:xfrm>
        <a:prstGeom prst="rect">
          <a:avLst/>
        </a:prstGeom>
        <a:solidFill>
          <a:schemeClr val="accent3">
            <a:lumMod val="20000"/>
            <a:lumOff val="80000"/>
            <a:alpha val="5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b="1" kern="1200" dirty="0" smtClean="0"/>
            <a:t>Service- und Geschäftsmodelle entwickeln</a:t>
          </a:r>
          <a:endParaRPr lang="de-DE" sz="1600" b="1" kern="1200" dirty="0"/>
        </a:p>
      </dsp:txBody>
      <dsp:txXfrm>
        <a:off x="2603539" y="654162"/>
        <a:ext cx="2281753" cy="1339560"/>
      </dsp:txXfrm>
    </dsp:sp>
    <dsp:sp modelId="{95CAAF72-DAB4-4361-8EBB-C30CEF5B7051}">
      <dsp:nvSpPr>
        <dsp:cNvPr id="0" name=""/>
        <dsp:cNvSpPr/>
      </dsp:nvSpPr>
      <dsp:spPr>
        <a:xfrm>
          <a:off x="5204738" y="94509"/>
          <a:ext cx="2281753" cy="559653"/>
        </a:xfrm>
        <a:prstGeom prst="rect">
          <a:avLst/>
        </a:prstGeom>
        <a:solidFill>
          <a:srgbClr val="C8132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DE" sz="2500" b="1" kern="1200" dirty="0" smtClean="0">
              <a:solidFill>
                <a:schemeClr val="tx1"/>
              </a:solidFill>
            </a:rPr>
            <a:t>6</a:t>
          </a:r>
          <a:endParaRPr lang="de-DE" sz="2500" b="1" kern="1200" dirty="0">
            <a:solidFill>
              <a:schemeClr val="tx1"/>
            </a:solidFill>
          </a:endParaRPr>
        </a:p>
      </dsp:txBody>
      <dsp:txXfrm>
        <a:off x="5204738" y="94509"/>
        <a:ext cx="2281753" cy="559653"/>
      </dsp:txXfrm>
    </dsp:sp>
    <dsp:sp modelId="{45A6CA05-4F26-4E85-B039-FD7526460BBD}">
      <dsp:nvSpPr>
        <dsp:cNvPr id="0" name=""/>
        <dsp:cNvSpPr/>
      </dsp:nvSpPr>
      <dsp:spPr>
        <a:xfrm>
          <a:off x="5204738" y="654162"/>
          <a:ext cx="2281753" cy="1339560"/>
        </a:xfrm>
        <a:prstGeom prst="rect">
          <a:avLst/>
        </a:prstGeom>
        <a:solidFill>
          <a:srgbClr val="C00000">
            <a:alpha val="10000"/>
          </a:srgb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b="1" kern="1200" dirty="0" smtClean="0"/>
            <a:t>Verbundanbindung </a:t>
          </a:r>
          <a:br>
            <a:rPr lang="de-DE" sz="1600" b="1" kern="1200" dirty="0" smtClean="0"/>
          </a:br>
          <a:r>
            <a:rPr lang="de-DE" sz="1600" kern="1200" dirty="0" smtClean="0">
              <a:sym typeface="Wingdings" pitchFamily="2" charset="2"/>
            </a:rPr>
            <a:t> Langfristiges Ziel: Vollständige Katalogisierung in Alma</a:t>
          </a:r>
          <a:endParaRPr lang="de-DE" sz="1600" b="1" kern="1200" dirty="0"/>
        </a:p>
      </dsp:txBody>
      <dsp:txXfrm>
        <a:off x="5204738" y="654162"/>
        <a:ext cx="2281753" cy="1339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C4C61-2AFA-4D33-9EE5-011F784A58B4}" type="datetimeFigureOut">
              <a:rPr lang="de-DE" smtClean="0"/>
              <a:pPr/>
              <a:t>10.02.2016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D9655-50AD-46C9-AE59-E09DCEB3D83B}" type="slidenum">
              <a:rPr lang="de-DE" smtClean="0"/>
              <a:pPr/>
              <a:t>‹Nr.›</a:t>
            </a:fld>
            <a:endParaRPr lang="de-DE"/>
          </a:p>
        </p:txBody>
      </p:sp>
    </p:spTree>
    <p:extLst>
      <p:ext uri="{BB962C8B-B14F-4D97-AF65-F5344CB8AC3E}">
        <p14:creationId xmlns:p14="http://schemas.microsoft.com/office/powerpoint/2010/main" val="227552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Einfachheit halber</a:t>
            </a:r>
            <a:r>
              <a:rPr lang="de-DE" baseline="0" dirty="0" smtClean="0"/>
              <a:t> als erstes</a:t>
            </a:r>
            <a:endParaRPr lang="de-DE" dirty="0"/>
          </a:p>
        </p:txBody>
      </p:sp>
      <p:sp>
        <p:nvSpPr>
          <p:cNvPr id="4" name="Foliennummernplatzhalter 3"/>
          <p:cNvSpPr>
            <a:spLocks noGrp="1"/>
          </p:cNvSpPr>
          <p:nvPr>
            <p:ph type="sldNum" sz="quarter" idx="10"/>
          </p:nvPr>
        </p:nvSpPr>
        <p:spPr/>
        <p:txBody>
          <a:bodyPr/>
          <a:lstStyle/>
          <a:p>
            <a:fld id="{B9AD9655-50AD-46C9-AE59-E09DCEB3D83B}" type="slidenum">
              <a:rPr lang="de-DE" smtClean="0"/>
              <a:pPr/>
              <a:t>19</a:t>
            </a:fld>
            <a:endParaRPr lang="de-DE"/>
          </a:p>
        </p:txBody>
      </p:sp>
    </p:spTree>
    <p:extLst>
      <p:ext uri="{BB962C8B-B14F-4D97-AF65-F5344CB8AC3E}">
        <p14:creationId xmlns:p14="http://schemas.microsoft.com/office/powerpoint/2010/main" val="410585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Erweiterung</a:t>
            </a:r>
            <a:r>
              <a:rPr lang="de-DE" baseline="0" dirty="0" smtClean="0"/>
              <a:t> unseres Serviceportfolios  </a:t>
            </a:r>
            <a:r>
              <a:rPr lang="de-DE" baseline="0" dirty="0" smtClean="0">
                <a:sym typeface="Wingdings" pitchFamily="2" charset="2"/>
              </a:rPr>
              <a:t> Evaluierung eines Produktes, welches erst vor wenigen Jahren entwickelt wurde, liegt nahe. Zonenkonzept war von Anfang an ein Pluspunkt für Alma und unterscheidet sich damit von Konkurrenzprodukten wie bspw. WMS. Der Verbund kann auf der Ebene der Networkzone agieren und langfristig ist sogar die Ablösung eines Verbundsystems durch Alma denkbar.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21</a:t>
            </a:fld>
            <a:endParaRPr lang="de-DE">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Erweiterung</a:t>
            </a:r>
            <a:r>
              <a:rPr lang="de-DE" baseline="0" dirty="0" smtClean="0"/>
              <a:t> unseres Serviceportfolios  </a:t>
            </a:r>
            <a:r>
              <a:rPr lang="de-DE" baseline="0" dirty="0" smtClean="0">
                <a:sym typeface="Wingdings" pitchFamily="2" charset="2"/>
              </a:rPr>
              <a:t> Evaluierung eines Produktes, welches erst vor wenigen Jahren entwickelt wurde, liegt nahe. Zonenkonzept war von Anfang an ein Pluspunkt für Alma und unterscheidet sich damit von Konkurrenzprodukten wie bspw. WMS. Der Verbund kann auf der Ebene der Networkzone agieren und langfristig ist sogar die Ablösung eines Verbundsystems durch Alma denkbar.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22</a:t>
            </a:fld>
            <a:endParaRPr lang="de-DE">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Erweiterung</a:t>
            </a:r>
            <a:r>
              <a:rPr lang="de-DE" baseline="0" dirty="0" smtClean="0"/>
              <a:t> unseres Serviceportfolios  </a:t>
            </a:r>
            <a:r>
              <a:rPr lang="de-DE" baseline="0" dirty="0" smtClean="0">
                <a:sym typeface="Wingdings" pitchFamily="2" charset="2"/>
              </a:rPr>
              <a:t> Evaluierung eines Produktes, welches erst vor wenigen Jahren entwickelt wurde, liegt nahe. Zonenkonzept war von Anfang an ein Pluspunkt für Alma und unterscheidet sich damit von Konkurrenzprodukten wie bspw. WMS. Der Verbund kann auf der Ebene der Networkzone agieren und langfristig ist sogar die Ablösung eines Verbundsystems durch Alma denkbar.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23</a:t>
            </a:fld>
            <a:endParaRPr lang="de-DE">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noFill/>
          <a:ln>
            <a:solidFill>
              <a:srgbClr val="000000"/>
            </a:solidFill>
            <a:miter lim="800000"/>
            <a:headEnd/>
            <a:tailEnd/>
          </a:ln>
        </p:spPr>
      </p:sp>
      <p:sp>
        <p:nvSpPr>
          <p:cNvPr id="21507" name="Notizenplatzhalter 2"/>
          <p:cNvSpPr>
            <a:spLocks noGrp="1"/>
          </p:cNvSpPr>
          <p:nvPr>
            <p:ph type="body" idx="1"/>
          </p:nvPr>
        </p:nvSpPr>
        <p:spPr bwMode="auto">
          <a:noFill/>
        </p:spPr>
        <p:txBody>
          <a:bodyPr wrap="square" numCol="1" anchor="t" anchorCtr="0" compatLnSpc="1">
            <a:prstTxWarp prst="textNoShape">
              <a:avLst/>
            </a:prstTxWarp>
          </a:bodyPr>
          <a:lstStyle/>
          <a:p>
            <a:pPr marL="227934" indent="-227934">
              <a:buFontTx/>
              <a:buAutoNum type="arabicPeriod"/>
            </a:pPr>
            <a:r>
              <a:rPr lang="de-DE" dirty="0" smtClean="0"/>
              <a:t>Alma Trainings für Alma Institution und Networkzone</a:t>
            </a:r>
          </a:p>
          <a:p>
            <a:pPr marL="227934" indent="-227934">
              <a:buFontTx/>
              <a:buAutoNum type="arabicPeriod"/>
            </a:pPr>
            <a:r>
              <a:rPr lang="de-DE" dirty="0" smtClean="0"/>
              <a:t>Alma </a:t>
            </a:r>
            <a:r>
              <a:rPr lang="de-DE" dirty="0" err="1" smtClean="0"/>
              <a:t>Certification</a:t>
            </a:r>
            <a:r>
              <a:rPr lang="de-DE" dirty="0" smtClean="0"/>
              <a:t> Training: 5-wöchiges Administratorenprogramm mit abschließendem Online-Test, welches die Konfiguration eröffnet (vorher nicht!)</a:t>
            </a:r>
          </a:p>
          <a:p>
            <a:pPr marL="227934" indent="-227934">
              <a:buFontTx/>
              <a:buAutoNum type="arabicPeriod"/>
            </a:pPr>
            <a:r>
              <a:rPr lang="de-DE" dirty="0" smtClean="0"/>
              <a:t>Primo Backoffice Training: Administrationsschulung ermöglicht alle Anpassungen von Primo z.B. Oberfläche, Indexe, … </a:t>
            </a:r>
          </a:p>
          <a:p>
            <a:pPr marL="227934" indent="-227934">
              <a:buFontTx/>
              <a:buAutoNum type="arabicPeriod"/>
            </a:pPr>
            <a:r>
              <a:rPr lang="de-DE" dirty="0" smtClean="0"/>
              <a:t>Implementierungen begleiten: aktuell Hochschulen in Leipzig, Dresden und Zwickau,  vom Kick-Off-Meeting bis zum Go-Live</a:t>
            </a:r>
          </a:p>
          <a:p>
            <a:pPr marL="227934" indent="-227934"/>
            <a:r>
              <a:rPr lang="de-DE" dirty="0" smtClean="0"/>
              <a:t>5.  Geschäftsmodelle entwickeln</a:t>
            </a:r>
            <a:r>
              <a:rPr lang="de-DE" baseline="0" dirty="0" smtClean="0"/>
              <a:t> (Lenkungsausschuss)</a:t>
            </a:r>
            <a:endParaRPr lang="de-DE" dirty="0" smtClean="0"/>
          </a:p>
          <a:p>
            <a:pPr marL="228600" indent="-228600">
              <a:buAutoNum type="arabicPeriod" startAt="6"/>
            </a:pPr>
            <a:r>
              <a:rPr lang="de-DE" dirty="0" err="1" smtClean="0"/>
              <a:t>Ansigeln</a:t>
            </a:r>
            <a:r>
              <a:rPr lang="de-DE" dirty="0" smtClean="0"/>
              <a:t> per OAI-Prozess, erfolgreich im Test, produktiver</a:t>
            </a:r>
            <a:r>
              <a:rPr lang="de-DE" baseline="0" dirty="0" smtClean="0"/>
              <a:t> Einsatz in einer Pilot-Bibliothek in Kürze (HTW Dresden)</a:t>
            </a:r>
          </a:p>
          <a:p>
            <a:pPr marL="228600" indent="-228600">
              <a:buNone/>
            </a:pPr>
            <a:endParaRPr lang="de-DE" dirty="0" smtClean="0"/>
          </a:p>
          <a:p>
            <a:pPr marL="227934" indent="-227934"/>
            <a:r>
              <a:rPr lang="de-DE" dirty="0" smtClean="0"/>
              <a:t>Verbundanbindung mittelfristig durch CBDZ weitestgehend gelöst (Verbunddaten von 3 Verbünden)</a:t>
            </a:r>
          </a:p>
        </p:txBody>
      </p:sp>
      <p:sp>
        <p:nvSpPr>
          <p:cNvPr id="4" name="Foliennummernplatzhalter 3"/>
          <p:cNvSpPr>
            <a:spLocks noGrp="1"/>
          </p:cNvSpPr>
          <p:nvPr>
            <p:ph type="sldNum" sz="quarter" idx="5"/>
          </p:nvPr>
        </p:nvSpPr>
        <p:spPr/>
        <p:txBody>
          <a:bodyPr/>
          <a:lstStyle/>
          <a:p>
            <a:pPr>
              <a:defRPr/>
            </a:pPr>
            <a:fld id="{BB1EAA8C-FBF9-4AAC-821C-F0170B0497DB}" type="slidenum">
              <a:rPr lang="de-DE" smtClean="0">
                <a:solidFill>
                  <a:prstClr val="black"/>
                </a:solidFill>
              </a:rPr>
              <a:pPr>
                <a:defRPr/>
              </a:pPr>
              <a:t>24</a:t>
            </a:fld>
            <a:endParaRPr lang="de-DE">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Erweiterung</a:t>
            </a:r>
            <a:r>
              <a:rPr lang="de-DE" baseline="0" dirty="0" smtClean="0"/>
              <a:t> unseres Serviceportfolios  </a:t>
            </a:r>
            <a:r>
              <a:rPr lang="de-DE" baseline="0" dirty="0" smtClean="0">
                <a:sym typeface="Wingdings" pitchFamily="2" charset="2"/>
              </a:rPr>
              <a:t> Evaluierung eines Produktes, welches erst vor wenigen Jahren entwickelt wurde, liegt nahe. Zonenkonzept war von Anfang an ein Pluspunkt für Alma und unterscheidet sich damit von Konkurrenzprodukten wie bspw. WMS. Der Verbund kann auf der Ebene der Networkzone agieren und langfristig ist sogar die Ablösung eines Verbundsystems durch Alma denkbar.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25</a:t>
            </a:fld>
            <a:endParaRPr lang="de-DE">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26</a:t>
            </a:fld>
            <a:endParaRPr lang="de-D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27</a:t>
            </a:fld>
            <a:endParaRPr lang="de-DE">
              <a:solidFill>
                <a:prstClr val="black"/>
              </a:solidFill>
            </a:endParaRPr>
          </a:p>
        </p:txBody>
      </p:sp>
    </p:spTree>
    <p:extLst>
      <p:ext uri="{BB962C8B-B14F-4D97-AF65-F5344CB8AC3E}">
        <p14:creationId xmlns:p14="http://schemas.microsoft.com/office/powerpoint/2010/main" val="354015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Datenservices (E-Books, etc.)  sind Verbunddienstleistung, d.h. die Metadaten spielen wir ein. Ergänzende Services in der CBDZ wäre die Paketverwaltung (electronic </a:t>
            </a:r>
            <a:r>
              <a:rPr lang="de-DE" b="1" dirty="0" err="1" smtClean="0"/>
              <a:t>Collections</a:t>
            </a:r>
            <a:r>
              <a:rPr lang="de-DE" b="1" dirty="0" smtClean="0"/>
              <a:t> in Alma)</a:t>
            </a:r>
            <a:endParaRPr lang="de-DE" b="1" dirty="0"/>
          </a:p>
        </p:txBody>
      </p:sp>
      <p:sp>
        <p:nvSpPr>
          <p:cNvPr id="4" name="Foliennummernplatzhalter 3"/>
          <p:cNvSpPr>
            <a:spLocks noGrp="1"/>
          </p:cNvSpPr>
          <p:nvPr>
            <p:ph type="sldNum" sz="quarter" idx="10"/>
          </p:nvPr>
        </p:nvSpPr>
        <p:spPr/>
        <p:txBody>
          <a:bodyPr/>
          <a:lstStyle/>
          <a:p>
            <a:pPr>
              <a:defRPr/>
            </a:pPr>
            <a:fld id="{78C00DCC-658C-4F40-A267-326F50ACCD53}" type="slidenum">
              <a:rPr lang="de-DE" smtClean="0">
                <a:solidFill>
                  <a:prstClr val="black"/>
                </a:solidFill>
              </a:rPr>
              <a:pPr>
                <a:defRPr/>
              </a:pPr>
              <a:t>28</a:t>
            </a:fld>
            <a:endParaRPr lang="de-DE">
              <a:solidFill>
                <a:prstClr val="black"/>
              </a:solidFill>
            </a:endParaRPr>
          </a:p>
        </p:txBody>
      </p:sp>
    </p:spTree>
    <p:extLst>
      <p:ext uri="{BB962C8B-B14F-4D97-AF65-F5344CB8AC3E}">
        <p14:creationId xmlns:p14="http://schemas.microsoft.com/office/powerpoint/2010/main" val="362216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1560" y="3645024"/>
            <a:ext cx="7848872" cy="2304256"/>
          </a:xfrm>
          <a:prstGeom prst="rect">
            <a:avLst/>
          </a:prstGeom>
        </p:spPr>
        <p:txBody>
          <a:bodyPr/>
          <a:lstStyle>
            <a:lvl1pPr marL="0" indent="0" algn="ctr">
              <a:buNone/>
              <a:defRPr sz="28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5" name="Textplatzhalter 14"/>
          <p:cNvSpPr>
            <a:spLocks noGrp="1"/>
          </p:cNvSpPr>
          <p:nvPr>
            <p:ph type="body" sz="quarter" idx="10"/>
          </p:nvPr>
        </p:nvSpPr>
        <p:spPr>
          <a:xfrm>
            <a:off x="611188" y="6308551"/>
            <a:ext cx="7848600" cy="504825"/>
          </a:xfrm>
          <a:prstGeom prst="rect">
            <a:avLst/>
          </a:prstGeom>
        </p:spPr>
        <p:txBody>
          <a:bodyPr/>
          <a:lstStyle>
            <a:lvl1pPr algn="ctr">
              <a:buNone/>
              <a:defRPr sz="1200">
                <a:solidFill>
                  <a:schemeClr val="tx1"/>
                </a:solidFill>
                <a:latin typeface="Arial" pitchFamily="34" charset="0"/>
                <a:cs typeface="Arial" pitchFamily="34" charset="0"/>
              </a:defRPr>
            </a:lvl1pPr>
            <a:lvl2pPr algn="ctr">
              <a:buNone/>
              <a:defRPr sz="1600">
                <a:latin typeface="Arial" pitchFamily="34" charset="0"/>
                <a:cs typeface="Arial" pitchFamily="34" charset="0"/>
              </a:defRPr>
            </a:lvl2pPr>
            <a:lvl3pPr algn="ctr">
              <a:buNone/>
              <a:defRPr sz="1600">
                <a:latin typeface="Arial" pitchFamily="34" charset="0"/>
                <a:cs typeface="Arial" pitchFamily="34" charset="0"/>
              </a:defRPr>
            </a:lvl3pPr>
            <a:lvl4pPr algn="ctr">
              <a:buNone/>
              <a:defRPr sz="1600">
                <a:latin typeface="Arial" pitchFamily="34" charset="0"/>
                <a:cs typeface="Arial" pitchFamily="34" charset="0"/>
              </a:defRPr>
            </a:lvl4pPr>
            <a:lvl5pPr algn="ctr">
              <a:buNone/>
              <a:defRPr sz="1600">
                <a:latin typeface="Arial" pitchFamily="34" charset="0"/>
                <a:cs typeface="Arial" pitchFamily="34" charset="0"/>
              </a:defRPr>
            </a:lvl5pPr>
          </a:lstStyle>
          <a:p>
            <a:pPr lvl="0"/>
            <a:r>
              <a:rPr lang="de-DE" dirty="0" smtClean="0"/>
              <a:t>Textmasterformate durch Klicken bearbeiten</a:t>
            </a:r>
          </a:p>
        </p:txBody>
      </p:sp>
      <p:sp>
        <p:nvSpPr>
          <p:cNvPr id="6" name="Titel 1"/>
          <p:cNvSpPr>
            <a:spLocks noGrp="1"/>
          </p:cNvSpPr>
          <p:nvPr>
            <p:ph type="ctrTitle"/>
          </p:nvPr>
        </p:nvSpPr>
        <p:spPr>
          <a:xfrm>
            <a:off x="611560" y="1988840"/>
            <a:ext cx="7844408" cy="1224136"/>
          </a:xfrm>
          <a:prstGeom prst="rect">
            <a:avLst/>
          </a:prstGeom>
        </p:spPr>
        <p:txBody>
          <a:bodyPr/>
          <a:lstStyle>
            <a:lvl1pPr>
              <a:defRPr sz="3600" b="1" baseline="0">
                <a:solidFill>
                  <a:srgbClr val="008080"/>
                </a:solidFill>
                <a:latin typeface="Arial" pitchFamily="34" charset="0"/>
                <a:cs typeface="Arial" pitchFamily="34" charset="0"/>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Fußzeilenplatzhalter 4"/>
          <p:cNvSpPr>
            <a:spLocks noGrp="1"/>
          </p:cNvSpPr>
          <p:nvPr>
            <p:ph type="ftr" sz="quarter" idx="12"/>
          </p:nvPr>
        </p:nvSpPr>
        <p:spPr>
          <a:xfrm>
            <a:off x="539552" y="6356350"/>
            <a:ext cx="7272808" cy="365125"/>
          </a:xfrm>
          <a:prstGeom prst="rect">
            <a:avLst/>
          </a:prstGeom>
        </p:spPr>
        <p:txBody>
          <a:bodyPr/>
          <a:lstStyle>
            <a:lvl1pPr algn="l">
              <a:defRPr sz="1200" baseline="0">
                <a:solidFill>
                  <a:schemeClr val="tx1"/>
                </a:solidFill>
                <a:latin typeface="Arial" pitchFamily="34" charset="0"/>
              </a:defRPr>
            </a:lvl1pPr>
          </a:lstStyle>
          <a:p>
            <a:r>
              <a:rPr lang="en-US" smtClean="0"/>
              <a:t>Volker Conradt | Kooperation BSZ-VZG (GBV) und CBDZ | InetBib Stuttgart | 11.02.2016</a:t>
            </a:r>
            <a:endParaRPr lang="de-DE" dirty="0"/>
          </a:p>
        </p:txBody>
      </p:sp>
      <p:sp>
        <p:nvSpPr>
          <p:cNvPr id="7" name="Textplatzhalter 6"/>
          <p:cNvSpPr>
            <a:spLocks noGrp="1"/>
          </p:cNvSpPr>
          <p:nvPr>
            <p:ph type="body" sz="quarter" idx="13"/>
          </p:nvPr>
        </p:nvSpPr>
        <p:spPr>
          <a:xfrm>
            <a:off x="467544" y="1844675"/>
            <a:ext cx="8064500" cy="4032250"/>
          </a:xfrm>
          <a:prstGeom prst="rect">
            <a:avLst/>
          </a:prstGeom>
        </p:spPr>
        <p:txBody>
          <a:bodyPr/>
          <a:lstStyle>
            <a:lvl1pPr marL="361950" indent="-361950">
              <a:tabLst/>
              <a:defRPr sz="2800" baseline="0">
                <a:solidFill>
                  <a:schemeClr val="tx1"/>
                </a:solidFill>
                <a:latin typeface="Arial" pitchFamily="34" charset="0"/>
              </a:defRPr>
            </a:lvl1pPr>
            <a:lvl2pPr marL="714375" indent="-352425">
              <a:buFont typeface="Arial" pitchFamily="34" charset="0"/>
              <a:buChar char="•"/>
              <a:tabLst/>
              <a:defRPr sz="2400" baseline="0">
                <a:solidFill>
                  <a:schemeClr val="tx1"/>
                </a:solidFill>
                <a:latin typeface="Arial" pitchFamily="34" charset="0"/>
              </a:defRPr>
            </a:lvl2pPr>
            <a:lvl3pPr marL="1076325" indent="-361950">
              <a:tabLst/>
              <a:defRPr sz="2000" baseline="0">
                <a:solidFill>
                  <a:schemeClr val="tx1"/>
                </a:solidFill>
                <a:latin typeface="Arial" pitchFamily="34" charset="0"/>
              </a:defRPr>
            </a:lvl3pPr>
            <a:lvl4pPr marL="1438275" indent="-361950">
              <a:buFont typeface="Arial" pitchFamily="34" charset="0"/>
              <a:buChar char="•"/>
              <a:tabLst/>
              <a:defRPr baseline="0">
                <a:solidFill>
                  <a:schemeClr val="tx1"/>
                </a:solidFill>
                <a:latin typeface="Arial" pitchFamily="34" charset="0"/>
              </a:defRPr>
            </a:lvl4pPr>
            <a:lvl5pPr marL="1790700" indent="-352425">
              <a:buFont typeface="Arial" pitchFamily="34" charset="0"/>
              <a:buChar char="•"/>
              <a:tabLst/>
              <a:defRPr baseline="0">
                <a:solidFill>
                  <a:schemeClr val="tx1"/>
                </a:solidFill>
                <a:latin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ußzeilenplatzhalter 4"/>
          <p:cNvSpPr txBox="1">
            <a:spLocks/>
          </p:cNvSpPr>
          <p:nvPr userDrawn="1"/>
        </p:nvSpPr>
        <p:spPr>
          <a:xfrm>
            <a:off x="7892752" y="6353176"/>
            <a:ext cx="639688" cy="371474"/>
          </a:xfrm>
          <a:prstGeom prst="rect">
            <a:avLst/>
          </a:prstGeom>
        </p:spPr>
        <p:txBody>
          <a:bodyPr vert="horz" lIns="91440" tIns="45720" rIns="91440" bIns="45720" rtlCol="0" anchor="ctr"/>
          <a:lstStyle>
            <a:lvl1pPr algn="r">
              <a:defRPr sz="1200" baseline="0">
                <a:latin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7C9380-AC83-4775-B900-E489CE8AF204}" type="slidenum">
              <a:rPr kumimoji="0" lang="de-DE" sz="12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9" name="Titel 1"/>
          <p:cNvSpPr>
            <a:spLocks noGrp="1"/>
          </p:cNvSpPr>
          <p:nvPr>
            <p:ph type="title"/>
          </p:nvPr>
        </p:nvSpPr>
        <p:spPr>
          <a:xfrm>
            <a:off x="467544" y="1052736"/>
            <a:ext cx="8085584" cy="576064"/>
          </a:xfrm>
          <a:prstGeom prst="rect">
            <a:avLst/>
          </a:prstGeom>
        </p:spPr>
        <p:txBody>
          <a:bodyPr/>
          <a:lstStyle>
            <a:lvl1pPr algn="l">
              <a:tabLst>
                <a:tab pos="1076325" algn="l"/>
                <a:tab pos="2152650" algn="l"/>
                <a:tab pos="3228975" algn="l"/>
                <a:tab pos="4305300" algn="l"/>
                <a:tab pos="5381625" algn="l"/>
                <a:tab pos="6457950" algn="l"/>
                <a:tab pos="7534275" algn="l"/>
              </a:tabLst>
              <a:defRPr sz="3200" baseline="0">
                <a:solidFill>
                  <a:srgbClr val="008080"/>
                </a:solidFill>
                <a:latin typeface="Arial" pitchFamily="34" charset="0"/>
              </a:defRPr>
            </a:lvl1pPr>
          </a:lstStyle>
          <a:p>
            <a:r>
              <a:rPr lang="de-DE" dirty="0" smtClean="0"/>
              <a:t>Titel</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467544" y="1196752"/>
            <a:ext cx="8064500" cy="4680173"/>
          </a:xfrm>
          <a:prstGeom prst="rect">
            <a:avLst/>
          </a:prstGeom>
        </p:spPr>
        <p:txBody>
          <a:bodyPr/>
          <a:lstStyle>
            <a:lvl1pPr marL="361950" indent="-361950">
              <a:tabLst/>
              <a:defRPr sz="2800" baseline="0">
                <a:solidFill>
                  <a:schemeClr val="tx1"/>
                </a:solidFill>
                <a:latin typeface="Arial" pitchFamily="34" charset="0"/>
              </a:defRPr>
            </a:lvl1pPr>
            <a:lvl2pPr marL="714375" indent="-352425">
              <a:buFont typeface="Arial" pitchFamily="34" charset="0"/>
              <a:buChar char="•"/>
              <a:tabLst/>
              <a:defRPr sz="2400" baseline="0">
                <a:solidFill>
                  <a:schemeClr val="tx1"/>
                </a:solidFill>
                <a:latin typeface="Arial" pitchFamily="34" charset="0"/>
              </a:defRPr>
            </a:lvl2pPr>
            <a:lvl3pPr marL="1076325" indent="-361950">
              <a:tabLst/>
              <a:defRPr sz="2000" baseline="0">
                <a:solidFill>
                  <a:schemeClr val="tx1"/>
                </a:solidFill>
                <a:latin typeface="Arial" pitchFamily="34" charset="0"/>
              </a:defRPr>
            </a:lvl3pPr>
            <a:lvl4pPr marL="1438275" indent="-361950">
              <a:buFont typeface="Arial" pitchFamily="34" charset="0"/>
              <a:buChar char="•"/>
              <a:tabLst/>
              <a:defRPr baseline="0">
                <a:solidFill>
                  <a:schemeClr val="tx1"/>
                </a:solidFill>
                <a:latin typeface="Arial" pitchFamily="34" charset="0"/>
              </a:defRPr>
            </a:lvl4pPr>
            <a:lvl5pPr marL="1790700" indent="-352425">
              <a:buFont typeface="Arial" pitchFamily="34" charset="0"/>
              <a:buChar char="•"/>
              <a:tabLst/>
              <a:defRPr baseline="0">
                <a:solidFill>
                  <a:schemeClr val="tx1"/>
                </a:solidFill>
                <a:latin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4"/>
          <p:cNvSpPr>
            <a:spLocks noGrp="1"/>
          </p:cNvSpPr>
          <p:nvPr>
            <p:ph type="ftr" sz="quarter" idx="12"/>
          </p:nvPr>
        </p:nvSpPr>
        <p:spPr>
          <a:xfrm>
            <a:off x="539552" y="6356350"/>
            <a:ext cx="7272808" cy="365125"/>
          </a:xfrm>
          <a:prstGeom prst="rect">
            <a:avLst/>
          </a:prstGeom>
        </p:spPr>
        <p:txBody>
          <a:bodyPr/>
          <a:lstStyle>
            <a:lvl1pPr algn="l">
              <a:defRPr sz="1200" baseline="0">
                <a:solidFill>
                  <a:schemeClr val="tx1"/>
                </a:solidFill>
                <a:latin typeface="Arial" pitchFamily="34" charset="0"/>
              </a:defRPr>
            </a:lvl1pPr>
          </a:lstStyle>
          <a:p>
            <a:r>
              <a:rPr lang="en-US" smtClean="0"/>
              <a:t>Volker Conradt | Kooperation BSZ-VZG (GBV) und CBDZ | InetBib Stuttgart | 11.02.2016</a:t>
            </a:r>
            <a:endParaRPr lang="de-DE" dirty="0"/>
          </a:p>
        </p:txBody>
      </p:sp>
      <p:sp>
        <p:nvSpPr>
          <p:cNvPr id="9" name="Fußzeilenplatzhalter 4"/>
          <p:cNvSpPr txBox="1">
            <a:spLocks/>
          </p:cNvSpPr>
          <p:nvPr userDrawn="1"/>
        </p:nvSpPr>
        <p:spPr>
          <a:xfrm>
            <a:off x="7892752" y="6353176"/>
            <a:ext cx="639688" cy="371474"/>
          </a:xfrm>
          <a:prstGeom prst="rect">
            <a:avLst/>
          </a:prstGeom>
        </p:spPr>
        <p:txBody>
          <a:bodyPr vert="horz" lIns="91440" tIns="45720" rIns="91440" bIns="45720" rtlCol="0" anchor="ctr"/>
          <a:lstStyle>
            <a:lvl1pPr algn="r">
              <a:defRPr sz="1200" baseline="0">
                <a:latin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7C9380-AC83-4775-B900-E489CE8AF204}" type="slidenum">
              <a:rPr kumimoji="0" lang="de-DE" sz="12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2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10" name="Titel 1"/>
          <p:cNvSpPr>
            <a:spLocks noGrp="1"/>
          </p:cNvSpPr>
          <p:nvPr>
            <p:ph type="title"/>
          </p:nvPr>
        </p:nvSpPr>
        <p:spPr>
          <a:xfrm>
            <a:off x="467544" y="188640"/>
            <a:ext cx="4752528" cy="576064"/>
          </a:xfrm>
          <a:prstGeom prst="rect">
            <a:avLst/>
          </a:prstGeom>
        </p:spPr>
        <p:txBody>
          <a:bodyPr/>
          <a:lstStyle>
            <a:lvl1pPr algn="l">
              <a:tabLst>
                <a:tab pos="1076325" algn="l"/>
                <a:tab pos="2152650" algn="l"/>
                <a:tab pos="3228975" algn="l"/>
                <a:tab pos="4305300" algn="l"/>
                <a:tab pos="5381625" algn="l"/>
                <a:tab pos="6457950" algn="l"/>
                <a:tab pos="7534275" algn="l"/>
              </a:tabLst>
              <a:defRPr sz="3200" baseline="0">
                <a:solidFill>
                  <a:srgbClr val="008080"/>
                </a:solidFill>
                <a:latin typeface="Arial" pitchFamily="34" charset="0"/>
              </a:defRPr>
            </a:lvl1pPr>
          </a:lstStyle>
          <a:p>
            <a:r>
              <a:rPr lang="de-DE" dirty="0" smtClean="0"/>
              <a:t>Titel</a:t>
            </a:r>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988840"/>
            <a:ext cx="7844408" cy="1224136"/>
          </a:xfrm>
          <a:prstGeom prst="rect">
            <a:avLst/>
          </a:prstGeom>
        </p:spPr>
        <p:txBody>
          <a:bodyPr/>
          <a:lstStyle>
            <a:lvl1pPr>
              <a:defRPr sz="3600" b="1" baseline="0">
                <a:solidFill>
                  <a:srgbClr val="97BF30"/>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611560" y="3645024"/>
            <a:ext cx="7848872" cy="2304256"/>
          </a:xfrm>
          <a:prstGeom prst="rect">
            <a:avLst/>
          </a:prstGeom>
        </p:spPr>
        <p:txBody>
          <a:bodyPr/>
          <a:lstStyle>
            <a:lvl1pPr marL="0" indent="0" algn="ctr">
              <a:buNone/>
              <a:defRPr sz="28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5" name="Textplatzhalter 14"/>
          <p:cNvSpPr>
            <a:spLocks noGrp="1"/>
          </p:cNvSpPr>
          <p:nvPr>
            <p:ph type="body" sz="quarter" idx="10"/>
          </p:nvPr>
        </p:nvSpPr>
        <p:spPr>
          <a:xfrm>
            <a:off x="611188" y="6308551"/>
            <a:ext cx="7848600" cy="504825"/>
          </a:xfrm>
          <a:prstGeom prst="rect">
            <a:avLst/>
          </a:prstGeom>
        </p:spPr>
        <p:txBody>
          <a:bodyPr/>
          <a:lstStyle>
            <a:lvl1pPr algn="ctr">
              <a:buNone/>
              <a:defRPr sz="1200">
                <a:solidFill>
                  <a:schemeClr val="tx1"/>
                </a:solidFill>
                <a:latin typeface="Arial" pitchFamily="34" charset="0"/>
                <a:cs typeface="Arial" pitchFamily="34" charset="0"/>
              </a:defRPr>
            </a:lvl1pPr>
            <a:lvl2pPr algn="ctr">
              <a:buNone/>
              <a:defRPr sz="1600">
                <a:latin typeface="Arial" pitchFamily="34" charset="0"/>
                <a:cs typeface="Arial" pitchFamily="34" charset="0"/>
              </a:defRPr>
            </a:lvl2pPr>
            <a:lvl3pPr algn="ctr">
              <a:buNone/>
              <a:defRPr sz="1600">
                <a:latin typeface="Arial" pitchFamily="34" charset="0"/>
                <a:cs typeface="Arial" pitchFamily="34" charset="0"/>
              </a:defRPr>
            </a:lvl3pPr>
            <a:lvl4pPr algn="ctr">
              <a:buNone/>
              <a:defRPr sz="1600">
                <a:latin typeface="Arial" pitchFamily="34" charset="0"/>
                <a:cs typeface="Arial" pitchFamily="34" charset="0"/>
              </a:defRPr>
            </a:lvl4pPr>
            <a:lvl5pPr algn="ctr">
              <a:buNone/>
              <a:defRPr sz="1600">
                <a:latin typeface="Arial" pitchFamily="34" charset="0"/>
                <a:cs typeface="Arial" pitchFamily="34" charset="0"/>
              </a:defRPr>
            </a:lvl5pPr>
          </a:lstStyle>
          <a:p>
            <a:pPr lvl="0"/>
            <a:r>
              <a:rPr lang="de-DE" dirty="0" smtClean="0"/>
              <a:t>Textmasterformate durch Klicken bearbeiten</a:t>
            </a:r>
          </a:p>
        </p:txBody>
      </p:sp>
    </p:spTree>
    <p:extLst>
      <p:ext uri="{BB962C8B-B14F-4D97-AF65-F5344CB8AC3E}">
        <p14:creationId xmlns:p14="http://schemas.microsoft.com/office/powerpoint/2010/main" val="44251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ußzeilenplatzhalter 4"/>
          <p:cNvSpPr txBox="1">
            <a:spLocks/>
          </p:cNvSpPr>
          <p:nvPr userDrawn="1"/>
        </p:nvSpPr>
        <p:spPr>
          <a:xfrm>
            <a:off x="7893050" y="6353175"/>
            <a:ext cx="639763" cy="371475"/>
          </a:xfrm>
          <a:prstGeom prst="rect">
            <a:avLst/>
          </a:prstGeom>
        </p:spPr>
        <p:txBody>
          <a:bodyPr anchor="ctr"/>
          <a:lstStyle>
            <a:lvl1pPr algn="r">
              <a:defRPr sz="1200" baseline="0">
                <a:latin typeface="Arial" pitchFamily="34" charset="0"/>
              </a:defRPr>
            </a:lvl1pPr>
          </a:lstStyle>
          <a:p>
            <a:pPr>
              <a:defRPr/>
            </a:pPr>
            <a:fld id="{95C0077C-11E7-429F-BC6C-3503FD863858}" type="slidenum">
              <a:rPr lang="de-DE" smtClean="0">
                <a:solidFill>
                  <a:prstClr val="black"/>
                </a:solidFill>
                <a:cs typeface="Arial" charset="0"/>
              </a:rPr>
              <a:pPr>
                <a:defRPr/>
              </a:pPr>
              <a:t>‹Nr.›</a:t>
            </a:fld>
            <a:endParaRPr lang="de-DE" dirty="0">
              <a:solidFill>
                <a:prstClr val="black"/>
              </a:solidFill>
              <a:cs typeface="Arial" charset="0"/>
            </a:endParaRPr>
          </a:p>
        </p:txBody>
      </p:sp>
      <p:sp>
        <p:nvSpPr>
          <p:cNvPr id="2" name="Titel 1"/>
          <p:cNvSpPr>
            <a:spLocks noGrp="1"/>
          </p:cNvSpPr>
          <p:nvPr>
            <p:ph type="title"/>
          </p:nvPr>
        </p:nvSpPr>
        <p:spPr>
          <a:xfrm>
            <a:off x="467544" y="1052736"/>
            <a:ext cx="8085584" cy="576064"/>
          </a:xfrm>
          <a:prstGeom prst="rect">
            <a:avLst/>
          </a:prstGeom>
        </p:spPr>
        <p:txBody>
          <a:bodyPr/>
          <a:lstStyle>
            <a:lvl1pPr algn="l">
              <a:tabLst>
                <a:tab pos="1076325" algn="l"/>
                <a:tab pos="2152650" algn="l"/>
                <a:tab pos="3228975" algn="l"/>
                <a:tab pos="4305300" algn="l"/>
                <a:tab pos="5381625" algn="l"/>
                <a:tab pos="6457950" algn="l"/>
                <a:tab pos="7534275" algn="l"/>
              </a:tabLst>
              <a:defRPr sz="3200" baseline="0">
                <a:solidFill>
                  <a:srgbClr val="97BF30"/>
                </a:solidFill>
                <a:latin typeface="Arial" pitchFamily="34" charset="0"/>
              </a:defRPr>
            </a:lvl1pPr>
          </a:lstStyle>
          <a:p>
            <a:r>
              <a:rPr lang="de-DE" dirty="0" smtClean="0"/>
              <a:t>Titel</a:t>
            </a:r>
            <a:endParaRPr lang="de-DE" dirty="0"/>
          </a:p>
        </p:txBody>
      </p:sp>
      <p:sp>
        <p:nvSpPr>
          <p:cNvPr id="7" name="Textplatzhalter 6"/>
          <p:cNvSpPr>
            <a:spLocks noGrp="1"/>
          </p:cNvSpPr>
          <p:nvPr>
            <p:ph type="body" sz="quarter" idx="13"/>
          </p:nvPr>
        </p:nvSpPr>
        <p:spPr>
          <a:xfrm>
            <a:off x="467544" y="1844675"/>
            <a:ext cx="8064500" cy="4032250"/>
          </a:xfrm>
          <a:prstGeom prst="rect">
            <a:avLst/>
          </a:prstGeom>
        </p:spPr>
        <p:txBody>
          <a:bodyPr/>
          <a:lstStyle>
            <a:lvl1pPr marL="361950" indent="-361950">
              <a:tabLst/>
              <a:defRPr sz="2800" baseline="0">
                <a:solidFill>
                  <a:schemeClr val="tx1"/>
                </a:solidFill>
                <a:latin typeface="Arial" pitchFamily="34" charset="0"/>
              </a:defRPr>
            </a:lvl1pPr>
            <a:lvl2pPr marL="714375" indent="-352425">
              <a:buFont typeface="Arial" pitchFamily="34" charset="0"/>
              <a:buChar char="•"/>
              <a:tabLst/>
              <a:defRPr sz="2400" baseline="0">
                <a:solidFill>
                  <a:schemeClr val="tx1"/>
                </a:solidFill>
                <a:latin typeface="Arial" pitchFamily="34" charset="0"/>
              </a:defRPr>
            </a:lvl2pPr>
            <a:lvl3pPr marL="1076325" indent="-361950">
              <a:tabLst/>
              <a:defRPr sz="2000" baseline="0">
                <a:solidFill>
                  <a:schemeClr val="tx1"/>
                </a:solidFill>
                <a:latin typeface="Arial" pitchFamily="34" charset="0"/>
              </a:defRPr>
            </a:lvl3pPr>
            <a:lvl4pPr marL="1438275" indent="-361950">
              <a:buFont typeface="Arial" pitchFamily="34" charset="0"/>
              <a:buChar char="•"/>
              <a:tabLst/>
              <a:defRPr baseline="0">
                <a:solidFill>
                  <a:schemeClr val="tx1"/>
                </a:solidFill>
                <a:latin typeface="Arial" pitchFamily="34" charset="0"/>
              </a:defRPr>
            </a:lvl4pPr>
            <a:lvl5pPr marL="1790700" indent="-352425">
              <a:buFont typeface="Arial" pitchFamily="34" charset="0"/>
              <a:buChar char="•"/>
              <a:tabLst/>
              <a:defRPr baseline="0">
                <a:solidFill>
                  <a:schemeClr val="tx1"/>
                </a:solidFill>
                <a:latin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14"/>
          </p:nvPr>
        </p:nvSpPr>
        <p:spPr>
          <a:xfrm>
            <a:off x="539750" y="6356350"/>
            <a:ext cx="7272338" cy="365125"/>
          </a:xfrm>
          <a:prstGeom prst="rect">
            <a:avLst/>
          </a:prstGeom>
        </p:spPr>
        <p:txBody>
          <a:bodyPr/>
          <a:lstStyle>
            <a:lvl1pPr algn="l" fontAlgn="auto">
              <a:spcBef>
                <a:spcPts val="0"/>
              </a:spcBef>
              <a:spcAft>
                <a:spcPts val="0"/>
              </a:spcAft>
              <a:defRPr sz="1200" baseline="0">
                <a:solidFill>
                  <a:schemeClr val="tx1"/>
                </a:solidFill>
                <a:latin typeface="Arial" pitchFamily="34" charset="0"/>
                <a:cs typeface="+mn-cs"/>
              </a:defRPr>
            </a:lvl1p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Tree>
    <p:extLst>
      <p:ext uri="{BB962C8B-B14F-4D97-AF65-F5344CB8AC3E}">
        <p14:creationId xmlns:p14="http://schemas.microsoft.com/office/powerpoint/2010/main" val="182900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4" name="Fußzeilenplatzhalter 4"/>
          <p:cNvSpPr txBox="1">
            <a:spLocks/>
          </p:cNvSpPr>
          <p:nvPr userDrawn="1"/>
        </p:nvSpPr>
        <p:spPr>
          <a:xfrm>
            <a:off x="7893050" y="6353175"/>
            <a:ext cx="639763" cy="371475"/>
          </a:xfrm>
          <a:prstGeom prst="rect">
            <a:avLst/>
          </a:prstGeom>
        </p:spPr>
        <p:txBody>
          <a:bodyPr anchor="ctr"/>
          <a:lstStyle>
            <a:lvl1pPr algn="r">
              <a:defRPr sz="1200" baseline="0">
                <a:latin typeface="Arial" pitchFamily="34" charset="0"/>
              </a:defRPr>
            </a:lvl1pPr>
          </a:lstStyle>
          <a:p>
            <a:pPr>
              <a:defRPr/>
            </a:pPr>
            <a:fld id="{C45172D9-F1F0-450D-853D-B8BDC7C855CD}" type="slidenum">
              <a:rPr lang="de-DE" smtClean="0">
                <a:solidFill>
                  <a:prstClr val="black"/>
                </a:solidFill>
                <a:cs typeface="Arial" charset="0"/>
              </a:rPr>
              <a:pPr>
                <a:defRPr/>
              </a:pPr>
              <a:t>‹Nr.›</a:t>
            </a:fld>
            <a:endParaRPr lang="de-DE" dirty="0">
              <a:solidFill>
                <a:prstClr val="black"/>
              </a:solidFill>
              <a:cs typeface="Arial" charset="0"/>
            </a:endParaRPr>
          </a:p>
        </p:txBody>
      </p:sp>
      <p:sp>
        <p:nvSpPr>
          <p:cNvPr id="2" name="Titel 1"/>
          <p:cNvSpPr>
            <a:spLocks noGrp="1"/>
          </p:cNvSpPr>
          <p:nvPr>
            <p:ph type="title"/>
          </p:nvPr>
        </p:nvSpPr>
        <p:spPr>
          <a:xfrm>
            <a:off x="467544" y="188640"/>
            <a:ext cx="4752528" cy="576064"/>
          </a:xfrm>
          <a:prstGeom prst="rect">
            <a:avLst/>
          </a:prstGeom>
        </p:spPr>
        <p:txBody>
          <a:bodyPr/>
          <a:lstStyle>
            <a:lvl1pPr algn="l">
              <a:tabLst>
                <a:tab pos="1076325" algn="l"/>
                <a:tab pos="2152650" algn="l"/>
                <a:tab pos="3228975" algn="l"/>
                <a:tab pos="4305300" algn="l"/>
                <a:tab pos="5381625" algn="l"/>
                <a:tab pos="6457950" algn="l"/>
                <a:tab pos="7534275" algn="l"/>
              </a:tabLst>
              <a:defRPr sz="3200" baseline="0">
                <a:solidFill>
                  <a:srgbClr val="97BF30"/>
                </a:solidFill>
                <a:latin typeface="Arial" pitchFamily="34" charset="0"/>
              </a:defRPr>
            </a:lvl1pPr>
          </a:lstStyle>
          <a:p>
            <a:r>
              <a:rPr lang="de-DE" dirty="0" smtClean="0"/>
              <a:t>Titel</a:t>
            </a:r>
            <a:endParaRPr lang="de-DE" dirty="0"/>
          </a:p>
        </p:txBody>
      </p:sp>
      <p:sp>
        <p:nvSpPr>
          <p:cNvPr id="7" name="Textplatzhalter 6"/>
          <p:cNvSpPr>
            <a:spLocks noGrp="1"/>
          </p:cNvSpPr>
          <p:nvPr>
            <p:ph type="body" sz="quarter" idx="13"/>
          </p:nvPr>
        </p:nvSpPr>
        <p:spPr>
          <a:xfrm>
            <a:off x="467544" y="1196752"/>
            <a:ext cx="8064500" cy="4680173"/>
          </a:xfrm>
          <a:prstGeom prst="rect">
            <a:avLst/>
          </a:prstGeom>
        </p:spPr>
        <p:txBody>
          <a:bodyPr/>
          <a:lstStyle>
            <a:lvl1pPr marL="361950" indent="-361950">
              <a:tabLst/>
              <a:defRPr sz="2800" baseline="0">
                <a:solidFill>
                  <a:schemeClr val="tx1"/>
                </a:solidFill>
                <a:latin typeface="Arial" pitchFamily="34" charset="0"/>
              </a:defRPr>
            </a:lvl1pPr>
            <a:lvl2pPr marL="714375" indent="-352425">
              <a:buFont typeface="Arial" pitchFamily="34" charset="0"/>
              <a:buChar char="•"/>
              <a:tabLst/>
              <a:defRPr sz="2400" baseline="0">
                <a:solidFill>
                  <a:schemeClr val="tx1"/>
                </a:solidFill>
                <a:latin typeface="Arial" pitchFamily="34" charset="0"/>
              </a:defRPr>
            </a:lvl2pPr>
            <a:lvl3pPr marL="1076325" indent="-361950">
              <a:tabLst/>
              <a:defRPr sz="2000" baseline="0">
                <a:solidFill>
                  <a:schemeClr val="tx1"/>
                </a:solidFill>
                <a:latin typeface="Arial" pitchFamily="34" charset="0"/>
              </a:defRPr>
            </a:lvl3pPr>
            <a:lvl4pPr marL="1438275" indent="-361950">
              <a:buFont typeface="Arial" pitchFamily="34" charset="0"/>
              <a:buChar char="•"/>
              <a:tabLst/>
              <a:defRPr baseline="0">
                <a:solidFill>
                  <a:schemeClr val="tx1"/>
                </a:solidFill>
                <a:latin typeface="Arial" pitchFamily="34" charset="0"/>
              </a:defRPr>
            </a:lvl4pPr>
            <a:lvl5pPr marL="1790700" indent="-352425">
              <a:buFont typeface="Arial" pitchFamily="34" charset="0"/>
              <a:buChar char="•"/>
              <a:tabLst/>
              <a:defRPr baseline="0">
                <a:solidFill>
                  <a:schemeClr val="tx1"/>
                </a:solidFill>
                <a:latin typeface="Arial"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Fußzeilenplatzhalter 4"/>
          <p:cNvSpPr>
            <a:spLocks noGrp="1"/>
          </p:cNvSpPr>
          <p:nvPr>
            <p:ph type="ftr" sz="quarter" idx="14"/>
          </p:nvPr>
        </p:nvSpPr>
        <p:spPr>
          <a:xfrm>
            <a:off x="539750" y="6356350"/>
            <a:ext cx="7272338" cy="36512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200" baseline="0">
                <a:solidFill>
                  <a:schemeClr val="tx1"/>
                </a:solidFill>
                <a:latin typeface="Arial" pitchFamily="34" charset="0"/>
                <a:cs typeface="+mn-cs"/>
              </a:defRPr>
            </a:lvl1p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Tree>
    <p:extLst>
      <p:ext uri="{BB962C8B-B14F-4D97-AF65-F5344CB8AC3E}">
        <p14:creationId xmlns:p14="http://schemas.microsoft.com/office/powerpoint/2010/main" val="63814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Gerade Verbindung 8"/>
          <p:cNvCxnSpPr/>
          <p:nvPr userDrawn="1"/>
        </p:nvCxnSpPr>
        <p:spPr>
          <a:xfrm>
            <a:off x="0" y="764704"/>
            <a:ext cx="9144000" cy="0"/>
          </a:xfrm>
          <a:prstGeom prst="line">
            <a:avLst/>
          </a:prstGeom>
          <a:ln w="19050" cmpd="sng">
            <a:solidFill>
              <a:srgbClr val="A1AAB5"/>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6309320"/>
            <a:ext cx="9144000" cy="0"/>
          </a:xfrm>
          <a:prstGeom prst="line">
            <a:avLst/>
          </a:prstGeom>
          <a:ln w="19050" cmpd="sng">
            <a:solidFill>
              <a:srgbClr val="A1AAB5"/>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4088" y="45638"/>
            <a:ext cx="2808312" cy="66896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7" descr="bszlogo.jpg"/>
          <p:cNvPicPr>
            <a:picLocks noChangeAspect="1"/>
          </p:cNvPicPr>
          <p:nvPr userDrawn="1"/>
        </p:nvPicPr>
        <p:blipFill>
          <a:blip r:embed="rId5" cstate="print"/>
          <a:srcRect/>
          <a:stretch>
            <a:fillRect/>
          </a:stretch>
        </p:blipFill>
        <p:spPr bwMode="auto">
          <a:xfrm>
            <a:off x="5589588" y="260350"/>
            <a:ext cx="2870200" cy="400050"/>
          </a:xfrm>
          <a:prstGeom prst="rect">
            <a:avLst/>
          </a:prstGeom>
          <a:noFill/>
          <a:ln w="9525">
            <a:noFill/>
            <a:miter lim="800000"/>
            <a:headEnd/>
            <a:tailEnd/>
          </a:ln>
        </p:spPr>
      </p:pic>
      <p:cxnSp>
        <p:nvCxnSpPr>
          <p:cNvPr id="9" name="Gerade Verbindung 8"/>
          <p:cNvCxnSpPr/>
          <p:nvPr userDrawn="1"/>
        </p:nvCxnSpPr>
        <p:spPr>
          <a:xfrm>
            <a:off x="0" y="765175"/>
            <a:ext cx="9144000" cy="0"/>
          </a:xfrm>
          <a:prstGeom prst="line">
            <a:avLst/>
          </a:prstGeom>
          <a:ln w="19050" cmpd="sng">
            <a:solidFill>
              <a:srgbClr val="A1AAB5"/>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a:xfrm>
            <a:off x="0" y="6308725"/>
            <a:ext cx="9144000" cy="0"/>
          </a:xfrm>
          <a:prstGeom prst="line">
            <a:avLst/>
          </a:prstGeom>
          <a:ln w="19050" cmpd="sng">
            <a:solidFill>
              <a:srgbClr val="A1AA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88760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4625"/>
            <a:ext cx="3080555" cy="701682"/>
          </a:xfrm>
          <a:prstGeom prst="rect">
            <a:avLst/>
          </a:prstGeom>
        </p:spPr>
      </p:pic>
      <p:sp>
        <p:nvSpPr>
          <p:cNvPr id="2" name="Titel 1"/>
          <p:cNvSpPr>
            <a:spLocks noGrp="1"/>
          </p:cNvSpPr>
          <p:nvPr>
            <p:ph type="ctrTitle"/>
          </p:nvPr>
        </p:nvSpPr>
        <p:spPr>
          <a:xfrm>
            <a:off x="611560" y="1196752"/>
            <a:ext cx="8136904" cy="2736304"/>
          </a:xfrm>
          <a:prstGeom prst="rect">
            <a:avLst/>
          </a:prstGeom>
        </p:spPr>
        <p:txBody>
          <a:bodyPr/>
          <a:lstStyle/>
          <a:p>
            <a:r>
              <a:rPr lang="de-DE" dirty="0"/>
              <a:t>Neue Kooperationen: </a:t>
            </a:r>
            <a:r>
              <a:rPr lang="de-DE" dirty="0" smtClean="0"/>
              <a:t/>
            </a:r>
            <a:br>
              <a:rPr lang="de-DE" dirty="0" smtClean="0"/>
            </a:br>
            <a:r>
              <a:rPr lang="de-DE" dirty="0" smtClean="0"/>
              <a:t>Die </a:t>
            </a:r>
            <a:r>
              <a:rPr lang="de-DE" dirty="0"/>
              <a:t>BSZ-GBV – Kooperation und die Kooperation zur Common </a:t>
            </a:r>
            <a:r>
              <a:rPr lang="de-DE" dirty="0" err="1"/>
              <a:t>Bibliographic</a:t>
            </a:r>
            <a:r>
              <a:rPr lang="de-DE" dirty="0"/>
              <a:t> Data Zone (CBDZ </a:t>
            </a:r>
            <a:r>
              <a:rPr lang="de-DE" dirty="0" smtClean="0"/>
              <a:t>)</a:t>
            </a:r>
            <a:br>
              <a:rPr lang="de-DE" dirty="0" smtClean="0"/>
            </a:br>
            <a:r>
              <a:rPr lang="de-DE" dirty="0"/>
              <a:t/>
            </a:r>
            <a:br>
              <a:rPr lang="de-DE" dirty="0"/>
            </a:br>
            <a:r>
              <a:rPr lang="de-DE" dirty="0"/>
              <a:t/>
            </a:r>
            <a:br>
              <a:rPr lang="de-DE" dirty="0"/>
            </a:br>
            <a:r>
              <a:rPr lang="de-DE" dirty="0" smtClean="0"/>
              <a:t/>
            </a:r>
            <a:br>
              <a:rPr lang="de-DE" dirty="0" smtClean="0"/>
            </a:br>
            <a:r>
              <a:rPr lang="de-DE" sz="2800" dirty="0" smtClean="0"/>
              <a:t/>
            </a:r>
            <a:br>
              <a:rPr lang="de-DE" sz="2800" dirty="0" smtClean="0"/>
            </a:br>
            <a:r>
              <a:rPr lang="de-DE" sz="2800" dirty="0" smtClean="0"/>
              <a:t>Stuttgart, 11.02.2016</a:t>
            </a:r>
            <a:br>
              <a:rPr lang="de-DE" sz="2800" dirty="0" smtClean="0"/>
            </a:br>
            <a:r>
              <a:rPr lang="de-DE" sz="2800" dirty="0" smtClean="0"/>
              <a:t/>
            </a:r>
            <a:br>
              <a:rPr lang="de-DE" sz="2800" dirty="0" smtClean="0"/>
            </a:br>
            <a:r>
              <a:rPr lang="de-DE" sz="1600" dirty="0" smtClean="0"/>
              <a:t>Volker Conradt</a:t>
            </a:r>
            <a:endParaRPr lang="de-DE"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221088"/>
            <a:ext cx="22764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67544" y="1628800"/>
            <a:ext cx="8064500" cy="4752528"/>
          </a:xfrm>
        </p:spPr>
        <p:txBody>
          <a:bodyPr/>
          <a:lstStyle/>
          <a:p>
            <a:r>
              <a:rPr lang="de-DE" dirty="0" smtClean="0"/>
              <a:t>Aktive Arbeitsgruppen</a:t>
            </a:r>
            <a:endParaRPr lang="de-DE" sz="2400" dirty="0" smtClean="0"/>
          </a:p>
          <a:p>
            <a:pPr lvl="1">
              <a:spcBef>
                <a:spcPts val="0"/>
              </a:spcBef>
            </a:pPr>
            <a:r>
              <a:rPr lang="de-DE" dirty="0" smtClean="0"/>
              <a:t>Formatanpassung</a:t>
            </a:r>
          </a:p>
          <a:p>
            <a:pPr lvl="1">
              <a:spcBef>
                <a:spcPts val="0"/>
              </a:spcBef>
            </a:pPr>
            <a:r>
              <a:rPr lang="de-DE" dirty="0" smtClean="0"/>
              <a:t>Katalogzusammenführung</a:t>
            </a:r>
          </a:p>
          <a:p>
            <a:pPr lvl="1">
              <a:spcBef>
                <a:spcPts val="0"/>
              </a:spcBef>
            </a:pPr>
            <a:r>
              <a:rPr lang="de-DE" dirty="0" smtClean="0"/>
              <a:t>E-Book-Pool</a:t>
            </a:r>
          </a:p>
          <a:p>
            <a:pPr lvl="1">
              <a:spcBef>
                <a:spcPts val="0"/>
              </a:spcBef>
            </a:pPr>
            <a:r>
              <a:rPr lang="de-DE" dirty="0" smtClean="0"/>
              <a:t>Digitalisierung</a:t>
            </a:r>
          </a:p>
          <a:p>
            <a:pPr lvl="1">
              <a:spcBef>
                <a:spcPts val="0"/>
              </a:spcBef>
              <a:spcAft>
                <a:spcPts val="600"/>
              </a:spcAft>
            </a:pPr>
            <a:r>
              <a:rPr lang="de-DE" dirty="0" smtClean="0"/>
              <a:t>CBS-Technik</a:t>
            </a:r>
          </a:p>
          <a:p>
            <a:pPr lvl="1">
              <a:spcBef>
                <a:spcPts val="0"/>
              </a:spcBef>
              <a:spcAft>
                <a:spcPts val="600"/>
              </a:spcAft>
            </a:pPr>
            <a:r>
              <a:rPr lang="de-DE" dirty="0" smtClean="0"/>
              <a:t>…</a:t>
            </a:r>
          </a:p>
          <a:p>
            <a:r>
              <a:rPr lang="de-DE" dirty="0" smtClean="0"/>
              <a:t>Gremien</a:t>
            </a:r>
          </a:p>
          <a:p>
            <a:pPr lvl="1">
              <a:spcBef>
                <a:spcPts val="0"/>
              </a:spcBef>
              <a:spcAft>
                <a:spcPts val="600"/>
              </a:spcAft>
            </a:pPr>
            <a:r>
              <a:rPr lang="de-DE" dirty="0" smtClean="0"/>
              <a:t>Themenbezogen </a:t>
            </a:r>
            <a:r>
              <a:rPr lang="de-DE" dirty="0"/>
              <a:t>Beteiligung in </a:t>
            </a:r>
            <a:r>
              <a:rPr lang="de-DE" dirty="0" smtClean="0"/>
              <a:t>Verbundleitung, Fachbeirat und Facharbeitsgruppen</a:t>
            </a:r>
          </a:p>
        </p:txBody>
      </p:sp>
      <p:sp>
        <p:nvSpPr>
          <p:cNvPr id="4" name="Titel 3"/>
          <p:cNvSpPr>
            <a:spLocks noGrp="1"/>
          </p:cNvSpPr>
          <p:nvPr>
            <p:ph type="title"/>
          </p:nvPr>
        </p:nvSpPr>
        <p:spPr>
          <a:xfrm>
            <a:off x="467544" y="908720"/>
            <a:ext cx="8676456" cy="576064"/>
          </a:xfrm>
        </p:spPr>
        <p:txBody>
          <a:bodyPr/>
          <a:lstStyle/>
          <a:p>
            <a:r>
              <a:rPr lang="de-DE" b="1" dirty="0" smtClean="0"/>
              <a:t>Gemeinsame </a:t>
            </a:r>
            <a:r>
              <a:rPr lang="de-DE" b="1" dirty="0"/>
              <a:t>Organisationsstrukturen</a:t>
            </a:r>
          </a:p>
        </p:txBody>
      </p:sp>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2" name="Textfeld 1"/>
          <p:cNvSpPr txBox="1"/>
          <p:nvPr/>
        </p:nvSpPr>
        <p:spPr>
          <a:xfrm>
            <a:off x="5292080" y="2433662"/>
            <a:ext cx="3694345" cy="923330"/>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Regelmäßige </a:t>
            </a:r>
            <a:r>
              <a:rPr lang="de-DE" dirty="0" smtClean="0">
                <a:latin typeface="Arial" panose="020B0604020202020204" pitchFamily="34" charset="0"/>
                <a:cs typeface="Arial" panose="020B0604020202020204" pitchFamily="34" charset="0"/>
              </a:rPr>
              <a:t>Treffen</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Regelmäßige Telefonkonferenzen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Online-Chat</a:t>
            </a:r>
            <a:endParaRPr lang="de-DE" dirty="0">
              <a:latin typeface="Arial" panose="020B0604020202020204" pitchFamily="34" charset="0"/>
              <a:cs typeface="Arial" panose="020B0604020202020204" pitchFamily="34" charset="0"/>
            </a:endParaRPr>
          </a:p>
        </p:txBody>
      </p:sp>
      <p:sp>
        <p:nvSpPr>
          <p:cNvPr id="6" name="Geschweifte Klammer rechts 5"/>
          <p:cNvSpPr/>
          <p:nvPr/>
        </p:nvSpPr>
        <p:spPr>
          <a:xfrm>
            <a:off x="4860032" y="1700808"/>
            <a:ext cx="360040" cy="2376264"/>
          </a:xfrm>
          <a:prstGeom prst="rightBrace">
            <a:avLst/>
          </a:prstGeom>
          <a:ln w="25400">
            <a:solidFill>
              <a:srgbClr val="0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07178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67544" y="1628800"/>
            <a:ext cx="8676456" cy="4320480"/>
          </a:xfrm>
        </p:spPr>
        <p:txBody>
          <a:bodyPr/>
          <a:lstStyle/>
          <a:p>
            <a:pPr>
              <a:spcBef>
                <a:spcPts val="600"/>
              </a:spcBef>
              <a:spcAft>
                <a:spcPts val="600"/>
              </a:spcAft>
            </a:pPr>
            <a:r>
              <a:rPr lang="de-DE" sz="2600" dirty="0" smtClean="0">
                <a:cs typeface="Arial" panose="020B0604020202020204" pitchFamily="34" charset="0"/>
              </a:rPr>
              <a:t>Format und Regelwerk</a:t>
            </a:r>
          </a:p>
          <a:p>
            <a:pPr>
              <a:spcBef>
                <a:spcPts val="600"/>
              </a:spcBef>
              <a:spcAft>
                <a:spcPts val="600"/>
              </a:spcAft>
            </a:pPr>
            <a:r>
              <a:rPr lang="de-DE" sz="2600" dirty="0" smtClean="0">
                <a:cs typeface="Arial" panose="020B0604020202020204" pitchFamily="34" charset="0"/>
              </a:rPr>
              <a:t>De-Duplizierung</a:t>
            </a:r>
          </a:p>
          <a:p>
            <a:pPr>
              <a:spcBef>
                <a:spcPts val="600"/>
              </a:spcBef>
              <a:spcAft>
                <a:spcPts val="600"/>
              </a:spcAft>
            </a:pPr>
            <a:r>
              <a:rPr lang="de-DE" sz="2600" dirty="0" smtClean="0">
                <a:cs typeface="Arial" panose="020B0604020202020204" pitchFamily="34" charset="0"/>
              </a:rPr>
              <a:t>Hierarchische Strukturen</a:t>
            </a:r>
          </a:p>
          <a:p>
            <a:pPr>
              <a:spcBef>
                <a:spcPts val="600"/>
              </a:spcBef>
              <a:spcAft>
                <a:spcPts val="600"/>
              </a:spcAft>
            </a:pPr>
            <a:r>
              <a:rPr lang="de-DE" sz="2600" dirty="0" smtClean="0">
                <a:cs typeface="Arial" panose="020B0604020202020204" pitchFamily="34" charset="0"/>
              </a:rPr>
              <a:t>Normdaten: unterschiedlicher Umgang mit </a:t>
            </a:r>
            <a:r>
              <a:rPr lang="de-DE" sz="2600" dirty="0" err="1" smtClean="0">
                <a:cs typeface="Arial" panose="020B0604020202020204" pitchFamily="34" charset="0"/>
              </a:rPr>
              <a:t>Tn</a:t>
            </a:r>
            <a:r>
              <a:rPr lang="de-DE" sz="2600" dirty="0" smtClean="0">
                <a:cs typeface="Arial" panose="020B0604020202020204" pitchFamily="34" charset="0"/>
              </a:rPr>
              <a:t>-Sätzen</a:t>
            </a:r>
          </a:p>
          <a:p>
            <a:pPr>
              <a:spcBef>
                <a:spcPts val="600"/>
              </a:spcBef>
              <a:spcAft>
                <a:spcPts val="600"/>
              </a:spcAft>
            </a:pPr>
            <a:r>
              <a:rPr lang="de-DE" sz="2600" dirty="0" smtClean="0">
                <a:cs typeface="Arial" panose="020B0604020202020204" pitchFamily="34" charset="0"/>
              </a:rPr>
              <a:t>Fremddaten: GBV integriert, BSZ Fremddatenpool</a:t>
            </a:r>
          </a:p>
          <a:p>
            <a:pPr>
              <a:spcBef>
                <a:spcPts val="600"/>
              </a:spcBef>
            </a:pPr>
            <a:r>
              <a:rPr lang="de-DE" sz="2600" dirty="0" smtClean="0">
                <a:cs typeface="Arial" panose="020B0604020202020204" pitchFamily="34" charset="0"/>
              </a:rPr>
              <a:t>Administrative Daten: </a:t>
            </a:r>
            <a:br>
              <a:rPr lang="de-DE" sz="2600" dirty="0" smtClean="0">
                <a:cs typeface="Arial" panose="020B0604020202020204" pitchFamily="34" charset="0"/>
              </a:rPr>
            </a:br>
            <a:r>
              <a:rPr lang="de-DE" sz="2600" dirty="0" smtClean="0">
                <a:cs typeface="Arial" panose="020B0604020202020204" pitchFamily="34" charset="0"/>
              </a:rPr>
              <a:t>PPN-Nummer, Bibliotheksnummern, Benutzerkennungen etc.</a:t>
            </a:r>
          </a:p>
          <a:p>
            <a:pPr>
              <a:spcBef>
                <a:spcPts val="600"/>
              </a:spcBef>
            </a:pPr>
            <a:r>
              <a:rPr lang="de-DE" sz="2600" dirty="0" smtClean="0">
                <a:cs typeface="Arial" panose="020B0604020202020204" pitchFamily="34" charset="0"/>
              </a:rPr>
              <a:t>Notwendige Vorbereitungen im BSZ und GBV</a:t>
            </a:r>
            <a:endParaRPr lang="de-DE" sz="2000" dirty="0" smtClean="0">
              <a:cs typeface="Arial" panose="020B0604020202020204" pitchFamily="34" charset="0"/>
            </a:endParaRPr>
          </a:p>
        </p:txBody>
      </p:sp>
      <p:sp>
        <p:nvSpPr>
          <p:cNvPr id="4" name="Titel 3"/>
          <p:cNvSpPr>
            <a:spLocks noGrp="1"/>
          </p:cNvSpPr>
          <p:nvPr>
            <p:ph type="title"/>
          </p:nvPr>
        </p:nvSpPr>
        <p:spPr>
          <a:xfrm>
            <a:off x="467544" y="908720"/>
            <a:ext cx="8856984" cy="576064"/>
          </a:xfrm>
        </p:spPr>
        <p:txBody>
          <a:bodyPr/>
          <a:lstStyle/>
          <a:p>
            <a:r>
              <a:rPr lang="de-DE" b="1" dirty="0" smtClean="0"/>
              <a:t>Arbeitsfelder</a:t>
            </a:r>
            <a:endParaRPr lang="de-DE" b="1" dirty="0"/>
          </a:p>
        </p:txBody>
      </p:sp>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6" name="Titel 3"/>
          <p:cNvSpPr txBox="1">
            <a:spLocks/>
          </p:cNvSpPr>
          <p:nvPr/>
        </p:nvSpPr>
        <p:spPr>
          <a:xfrm>
            <a:off x="467544" y="116632"/>
            <a:ext cx="4680520" cy="576064"/>
          </a:xfrm>
          <a:prstGeom prst="rect">
            <a:avLst/>
          </a:prstGeom>
        </p:spPr>
        <p:txBody>
          <a:bodyPr/>
          <a:lstStyle>
            <a:lvl1pPr algn="l" defTabSz="914400" rtl="0" eaLnBrk="1" latinLnBrk="0" hangingPunct="1">
              <a:spcBef>
                <a:spcPct val="0"/>
              </a:spcBef>
              <a:buNone/>
              <a:tabLst>
                <a:tab pos="1076325" algn="l"/>
                <a:tab pos="2152650" algn="l"/>
                <a:tab pos="3228975" algn="l"/>
                <a:tab pos="4305300" algn="l"/>
                <a:tab pos="5381625" algn="l"/>
                <a:tab pos="6457950" algn="l"/>
                <a:tab pos="7534275" algn="l"/>
              </a:tabLst>
              <a:defRPr sz="3200" kern="1200" baseline="0">
                <a:solidFill>
                  <a:srgbClr val="008080"/>
                </a:solidFill>
                <a:latin typeface="Arial" pitchFamily="34" charset="0"/>
                <a:ea typeface="+mj-ea"/>
                <a:cs typeface="+mj-cs"/>
              </a:defRPr>
            </a:lvl1pPr>
          </a:lstStyle>
          <a:p>
            <a:r>
              <a:rPr lang="de-DE" b="1" dirty="0" smtClean="0"/>
              <a:t>Gemeinsamer Katalog</a:t>
            </a:r>
            <a:endParaRPr lang="de-DE" b="1" dirty="0"/>
          </a:p>
        </p:txBody>
      </p:sp>
    </p:spTree>
    <p:extLst>
      <p:ext uri="{BB962C8B-B14F-4D97-AF65-F5344CB8AC3E}">
        <p14:creationId xmlns:p14="http://schemas.microsoft.com/office/powerpoint/2010/main" val="11435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107504" y="980728"/>
            <a:ext cx="9036496" cy="5184576"/>
          </a:xfrm>
        </p:spPr>
        <p:txBody>
          <a:bodyPr/>
          <a:lstStyle/>
          <a:p>
            <a:pPr lvl="1">
              <a:spcAft>
                <a:spcPts val="600"/>
              </a:spcAft>
            </a:pPr>
            <a:r>
              <a:rPr lang="de-DE" sz="2600" dirty="0" smtClean="0"/>
              <a:t>Metadaten </a:t>
            </a:r>
            <a:r>
              <a:rPr lang="de-DE" sz="2600" dirty="0">
                <a:sym typeface="Wingdings" panose="05000000000000000000" pitchFamily="2" charset="2"/>
              </a:rPr>
              <a:t> </a:t>
            </a:r>
            <a:r>
              <a:rPr lang="de-DE" sz="2600" b="1" dirty="0">
                <a:sym typeface="Wingdings" panose="05000000000000000000" pitchFamily="2" charset="2"/>
              </a:rPr>
              <a:t>ein gemeinsamer </a:t>
            </a:r>
            <a:r>
              <a:rPr lang="de-DE" sz="2600" b="1" dirty="0" smtClean="0">
                <a:sym typeface="Wingdings" panose="05000000000000000000" pitchFamily="2" charset="2"/>
              </a:rPr>
              <a:t>E-Book-Pool</a:t>
            </a:r>
            <a:r>
              <a:rPr lang="de-DE" sz="2800" dirty="0" smtClean="0"/>
              <a:t>: </a:t>
            </a:r>
          </a:p>
          <a:p>
            <a:pPr lvl="2">
              <a:spcBef>
                <a:spcPts val="600"/>
              </a:spcBef>
            </a:pPr>
            <a:r>
              <a:rPr lang="de-DE" dirty="0" smtClean="0"/>
              <a:t>Verfügbarkeit von Paketen und Einzeltiteln</a:t>
            </a:r>
          </a:p>
          <a:p>
            <a:pPr lvl="2">
              <a:spcBef>
                <a:spcPts val="600"/>
              </a:spcBef>
            </a:pPr>
            <a:r>
              <a:rPr lang="de-DE" dirty="0" smtClean="0"/>
              <a:t>Geschwindigkeit</a:t>
            </a:r>
          </a:p>
          <a:p>
            <a:pPr lvl="2">
              <a:spcBef>
                <a:spcPts val="600"/>
              </a:spcBef>
            </a:pPr>
            <a:r>
              <a:rPr lang="de-DE" dirty="0" smtClean="0"/>
              <a:t>Qualität (Normierung, RDA)</a:t>
            </a:r>
          </a:p>
          <a:p>
            <a:pPr lvl="2">
              <a:spcBef>
                <a:spcPts val="600"/>
              </a:spcBef>
            </a:pPr>
            <a:r>
              <a:rPr lang="de-DE" dirty="0" smtClean="0"/>
              <a:t>Übernahme </a:t>
            </a:r>
            <a:r>
              <a:rPr lang="de-DE" dirty="0"/>
              <a:t>von </a:t>
            </a:r>
            <a:r>
              <a:rPr lang="de-DE" dirty="0" smtClean="0"/>
              <a:t>Einzeltiteln</a:t>
            </a:r>
          </a:p>
          <a:p>
            <a:pPr lvl="1">
              <a:spcAft>
                <a:spcPts val="600"/>
              </a:spcAft>
            </a:pPr>
            <a:r>
              <a:rPr lang="de-DE" sz="2600" dirty="0" smtClean="0"/>
              <a:t>Management</a:t>
            </a:r>
            <a:r>
              <a:rPr lang="de-DE" sz="2600" dirty="0">
                <a:sym typeface="Wingdings" panose="05000000000000000000" pitchFamily="2" charset="2"/>
              </a:rPr>
              <a:t> </a:t>
            </a:r>
            <a:r>
              <a:rPr lang="de-DE" sz="2600" b="1" dirty="0">
                <a:sym typeface="Wingdings" panose="05000000000000000000" pitchFamily="2" charset="2"/>
              </a:rPr>
              <a:t> </a:t>
            </a:r>
            <a:r>
              <a:rPr lang="de-DE" sz="2600" b="1" dirty="0" smtClean="0">
                <a:sym typeface="Wingdings" panose="05000000000000000000" pitchFamily="2" charset="2"/>
              </a:rPr>
              <a:t>EBM-Tool</a:t>
            </a:r>
          </a:p>
          <a:p>
            <a:pPr lvl="2">
              <a:spcBef>
                <a:spcPts val="600"/>
              </a:spcBef>
            </a:pPr>
            <a:r>
              <a:rPr lang="de-DE" dirty="0" smtClean="0"/>
              <a:t>Verlage/Anbieter</a:t>
            </a:r>
          </a:p>
          <a:p>
            <a:pPr lvl="2">
              <a:spcBef>
                <a:spcPts val="600"/>
              </a:spcBef>
            </a:pPr>
            <a:r>
              <a:rPr lang="de-DE" dirty="0" smtClean="0"/>
              <a:t>Pakete</a:t>
            </a:r>
          </a:p>
          <a:p>
            <a:pPr lvl="2">
              <a:spcBef>
                <a:spcPts val="600"/>
              </a:spcBef>
            </a:pPr>
            <a:r>
              <a:rPr lang="de-DE" dirty="0" smtClean="0"/>
              <a:t>Paketanforderungen durch Bibliotheken</a:t>
            </a:r>
          </a:p>
          <a:p>
            <a:pPr lvl="2">
              <a:spcBef>
                <a:spcPts val="600"/>
              </a:spcBef>
            </a:pPr>
            <a:r>
              <a:rPr lang="de-DE" dirty="0" smtClean="0"/>
              <a:t>Automatisierte Einspielungen</a:t>
            </a:r>
          </a:p>
          <a:p>
            <a:pPr lvl="1">
              <a:spcAft>
                <a:spcPts val="600"/>
              </a:spcAft>
            </a:pPr>
            <a:r>
              <a:rPr lang="de-DE" sz="2600" dirty="0" smtClean="0">
                <a:sym typeface="Wingdings" panose="05000000000000000000" pitchFamily="2" charset="2"/>
              </a:rPr>
              <a:t>Praktischer Test für gemeinsame Katalogdatenbank</a:t>
            </a:r>
          </a:p>
          <a:p>
            <a:pPr lvl="1"/>
            <a:endParaRPr lang="de-DE" dirty="0" smtClean="0"/>
          </a:p>
          <a:p>
            <a:pPr lvl="1"/>
            <a:endParaRPr lang="de-DE" dirty="0"/>
          </a:p>
        </p:txBody>
      </p:sp>
      <p:sp>
        <p:nvSpPr>
          <p:cNvPr id="4" name="Titel 3"/>
          <p:cNvSpPr>
            <a:spLocks noGrp="1"/>
          </p:cNvSpPr>
          <p:nvPr>
            <p:ph type="title"/>
          </p:nvPr>
        </p:nvSpPr>
        <p:spPr>
          <a:xfrm>
            <a:off x="467544" y="116632"/>
            <a:ext cx="4824536" cy="576064"/>
          </a:xfrm>
        </p:spPr>
        <p:txBody>
          <a:bodyPr/>
          <a:lstStyle/>
          <a:p>
            <a:r>
              <a:rPr lang="de-DE" b="1" dirty="0" smtClean="0"/>
              <a:t>E-Book-Pool / EBM-Tool </a:t>
            </a:r>
            <a:endParaRPr lang="de-DE" b="1" dirty="0"/>
          </a:p>
        </p:txBody>
      </p:sp>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extLst>
      <p:ext uri="{BB962C8B-B14F-4D97-AF65-F5344CB8AC3E}">
        <p14:creationId xmlns:p14="http://schemas.microsoft.com/office/powerpoint/2010/main" val="1143291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feld 44"/>
          <p:cNvSpPr txBox="1"/>
          <p:nvPr/>
        </p:nvSpPr>
        <p:spPr>
          <a:xfrm>
            <a:off x="5417143" y="4957380"/>
            <a:ext cx="2887201" cy="369332"/>
          </a:xfrm>
          <a:prstGeom prst="rect">
            <a:avLst/>
          </a:prstGeom>
          <a:noFill/>
        </p:spPr>
        <p:txBody>
          <a:bodyPr wrap="none" rtlCol="0">
            <a:spAutoFit/>
          </a:bodyPr>
          <a:lstStyle/>
          <a:p>
            <a:r>
              <a:rPr lang="de-DE" dirty="0"/>
              <a:t>GBV: Ein Titelsatz pro </a:t>
            </a:r>
            <a:r>
              <a:rPr lang="de-DE" dirty="0" smtClean="0"/>
              <a:t>E-Book</a:t>
            </a:r>
            <a:endParaRPr lang="de-DE" dirty="0"/>
          </a:p>
        </p:txBody>
      </p:sp>
      <p:grpSp>
        <p:nvGrpSpPr>
          <p:cNvPr id="47" name="Gruppieren 46"/>
          <p:cNvGrpSpPr/>
          <p:nvPr/>
        </p:nvGrpSpPr>
        <p:grpSpPr>
          <a:xfrm>
            <a:off x="251520" y="1556792"/>
            <a:ext cx="8419430" cy="3390615"/>
            <a:chOff x="647056" y="2564904"/>
            <a:chExt cx="8419430" cy="3390615"/>
          </a:xfrm>
        </p:grpSpPr>
        <p:grpSp>
          <p:nvGrpSpPr>
            <p:cNvPr id="30" name="Gruppieren 29"/>
            <p:cNvGrpSpPr/>
            <p:nvPr/>
          </p:nvGrpSpPr>
          <p:grpSpPr>
            <a:xfrm>
              <a:off x="661644" y="3356242"/>
              <a:ext cx="6851940" cy="2579754"/>
              <a:chOff x="674052" y="2663214"/>
              <a:chExt cx="6851940" cy="2579754"/>
            </a:xfrm>
          </p:grpSpPr>
          <p:grpSp>
            <p:nvGrpSpPr>
              <p:cNvPr id="7" name="Gruppieren 6"/>
              <p:cNvGrpSpPr/>
              <p:nvPr/>
            </p:nvGrpSpPr>
            <p:grpSpPr>
              <a:xfrm>
                <a:off x="674052" y="4581128"/>
                <a:ext cx="1938288" cy="400110"/>
                <a:chOff x="755576" y="3645024"/>
                <a:chExt cx="1938288" cy="400110"/>
              </a:xfrm>
            </p:grpSpPr>
            <p:sp>
              <p:nvSpPr>
                <p:cNvPr id="6" name="Abgerundetes Rechteck 5"/>
                <p:cNvSpPr/>
                <p:nvPr/>
              </p:nvSpPr>
              <p:spPr>
                <a:xfrm>
                  <a:off x="755576" y="3645024"/>
                  <a:ext cx="193828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5" name="Textfeld 4"/>
                <p:cNvSpPr txBox="1"/>
                <p:nvPr/>
              </p:nvSpPr>
              <p:spPr>
                <a:xfrm>
                  <a:off x="755576" y="3645024"/>
                  <a:ext cx="1938288" cy="400110"/>
                </a:xfrm>
                <a:prstGeom prst="rect">
                  <a:avLst/>
                </a:prstGeom>
                <a:solidFill>
                  <a:srgbClr val="00B0F0"/>
                </a:solidFill>
              </p:spPr>
              <p:txBody>
                <a:bodyPr vert="horz" wrap="none" rtlCol="0" anchor="ctr" anchorCtr="1">
                  <a:spAutoFit/>
                </a:bodyPr>
                <a:lstStyle/>
                <a:p>
                  <a:r>
                    <a:rPr lang="de-DE" sz="2000" b="1" dirty="0" smtClean="0"/>
                    <a:t>E-Book-Anbieter</a:t>
                  </a:r>
                  <a:endParaRPr lang="de-DE" sz="2000" b="1" dirty="0"/>
                </a:p>
              </p:txBody>
            </p:sp>
          </p:grpSp>
          <p:grpSp>
            <p:nvGrpSpPr>
              <p:cNvPr id="8" name="Gruppieren 7"/>
              <p:cNvGrpSpPr/>
              <p:nvPr/>
            </p:nvGrpSpPr>
            <p:grpSpPr>
              <a:xfrm>
                <a:off x="683568" y="2924944"/>
                <a:ext cx="1938288" cy="400110"/>
                <a:chOff x="755576" y="3645024"/>
                <a:chExt cx="1938288" cy="400110"/>
              </a:xfrm>
            </p:grpSpPr>
            <p:sp>
              <p:nvSpPr>
                <p:cNvPr id="9" name="Abgerundetes Rechteck 8"/>
                <p:cNvSpPr/>
                <p:nvPr/>
              </p:nvSpPr>
              <p:spPr>
                <a:xfrm>
                  <a:off x="755576" y="3645024"/>
                  <a:ext cx="193828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10" name="Textfeld 9"/>
                <p:cNvSpPr txBox="1"/>
                <p:nvPr/>
              </p:nvSpPr>
              <p:spPr>
                <a:xfrm>
                  <a:off x="755576" y="3645024"/>
                  <a:ext cx="1938288" cy="400110"/>
                </a:xfrm>
                <a:prstGeom prst="rect">
                  <a:avLst/>
                </a:prstGeom>
                <a:solidFill>
                  <a:srgbClr val="00B0F0"/>
                </a:solidFill>
              </p:spPr>
              <p:txBody>
                <a:bodyPr vert="horz" wrap="none" rtlCol="0" anchor="ctr" anchorCtr="1">
                  <a:spAutoFit/>
                </a:bodyPr>
                <a:lstStyle/>
                <a:p>
                  <a:r>
                    <a:rPr lang="de-DE" sz="2000" b="1" dirty="0" smtClean="0"/>
                    <a:t>E-Book-Anbieter</a:t>
                  </a:r>
                  <a:endParaRPr lang="de-DE" sz="2000" b="1" dirty="0"/>
                </a:p>
              </p:txBody>
            </p:sp>
          </p:grpSp>
          <p:grpSp>
            <p:nvGrpSpPr>
              <p:cNvPr id="18" name="Gruppieren 17"/>
              <p:cNvGrpSpPr/>
              <p:nvPr/>
            </p:nvGrpSpPr>
            <p:grpSpPr>
              <a:xfrm>
                <a:off x="5796135" y="2663214"/>
                <a:ext cx="1709443" cy="923570"/>
                <a:chOff x="5796136" y="2708920"/>
                <a:chExt cx="1709443" cy="923570"/>
              </a:xfrm>
              <a:solidFill>
                <a:srgbClr val="FFC000"/>
              </a:solidFill>
            </p:grpSpPr>
            <p:sp>
              <p:nvSpPr>
                <p:cNvPr id="12" name="Abgerundetes Rechteck 11"/>
                <p:cNvSpPr/>
                <p:nvPr/>
              </p:nvSpPr>
              <p:spPr>
                <a:xfrm>
                  <a:off x="5796136" y="2708920"/>
                  <a:ext cx="1709443" cy="9235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13" name="Textfeld 12"/>
                <p:cNvSpPr txBox="1"/>
                <p:nvPr/>
              </p:nvSpPr>
              <p:spPr>
                <a:xfrm>
                  <a:off x="6134530" y="2970650"/>
                  <a:ext cx="1032655" cy="400110"/>
                </a:xfrm>
                <a:prstGeom prst="rect">
                  <a:avLst/>
                </a:prstGeom>
                <a:grpFill/>
              </p:spPr>
              <p:txBody>
                <a:bodyPr vert="horz" wrap="none" rtlCol="0" anchor="ctr" anchorCtr="1">
                  <a:spAutoFit/>
                </a:bodyPr>
                <a:lstStyle/>
                <a:p>
                  <a:r>
                    <a:rPr lang="de-DE" sz="2000" b="1" dirty="0" smtClean="0"/>
                    <a:t>CBS BSZ</a:t>
                  </a:r>
                  <a:endParaRPr lang="de-DE" sz="2000" b="1" dirty="0"/>
                </a:p>
              </p:txBody>
            </p:sp>
          </p:grpSp>
          <p:grpSp>
            <p:nvGrpSpPr>
              <p:cNvPr id="15" name="Gruppieren 14"/>
              <p:cNvGrpSpPr/>
              <p:nvPr/>
            </p:nvGrpSpPr>
            <p:grpSpPr>
              <a:xfrm>
                <a:off x="3212232" y="3409363"/>
                <a:ext cx="1938288" cy="1064151"/>
                <a:chOff x="2987824" y="3124999"/>
                <a:chExt cx="1938288" cy="1064151"/>
              </a:xfrm>
            </p:grpSpPr>
            <p:sp>
              <p:nvSpPr>
                <p:cNvPr id="16" name="Abgerundetes Rechteck 15"/>
                <p:cNvSpPr/>
                <p:nvPr/>
              </p:nvSpPr>
              <p:spPr>
                <a:xfrm>
                  <a:off x="2987824" y="3124999"/>
                  <a:ext cx="1938288" cy="1064151"/>
                </a:xfrm>
                <a:prstGeom prst="roundRect">
                  <a:avLst/>
                </a:prstGeom>
                <a:solidFill>
                  <a:srgbClr val="97BF3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17" name="Textfeld 16"/>
                <p:cNvSpPr txBox="1"/>
                <p:nvPr/>
              </p:nvSpPr>
              <p:spPr>
                <a:xfrm>
                  <a:off x="3216669" y="3149243"/>
                  <a:ext cx="1604029" cy="1015663"/>
                </a:xfrm>
                <a:prstGeom prst="rect">
                  <a:avLst/>
                </a:prstGeom>
                <a:solidFill>
                  <a:srgbClr val="97BF30"/>
                </a:solidFill>
              </p:spPr>
              <p:txBody>
                <a:bodyPr vert="horz" wrap="none" rtlCol="0" anchor="ctr" anchorCtr="1">
                  <a:spAutoFit/>
                </a:bodyPr>
                <a:lstStyle/>
                <a:p>
                  <a:r>
                    <a:rPr lang="de-DE" sz="2000" b="1" dirty="0" smtClean="0"/>
                    <a:t>E-Book-Pool</a:t>
                  </a:r>
                  <a:br>
                    <a:rPr lang="de-DE" sz="2000" b="1" dirty="0" smtClean="0"/>
                  </a:br>
                  <a:r>
                    <a:rPr lang="de-DE" sz="2000" b="1" dirty="0" smtClean="0"/>
                    <a:t>RDA konform</a:t>
                  </a:r>
                  <a:br>
                    <a:rPr lang="de-DE" sz="2000" b="1" dirty="0" smtClean="0"/>
                  </a:br>
                  <a:r>
                    <a:rPr lang="de-DE" sz="2000" b="1" dirty="0" smtClean="0"/>
                    <a:t>normiert</a:t>
                  </a:r>
                  <a:endParaRPr lang="de-DE" sz="2000" b="1" dirty="0"/>
                </a:p>
              </p:txBody>
            </p:sp>
          </p:grpSp>
          <p:grpSp>
            <p:nvGrpSpPr>
              <p:cNvPr id="19" name="Gruppieren 18"/>
              <p:cNvGrpSpPr/>
              <p:nvPr/>
            </p:nvGrpSpPr>
            <p:grpSpPr>
              <a:xfrm>
                <a:off x="5816549" y="4319398"/>
                <a:ext cx="1709443" cy="923570"/>
                <a:chOff x="5796136" y="2708920"/>
                <a:chExt cx="1709443" cy="923570"/>
              </a:xfrm>
              <a:solidFill>
                <a:srgbClr val="FFC000"/>
              </a:solidFill>
            </p:grpSpPr>
            <p:sp>
              <p:nvSpPr>
                <p:cNvPr id="20" name="Abgerundetes Rechteck 19"/>
                <p:cNvSpPr/>
                <p:nvPr/>
              </p:nvSpPr>
              <p:spPr>
                <a:xfrm>
                  <a:off x="5796136" y="2708920"/>
                  <a:ext cx="1709443" cy="9235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21" name="Textfeld 20"/>
                <p:cNvSpPr txBox="1"/>
                <p:nvPr/>
              </p:nvSpPr>
              <p:spPr>
                <a:xfrm>
                  <a:off x="6134530" y="2970650"/>
                  <a:ext cx="1100429" cy="400110"/>
                </a:xfrm>
                <a:prstGeom prst="rect">
                  <a:avLst/>
                </a:prstGeom>
                <a:grpFill/>
              </p:spPr>
              <p:txBody>
                <a:bodyPr vert="horz" wrap="none" rtlCol="0" anchor="ctr" anchorCtr="1">
                  <a:spAutoFit/>
                </a:bodyPr>
                <a:lstStyle/>
                <a:p>
                  <a:r>
                    <a:rPr lang="de-DE" sz="2000" b="1" dirty="0" smtClean="0"/>
                    <a:t>CBS GBV</a:t>
                  </a:r>
                  <a:endParaRPr lang="de-DE" sz="2000" b="1" dirty="0"/>
                </a:p>
              </p:txBody>
            </p:sp>
          </p:grpSp>
          <p:sp>
            <p:nvSpPr>
              <p:cNvPr id="25" name="Rechteckiger Pfeil 24"/>
              <p:cNvSpPr/>
              <p:nvPr/>
            </p:nvSpPr>
            <p:spPr>
              <a:xfrm>
                <a:off x="2267744" y="4077073"/>
                <a:ext cx="944488" cy="5040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6" name="Rechteckiger Pfeil 25"/>
              <p:cNvSpPr/>
              <p:nvPr/>
            </p:nvSpPr>
            <p:spPr>
              <a:xfrm rot="10800000" flipH="1">
                <a:off x="2267744" y="3325054"/>
                <a:ext cx="944488" cy="5821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8" name="Rechteckiger Pfeil 27"/>
              <p:cNvSpPr/>
              <p:nvPr/>
            </p:nvSpPr>
            <p:spPr>
              <a:xfrm>
                <a:off x="4851647" y="2924944"/>
                <a:ext cx="944488" cy="48441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Rechteckiger Pfeil 28"/>
              <p:cNvSpPr/>
              <p:nvPr/>
            </p:nvSpPr>
            <p:spPr>
              <a:xfrm rot="10800000" flipH="1">
                <a:off x="4851647" y="4490106"/>
                <a:ext cx="964902" cy="49113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35" name="Gruppieren 34"/>
            <p:cNvGrpSpPr/>
            <p:nvPr/>
          </p:nvGrpSpPr>
          <p:grpSpPr>
            <a:xfrm>
              <a:off x="7793439" y="3511450"/>
              <a:ext cx="1271503" cy="400110"/>
              <a:chOff x="5565926" y="5562938"/>
              <a:chExt cx="1271503" cy="400110"/>
            </a:xfrm>
          </p:grpSpPr>
          <p:sp>
            <p:nvSpPr>
              <p:cNvPr id="33" name="Abgerundetes Rechteck 32"/>
              <p:cNvSpPr/>
              <p:nvPr/>
            </p:nvSpPr>
            <p:spPr>
              <a:xfrm>
                <a:off x="5565927" y="5562938"/>
                <a:ext cx="1271502" cy="4001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34" name="Textfeld 33"/>
              <p:cNvSpPr txBox="1"/>
              <p:nvPr/>
            </p:nvSpPr>
            <p:spPr>
              <a:xfrm>
                <a:off x="5565926" y="5562938"/>
                <a:ext cx="1271502" cy="400110"/>
              </a:xfrm>
              <a:prstGeom prst="rect">
                <a:avLst/>
              </a:prstGeom>
              <a:noFill/>
            </p:spPr>
            <p:txBody>
              <a:bodyPr vert="horz" wrap="none" rtlCol="0" anchor="ctr" anchorCtr="1">
                <a:spAutoFit/>
              </a:bodyPr>
              <a:lstStyle/>
              <a:p>
                <a:r>
                  <a:rPr lang="de-DE" sz="2000" b="1" dirty="0" smtClean="0"/>
                  <a:t>Bibliothek</a:t>
                </a:r>
                <a:endParaRPr lang="de-DE" sz="2000" b="1" dirty="0"/>
              </a:p>
            </p:txBody>
          </p:sp>
        </p:grpSp>
        <p:sp>
          <p:nvSpPr>
            <p:cNvPr id="36" name="Pfeil nach rechts 35"/>
            <p:cNvSpPr/>
            <p:nvPr/>
          </p:nvSpPr>
          <p:spPr>
            <a:xfrm>
              <a:off x="7513584" y="3681372"/>
              <a:ext cx="279854" cy="149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7" name="Gruppieren 36"/>
            <p:cNvGrpSpPr/>
            <p:nvPr/>
          </p:nvGrpSpPr>
          <p:grpSpPr>
            <a:xfrm>
              <a:off x="7793438" y="5274156"/>
              <a:ext cx="1271503" cy="400110"/>
              <a:chOff x="5565926" y="5562938"/>
              <a:chExt cx="1271503" cy="400110"/>
            </a:xfrm>
          </p:grpSpPr>
          <p:sp>
            <p:nvSpPr>
              <p:cNvPr id="38" name="Abgerundetes Rechteck 37"/>
              <p:cNvSpPr/>
              <p:nvPr/>
            </p:nvSpPr>
            <p:spPr>
              <a:xfrm>
                <a:off x="5565927" y="5562938"/>
                <a:ext cx="1271502" cy="4001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de-DE"/>
              </a:p>
            </p:txBody>
          </p:sp>
          <p:sp>
            <p:nvSpPr>
              <p:cNvPr id="39" name="Textfeld 38"/>
              <p:cNvSpPr txBox="1"/>
              <p:nvPr/>
            </p:nvSpPr>
            <p:spPr>
              <a:xfrm>
                <a:off x="5565926" y="5562938"/>
                <a:ext cx="1271502" cy="400110"/>
              </a:xfrm>
              <a:prstGeom prst="rect">
                <a:avLst/>
              </a:prstGeom>
              <a:noFill/>
            </p:spPr>
            <p:txBody>
              <a:bodyPr vert="horz" wrap="none" rtlCol="0" anchor="ctr" anchorCtr="1">
                <a:spAutoFit/>
              </a:bodyPr>
              <a:lstStyle/>
              <a:p>
                <a:r>
                  <a:rPr lang="de-DE" sz="2000" b="1" dirty="0" smtClean="0"/>
                  <a:t>Bibliothek</a:t>
                </a:r>
                <a:endParaRPr lang="de-DE" sz="2000" b="1" dirty="0"/>
              </a:p>
            </p:txBody>
          </p:sp>
        </p:grpSp>
        <p:sp>
          <p:nvSpPr>
            <p:cNvPr id="40" name="Pfeil nach rechts 39"/>
            <p:cNvSpPr/>
            <p:nvPr/>
          </p:nvSpPr>
          <p:spPr>
            <a:xfrm>
              <a:off x="7513584" y="5421306"/>
              <a:ext cx="279854" cy="149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platzhalter 2"/>
            <p:cNvSpPr txBox="1">
              <a:spLocks/>
            </p:cNvSpPr>
            <p:nvPr/>
          </p:nvSpPr>
          <p:spPr>
            <a:xfrm>
              <a:off x="2727579" y="5307447"/>
              <a:ext cx="2748941" cy="648072"/>
            </a:xfrm>
            <a:prstGeom prst="rect">
              <a:avLst/>
            </a:prstGeom>
          </p:spPr>
          <p:txBody>
            <a:bodyPr/>
            <a:lstStyle>
              <a:lvl1pPr marL="361950" indent="-361950" algn="l" defTabSz="914400" rtl="0" eaLnBrk="1" latinLnBrk="0" hangingPunct="1">
                <a:spcBef>
                  <a:spcPct val="20000"/>
                </a:spcBef>
                <a:buFont typeface="Arial" pitchFamily="34" charset="0"/>
                <a:buChar char="•"/>
                <a:tabLst/>
                <a:defRPr sz="2800" kern="1200" baseline="0">
                  <a:solidFill>
                    <a:schemeClr val="tx1"/>
                  </a:solidFill>
                  <a:latin typeface="Arial" pitchFamily="34" charset="0"/>
                  <a:ea typeface="+mn-ea"/>
                  <a:cs typeface="+mn-cs"/>
                </a:defRPr>
              </a:lvl1pPr>
              <a:lvl2pPr marL="714375" indent="-352425" algn="l" defTabSz="914400" rtl="0" eaLnBrk="1" latinLnBrk="0" hangingPunct="1">
                <a:spcBef>
                  <a:spcPct val="20000"/>
                </a:spcBef>
                <a:buFont typeface="Arial" pitchFamily="34" charset="0"/>
                <a:buChar char="•"/>
                <a:tabLst/>
                <a:defRPr sz="2400" kern="1200" baseline="0">
                  <a:solidFill>
                    <a:schemeClr val="tx1"/>
                  </a:solidFill>
                  <a:latin typeface="Arial" pitchFamily="34" charset="0"/>
                  <a:ea typeface="+mn-ea"/>
                  <a:cs typeface="+mn-cs"/>
                </a:defRPr>
              </a:lvl2pPr>
              <a:lvl3pPr marL="1076325" indent="-361950" algn="l" defTabSz="914400" rtl="0" eaLnBrk="1" latinLnBrk="0" hangingPunct="1">
                <a:spcBef>
                  <a:spcPct val="20000"/>
                </a:spcBef>
                <a:buFont typeface="Arial" pitchFamily="34" charset="0"/>
                <a:buChar char="•"/>
                <a:tabLst/>
                <a:defRPr sz="2000" kern="1200" baseline="0">
                  <a:solidFill>
                    <a:schemeClr val="tx1"/>
                  </a:solidFill>
                  <a:latin typeface="Arial" pitchFamily="34" charset="0"/>
                  <a:ea typeface="+mn-ea"/>
                  <a:cs typeface="+mn-cs"/>
                </a:defRPr>
              </a:lvl3pPr>
              <a:lvl4pPr marL="1438275" indent="-361950" algn="l" defTabSz="914400" rtl="0" eaLnBrk="1" latinLnBrk="0" hangingPunct="1">
                <a:spcBef>
                  <a:spcPct val="20000"/>
                </a:spcBef>
                <a:buFont typeface="Arial" pitchFamily="34" charset="0"/>
                <a:buChar char="•"/>
                <a:tabLst/>
                <a:defRPr sz="2000" kern="1200" baseline="0">
                  <a:solidFill>
                    <a:schemeClr val="tx1"/>
                  </a:solidFill>
                  <a:latin typeface="Arial" pitchFamily="34" charset="0"/>
                  <a:ea typeface="+mn-ea"/>
                  <a:cs typeface="+mn-cs"/>
                </a:defRPr>
              </a:lvl4pPr>
              <a:lvl5pPr marL="1790700" indent="-352425" algn="l" defTabSz="914400" rtl="0" eaLnBrk="1" latinLnBrk="0" hangingPunct="1">
                <a:spcBef>
                  <a:spcPct val="20000"/>
                </a:spcBef>
                <a:buFont typeface="Arial" pitchFamily="34" charset="0"/>
                <a:buChar char="•"/>
                <a:tabLst/>
                <a:defRPr sz="20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dirty="0" smtClean="0"/>
                <a:t>E-Book-Pool:</a:t>
              </a:r>
              <a:br>
                <a:rPr lang="de-DE" sz="1800" dirty="0" smtClean="0"/>
              </a:br>
              <a:r>
                <a:rPr lang="de-DE" sz="1800" dirty="0" smtClean="0"/>
                <a:t>Ein Titelsatz pro Anbieter</a:t>
              </a:r>
              <a:endParaRPr lang="de-DE" sz="1800" dirty="0"/>
            </a:p>
          </p:txBody>
        </p:sp>
        <p:sp>
          <p:nvSpPr>
            <p:cNvPr id="42" name="Textfeld 41"/>
            <p:cNvSpPr txBox="1"/>
            <p:nvPr/>
          </p:nvSpPr>
          <p:spPr>
            <a:xfrm>
              <a:off x="688542" y="4038441"/>
              <a:ext cx="534121" cy="369332"/>
            </a:xfrm>
            <a:prstGeom prst="rect">
              <a:avLst/>
            </a:prstGeom>
            <a:noFill/>
          </p:spPr>
          <p:txBody>
            <a:bodyPr wrap="none" rtlCol="0">
              <a:spAutoFit/>
            </a:bodyPr>
            <a:lstStyle/>
            <a:p>
              <a:r>
                <a:rPr lang="de-DE" b="1" dirty="0" smtClean="0"/>
                <a:t>BSZ</a:t>
              </a:r>
              <a:endParaRPr lang="de-DE" b="1" dirty="0"/>
            </a:p>
          </p:txBody>
        </p:sp>
        <p:sp>
          <p:nvSpPr>
            <p:cNvPr id="43" name="Textfeld 42"/>
            <p:cNvSpPr txBox="1"/>
            <p:nvPr/>
          </p:nvSpPr>
          <p:spPr>
            <a:xfrm>
              <a:off x="647056" y="4890078"/>
              <a:ext cx="575607" cy="369332"/>
            </a:xfrm>
            <a:prstGeom prst="rect">
              <a:avLst/>
            </a:prstGeom>
            <a:noFill/>
          </p:spPr>
          <p:txBody>
            <a:bodyPr wrap="none" rtlCol="0">
              <a:spAutoFit/>
            </a:bodyPr>
            <a:lstStyle/>
            <a:p>
              <a:r>
                <a:rPr lang="de-DE" b="1" dirty="0" smtClean="0"/>
                <a:t>VZG</a:t>
              </a:r>
              <a:endParaRPr lang="de-DE" b="1" dirty="0"/>
            </a:p>
          </p:txBody>
        </p:sp>
        <p:sp>
          <p:nvSpPr>
            <p:cNvPr id="44" name="Textfeld 43"/>
            <p:cNvSpPr txBox="1"/>
            <p:nvPr/>
          </p:nvSpPr>
          <p:spPr>
            <a:xfrm>
              <a:off x="5802145" y="4265134"/>
              <a:ext cx="2992294" cy="369332"/>
            </a:xfrm>
            <a:prstGeom prst="rect">
              <a:avLst/>
            </a:prstGeom>
            <a:noFill/>
          </p:spPr>
          <p:txBody>
            <a:bodyPr wrap="none" rtlCol="0">
              <a:spAutoFit/>
            </a:bodyPr>
            <a:lstStyle/>
            <a:p>
              <a:r>
                <a:rPr lang="de-DE" dirty="0"/>
                <a:t>BSZ: Ein Titelsatz pro Anbieter</a:t>
              </a:r>
            </a:p>
          </p:txBody>
        </p:sp>
        <p:sp>
          <p:nvSpPr>
            <p:cNvPr id="46" name="Textfeld 45"/>
            <p:cNvSpPr txBox="1"/>
            <p:nvPr/>
          </p:nvSpPr>
          <p:spPr>
            <a:xfrm>
              <a:off x="2791031" y="2564904"/>
              <a:ext cx="6275455" cy="67710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25400">
              <a:solidFill>
                <a:schemeClr val="accent1">
                  <a:shade val="50000"/>
                </a:schemeClr>
              </a:solidFill>
            </a:ln>
          </p:spPr>
          <p:txBody>
            <a:bodyPr wrap="square" rtlCol="0">
              <a:spAutoFit/>
            </a:bodyPr>
            <a:lstStyle/>
            <a:p>
              <a:r>
                <a:rPr lang="de-DE" sz="2000" b="1" dirty="0" smtClean="0"/>
                <a:t>		           EBM-Tool</a:t>
              </a:r>
              <a:r>
                <a:rPr lang="de-DE" dirty="0" smtClean="0"/>
                <a:t/>
              </a:r>
              <a:br>
                <a:rPr lang="de-DE" dirty="0" smtClean="0"/>
              </a:br>
              <a:r>
                <a:rPr lang="de-DE" dirty="0" smtClean="0"/>
                <a:t>Verfügbarkeit                      Bestellung		      Nachweise</a:t>
              </a:r>
              <a:endParaRPr lang="de-DE" dirty="0"/>
            </a:p>
          </p:txBody>
        </p:sp>
      </p:grpSp>
      <p:sp>
        <p:nvSpPr>
          <p:cNvPr id="2" name="Textfeld 1"/>
          <p:cNvSpPr txBox="1"/>
          <p:nvPr/>
        </p:nvSpPr>
        <p:spPr>
          <a:xfrm>
            <a:off x="4426138" y="2328257"/>
            <a:ext cx="901016" cy="369332"/>
          </a:xfrm>
          <a:prstGeom prst="rect">
            <a:avLst/>
          </a:prstGeom>
          <a:noFill/>
        </p:spPr>
        <p:txBody>
          <a:bodyPr wrap="none" rtlCol="0">
            <a:spAutoFit/>
          </a:bodyPr>
          <a:lstStyle/>
          <a:p>
            <a:r>
              <a:rPr lang="de-DE" dirty="0" smtClean="0"/>
              <a:t>Marc21</a:t>
            </a:r>
            <a:endParaRPr lang="de-DE" dirty="0"/>
          </a:p>
        </p:txBody>
      </p:sp>
      <p:sp>
        <p:nvSpPr>
          <p:cNvPr id="50" name="Textfeld 49"/>
          <p:cNvSpPr txBox="1"/>
          <p:nvPr/>
        </p:nvSpPr>
        <p:spPr>
          <a:xfrm>
            <a:off x="4505593" y="4134186"/>
            <a:ext cx="901016" cy="369332"/>
          </a:xfrm>
          <a:prstGeom prst="rect">
            <a:avLst/>
          </a:prstGeom>
          <a:noFill/>
        </p:spPr>
        <p:txBody>
          <a:bodyPr wrap="none" rtlCol="0">
            <a:spAutoFit/>
          </a:bodyPr>
          <a:lstStyle/>
          <a:p>
            <a:r>
              <a:rPr lang="de-DE" dirty="0" smtClean="0"/>
              <a:t>Marc21</a:t>
            </a:r>
            <a:endParaRPr lang="de-DE" dirty="0"/>
          </a:p>
        </p:txBody>
      </p:sp>
      <p:sp>
        <p:nvSpPr>
          <p:cNvPr id="4" name="Pfeil nach rechts 3"/>
          <p:cNvSpPr/>
          <p:nvPr/>
        </p:nvSpPr>
        <p:spPr>
          <a:xfrm>
            <a:off x="3835147" y="2016219"/>
            <a:ext cx="90742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p:cNvSpPr/>
          <p:nvPr/>
        </p:nvSpPr>
        <p:spPr>
          <a:xfrm>
            <a:off x="6024020" y="2016219"/>
            <a:ext cx="12339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51" name="Titel 3"/>
          <p:cNvSpPr>
            <a:spLocks noGrp="1"/>
          </p:cNvSpPr>
          <p:nvPr>
            <p:ph type="title"/>
          </p:nvPr>
        </p:nvSpPr>
        <p:spPr>
          <a:xfrm>
            <a:off x="467544" y="116632"/>
            <a:ext cx="4824536" cy="576064"/>
          </a:xfrm>
        </p:spPr>
        <p:txBody>
          <a:bodyPr/>
          <a:lstStyle/>
          <a:p>
            <a:r>
              <a:rPr lang="de-DE" b="1" dirty="0" smtClean="0"/>
              <a:t>E-Book-Pool / EBM-Tool </a:t>
            </a:r>
            <a:endParaRPr lang="de-DE" b="1" dirty="0"/>
          </a:p>
        </p:txBody>
      </p:sp>
    </p:spTree>
    <p:extLst>
      <p:ext uri="{BB962C8B-B14F-4D97-AF65-F5344CB8AC3E}">
        <p14:creationId xmlns:p14="http://schemas.microsoft.com/office/powerpoint/2010/main" val="208006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116632"/>
            <a:ext cx="2664296" cy="576064"/>
          </a:xfrm>
        </p:spPr>
        <p:txBody>
          <a:bodyPr/>
          <a:lstStyle/>
          <a:p>
            <a:r>
              <a:rPr lang="de-DE" b="1" dirty="0" smtClean="0"/>
              <a:t>EBM-Tool</a:t>
            </a:r>
            <a:endParaRPr lang="de-DE" b="1"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11402"/>
            <a:ext cx="8672902" cy="46658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feld 2"/>
          <p:cNvSpPr txBox="1"/>
          <p:nvPr/>
        </p:nvSpPr>
        <p:spPr>
          <a:xfrm>
            <a:off x="323528" y="836712"/>
            <a:ext cx="1246303" cy="369332"/>
          </a:xfrm>
          <a:prstGeom prst="rect">
            <a:avLst/>
          </a:prstGeom>
          <a:noFill/>
        </p:spPr>
        <p:txBody>
          <a:bodyPr wrap="none" rtlCol="0">
            <a:spAutoFit/>
          </a:bodyPr>
          <a:lstStyle/>
          <a:p>
            <a:r>
              <a:rPr lang="de-DE" dirty="0" smtClean="0"/>
              <a:t>Lieferanten</a:t>
            </a:r>
            <a:endParaRPr lang="de-DE" dirty="0"/>
          </a:p>
        </p:txBody>
      </p:sp>
      <p:sp>
        <p:nvSpPr>
          <p:cNvPr id="7"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extLst>
      <p:ext uri="{BB962C8B-B14F-4D97-AF65-F5344CB8AC3E}">
        <p14:creationId xmlns:p14="http://schemas.microsoft.com/office/powerpoint/2010/main" val="2743822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116632"/>
            <a:ext cx="2664296" cy="576064"/>
          </a:xfrm>
        </p:spPr>
        <p:txBody>
          <a:bodyPr/>
          <a:lstStyle/>
          <a:p>
            <a:r>
              <a:rPr lang="de-DE" b="1" dirty="0" smtClean="0"/>
              <a:t>EBM-Tool</a:t>
            </a:r>
            <a:endParaRPr lang="de-DE" b="1" dirty="0"/>
          </a:p>
        </p:txBody>
      </p:sp>
      <p:sp>
        <p:nvSpPr>
          <p:cNvPr id="3" name="Textfeld 2"/>
          <p:cNvSpPr txBox="1"/>
          <p:nvPr/>
        </p:nvSpPr>
        <p:spPr>
          <a:xfrm>
            <a:off x="323528" y="836712"/>
            <a:ext cx="1904945" cy="369332"/>
          </a:xfrm>
          <a:prstGeom prst="rect">
            <a:avLst/>
          </a:prstGeom>
          <a:noFill/>
        </p:spPr>
        <p:txBody>
          <a:bodyPr wrap="none" rtlCol="0">
            <a:spAutoFit/>
          </a:bodyPr>
          <a:lstStyle/>
          <a:p>
            <a:r>
              <a:rPr lang="de-DE" dirty="0" smtClean="0"/>
              <a:t>Paketbestellungen</a:t>
            </a:r>
            <a:endParaRPr lang="de-DE" dirty="0"/>
          </a:p>
        </p:txBody>
      </p:sp>
      <p:sp>
        <p:nvSpPr>
          <p:cNvPr id="7"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268760"/>
            <a:ext cx="8676456" cy="3790301"/>
          </a:xfrm>
          <a:prstGeom prst="rect">
            <a:avLst/>
          </a:prstGeom>
          <a:ln>
            <a:solidFill>
              <a:schemeClr val="tx1"/>
            </a:solidFill>
          </a:ln>
        </p:spPr>
      </p:pic>
    </p:spTree>
    <p:extLst>
      <p:ext uri="{BB962C8B-B14F-4D97-AF65-F5344CB8AC3E}">
        <p14:creationId xmlns:p14="http://schemas.microsoft.com/office/powerpoint/2010/main" val="2702337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107504" y="980728"/>
            <a:ext cx="8424936" cy="5184576"/>
          </a:xfrm>
        </p:spPr>
        <p:txBody>
          <a:bodyPr/>
          <a:lstStyle/>
          <a:p>
            <a:pPr lvl="1">
              <a:spcAft>
                <a:spcPts val="600"/>
              </a:spcAft>
            </a:pPr>
            <a:r>
              <a:rPr lang="de-DE" sz="2800" dirty="0" smtClean="0"/>
              <a:t>E-Book-Pool in Produktion</a:t>
            </a:r>
          </a:p>
          <a:p>
            <a:pPr lvl="2">
              <a:spcAft>
                <a:spcPts val="600"/>
              </a:spcAft>
            </a:pPr>
            <a:r>
              <a:rPr lang="de-DE" dirty="0" smtClean="0"/>
              <a:t>Erste gemeinsame Pakete eingespielt (Springer, UTB)</a:t>
            </a:r>
          </a:p>
          <a:p>
            <a:pPr lvl="2">
              <a:spcAft>
                <a:spcPts val="600"/>
              </a:spcAft>
            </a:pPr>
            <a:r>
              <a:rPr lang="de-DE" dirty="0" smtClean="0"/>
              <a:t>Zugriff über </a:t>
            </a:r>
            <a:r>
              <a:rPr lang="de-DE" dirty="0" err="1" smtClean="0"/>
              <a:t>WinIBW</a:t>
            </a:r>
            <a:r>
              <a:rPr lang="de-DE" dirty="0" smtClean="0"/>
              <a:t> / Broadcast-Search durch die Bibliotheken</a:t>
            </a:r>
          </a:p>
          <a:p>
            <a:pPr lvl="1">
              <a:spcAft>
                <a:spcPts val="600"/>
              </a:spcAft>
            </a:pPr>
            <a:r>
              <a:rPr lang="de-DE" sz="2800" dirty="0" smtClean="0"/>
              <a:t>EBM-Tool im produktiven Test</a:t>
            </a:r>
          </a:p>
          <a:p>
            <a:pPr lvl="2"/>
            <a:r>
              <a:rPr lang="de-DE" dirty="0"/>
              <a:t>UB </a:t>
            </a:r>
            <a:r>
              <a:rPr lang="de-DE" dirty="0" smtClean="0"/>
              <a:t>Mannheim</a:t>
            </a:r>
            <a:endParaRPr lang="de-DE" dirty="0"/>
          </a:p>
          <a:p>
            <a:pPr lvl="2"/>
            <a:r>
              <a:rPr lang="de-DE" dirty="0"/>
              <a:t>Hochschule Hamm-Lippstadt (NRW) </a:t>
            </a:r>
            <a:endParaRPr lang="de-DE" dirty="0" smtClean="0"/>
          </a:p>
          <a:p>
            <a:pPr lvl="2"/>
            <a:r>
              <a:rPr lang="de-DE" dirty="0" smtClean="0"/>
              <a:t>HTWG </a:t>
            </a:r>
            <a:r>
              <a:rPr lang="de-DE" dirty="0"/>
              <a:t>Konstanz</a:t>
            </a:r>
          </a:p>
          <a:p>
            <a:pPr lvl="2"/>
            <a:r>
              <a:rPr lang="de-DE" dirty="0"/>
              <a:t>FH Offenburg</a:t>
            </a:r>
          </a:p>
          <a:p>
            <a:pPr lvl="2"/>
            <a:r>
              <a:rPr lang="de-DE" dirty="0"/>
              <a:t>UB </a:t>
            </a:r>
            <a:r>
              <a:rPr lang="de-DE" dirty="0" smtClean="0"/>
              <a:t>Chemnitz</a:t>
            </a:r>
          </a:p>
          <a:p>
            <a:pPr lvl="2"/>
            <a:r>
              <a:rPr lang="de-DE" dirty="0" smtClean="0"/>
              <a:t>SUB Hamburg</a:t>
            </a:r>
          </a:p>
          <a:p>
            <a:pPr lvl="2"/>
            <a:r>
              <a:rPr lang="de-DE" dirty="0" smtClean="0"/>
              <a:t>UB Magdeburg</a:t>
            </a:r>
          </a:p>
          <a:p>
            <a:pPr lvl="2"/>
            <a:endParaRPr lang="de-DE" dirty="0"/>
          </a:p>
          <a:p>
            <a:pPr lvl="3">
              <a:spcAft>
                <a:spcPts val="600"/>
              </a:spcAft>
            </a:pPr>
            <a:endParaRPr lang="de-DE" dirty="0" smtClean="0">
              <a:sym typeface="Wingdings" panose="05000000000000000000" pitchFamily="2" charset="2"/>
            </a:endParaRPr>
          </a:p>
          <a:p>
            <a:pPr lvl="1"/>
            <a:endParaRPr lang="de-DE" dirty="0" smtClean="0"/>
          </a:p>
          <a:p>
            <a:pPr lvl="1"/>
            <a:endParaRPr lang="de-DE" dirty="0"/>
          </a:p>
        </p:txBody>
      </p:sp>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6" name="Titel 3"/>
          <p:cNvSpPr>
            <a:spLocks noGrp="1"/>
          </p:cNvSpPr>
          <p:nvPr>
            <p:ph type="title"/>
          </p:nvPr>
        </p:nvSpPr>
        <p:spPr>
          <a:xfrm>
            <a:off x="467544" y="116632"/>
            <a:ext cx="4824536" cy="576064"/>
          </a:xfrm>
        </p:spPr>
        <p:txBody>
          <a:bodyPr/>
          <a:lstStyle/>
          <a:p>
            <a:r>
              <a:rPr lang="de-DE" b="1" dirty="0" smtClean="0"/>
              <a:t>E-Book-Pool / EBM-Tool </a:t>
            </a:r>
            <a:endParaRPr lang="de-DE" b="1" dirty="0"/>
          </a:p>
        </p:txBody>
      </p:sp>
    </p:spTree>
    <p:extLst>
      <p:ext uri="{BB962C8B-B14F-4D97-AF65-F5344CB8AC3E}">
        <p14:creationId xmlns:p14="http://schemas.microsoft.com/office/powerpoint/2010/main" val="12588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6" name="Titel 3"/>
          <p:cNvSpPr>
            <a:spLocks noGrp="1"/>
          </p:cNvSpPr>
          <p:nvPr>
            <p:ph type="title"/>
          </p:nvPr>
        </p:nvSpPr>
        <p:spPr>
          <a:xfrm>
            <a:off x="467544" y="116632"/>
            <a:ext cx="4824536" cy="576064"/>
          </a:xfrm>
        </p:spPr>
        <p:txBody>
          <a:bodyPr/>
          <a:lstStyle/>
          <a:p>
            <a:r>
              <a:rPr lang="de-DE" b="1" dirty="0" smtClean="0"/>
              <a:t>BSZ/GBV - Online-Hilfe</a:t>
            </a:r>
            <a:endParaRPr lang="de-DE"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836712"/>
            <a:ext cx="6048672" cy="282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4272" y="3068960"/>
            <a:ext cx="6714232" cy="3154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040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539552" y="980728"/>
            <a:ext cx="8604448" cy="5184576"/>
          </a:xfrm>
        </p:spPr>
        <p:txBody>
          <a:bodyPr/>
          <a:lstStyle/>
          <a:p>
            <a:pPr marL="352800" lvl="1">
              <a:spcAft>
                <a:spcPts val="600"/>
              </a:spcAft>
            </a:pPr>
            <a:r>
              <a:rPr lang="de-DE" sz="2800" dirty="0" smtClean="0"/>
              <a:t>Synergien aus CBS-Nutzung: </a:t>
            </a:r>
          </a:p>
          <a:p>
            <a:pPr marL="714750" lvl="2">
              <a:spcAft>
                <a:spcPts val="600"/>
              </a:spcAft>
            </a:pPr>
            <a:r>
              <a:rPr lang="de-DE" dirty="0" smtClean="0"/>
              <a:t>Erfahrungsaustauch: </a:t>
            </a:r>
            <a:r>
              <a:rPr lang="de-DE" dirty="0"/>
              <a:t/>
            </a:r>
            <a:br>
              <a:rPr lang="de-DE" dirty="0"/>
            </a:br>
            <a:r>
              <a:rPr lang="de-DE" dirty="0" smtClean="0"/>
              <a:t>Virtualisierung, Versionen, Schnittstellen, etc.</a:t>
            </a:r>
          </a:p>
          <a:p>
            <a:pPr marL="714750" lvl="2">
              <a:spcAft>
                <a:spcPts val="600"/>
              </a:spcAft>
            </a:pPr>
            <a:r>
              <a:rPr lang="de-DE" dirty="0" smtClean="0"/>
              <a:t>Entwicklung gemeinsamer zu nutzender Programme: </a:t>
            </a:r>
            <a:br>
              <a:rPr lang="de-DE" dirty="0" smtClean="0"/>
            </a:br>
            <a:r>
              <a:rPr lang="de-DE" dirty="0" smtClean="0"/>
              <a:t>Exporte, Statistik, etc.</a:t>
            </a:r>
          </a:p>
          <a:p>
            <a:pPr marL="714750" lvl="2">
              <a:spcAft>
                <a:spcPts val="600"/>
              </a:spcAft>
            </a:pPr>
            <a:r>
              <a:rPr lang="de-DE" dirty="0" smtClean="0"/>
              <a:t>Pflege von Parametern und Tabellen</a:t>
            </a:r>
          </a:p>
          <a:p>
            <a:pPr marL="714750" lvl="2">
              <a:spcAft>
                <a:spcPts val="600"/>
              </a:spcAft>
            </a:pPr>
            <a:r>
              <a:rPr lang="de-DE" dirty="0" smtClean="0"/>
              <a:t>Schulungen</a:t>
            </a:r>
          </a:p>
          <a:p>
            <a:pPr marL="352800" lvl="1">
              <a:spcAft>
                <a:spcPts val="600"/>
              </a:spcAft>
            </a:pPr>
            <a:r>
              <a:rPr lang="de-DE" sz="2800" dirty="0"/>
              <a:t>Gegenseitige Betriebsabsicherung im </a:t>
            </a:r>
            <a:r>
              <a:rPr lang="de-DE" sz="2800" dirty="0" err="1" smtClean="0"/>
              <a:t>Desasterfall</a:t>
            </a:r>
            <a:endParaRPr lang="de-DE" sz="2800" dirty="0" smtClean="0"/>
          </a:p>
          <a:p>
            <a:pPr marL="714750" lvl="2">
              <a:spcAft>
                <a:spcPts val="600"/>
              </a:spcAft>
            </a:pPr>
            <a:r>
              <a:rPr lang="de-DE" dirty="0" smtClean="0"/>
              <a:t>Spiegelung von Sicherungen</a:t>
            </a:r>
          </a:p>
          <a:p>
            <a:pPr marL="714750" lvl="2">
              <a:spcAft>
                <a:spcPts val="600"/>
              </a:spcAft>
            </a:pPr>
            <a:r>
              <a:rPr lang="de-DE" dirty="0" smtClean="0"/>
              <a:t>Spiegelung der CBS-Umgebungen</a:t>
            </a:r>
          </a:p>
          <a:p>
            <a:pPr marL="352800" lvl="1">
              <a:spcAft>
                <a:spcPts val="600"/>
              </a:spcAft>
            </a:pPr>
            <a:r>
              <a:rPr lang="de-DE" dirty="0" smtClean="0">
                <a:sym typeface="Wingdings" panose="05000000000000000000" pitchFamily="2" charset="2"/>
              </a:rPr>
              <a:t>Gemeinsame Entwicklungsprojekte:</a:t>
            </a:r>
            <a:br>
              <a:rPr lang="de-DE" dirty="0" smtClean="0">
                <a:sym typeface="Wingdings" panose="05000000000000000000" pitchFamily="2" charset="2"/>
              </a:rPr>
            </a:br>
            <a:r>
              <a:rPr lang="de-DE" sz="2000" dirty="0" smtClean="0">
                <a:sym typeface="Wingdings" panose="05000000000000000000" pitchFamily="2" charset="2"/>
              </a:rPr>
              <a:t>z.B. neues Datenmodell für E-Books</a:t>
            </a:r>
          </a:p>
        </p:txBody>
      </p:sp>
      <p:sp>
        <p:nvSpPr>
          <p:cNvPr id="4" name="Titel 3"/>
          <p:cNvSpPr>
            <a:spLocks noGrp="1"/>
          </p:cNvSpPr>
          <p:nvPr>
            <p:ph type="title"/>
          </p:nvPr>
        </p:nvSpPr>
        <p:spPr>
          <a:xfrm>
            <a:off x="467544" y="116632"/>
            <a:ext cx="2664296" cy="576064"/>
          </a:xfrm>
        </p:spPr>
        <p:txBody>
          <a:bodyPr/>
          <a:lstStyle/>
          <a:p>
            <a:r>
              <a:rPr lang="de-DE" b="1" dirty="0" smtClean="0"/>
              <a:t>CBS Technik</a:t>
            </a:r>
            <a:endParaRPr lang="de-DE" b="1" dirty="0"/>
          </a:p>
        </p:txBody>
      </p:sp>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extLst>
      <p:ext uri="{BB962C8B-B14F-4D97-AF65-F5344CB8AC3E}">
        <p14:creationId xmlns:p14="http://schemas.microsoft.com/office/powerpoint/2010/main" val="182083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6422" y="836712"/>
            <a:ext cx="7884010" cy="576064"/>
          </a:xfrm>
        </p:spPr>
        <p:txBody>
          <a:bodyPr/>
          <a:lstStyle/>
          <a:p>
            <a:r>
              <a:rPr lang="de-DE" b="1" dirty="0" smtClean="0"/>
              <a:t>www.digishelf.de</a:t>
            </a:r>
            <a:endParaRPr lang="de-DE" b="1" dirty="0"/>
          </a:p>
        </p:txBody>
      </p:sp>
      <p:sp>
        <p:nvSpPr>
          <p:cNvPr id="5" name="Textfeld 4"/>
          <p:cNvSpPr txBox="1"/>
          <p:nvPr/>
        </p:nvSpPr>
        <p:spPr>
          <a:xfrm>
            <a:off x="6156176" y="1569808"/>
            <a:ext cx="2987824" cy="1200329"/>
          </a:xfrm>
          <a:prstGeom prst="rect">
            <a:avLst/>
          </a:prstGeom>
          <a:noFill/>
        </p:spPr>
        <p:txBody>
          <a:bodyPr wrap="square" rtlCol="0">
            <a:spAutoFit/>
          </a:bodyPr>
          <a:lstStyle/>
          <a:p>
            <a:r>
              <a:rPr lang="de-DE" sz="2400" dirty="0" smtClean="0">
                <a:latin typeface="Arial" panose="020B0604020202020204" pitchFamily="34" charset="0"/>
                <a:cs typeface="Arial" panose="020B0604020202020204" pitchFamily="34" charset="0"/>
              </a:rPr>
              <a:t>Eine gemeinsame technische Plattform </a:t>
            </a:r>
            <a:br>
              <a:rPr lang="de-DE" sz="2400" dirty="0" smtClean="0">
                <a:latin typeface="Arial" panose="020B0604020202020204" pitchFamily="34" charset="0"/>
                <a:cs typeface="Arial" panose="020B0604020202020204" pitchFamily="34" charset="0"/>
              </a:rPr>
            </a:br>
            <a:r>
              <a:rPr lang="de-DE" sz="2400" dirty="0" smtClean="0">
                <a:latin typeface="Arial" panose="020B0604020202020204" pitchFamily="34" charset="0"/>
                <a:cs typeface="Arial" panose="020B0604020202020204" pitchFamily="34" charset="0"/>
                <a:sym typeface="Wingdings" panose="05000000000000000000" pitchFamily="2" charset="2"/>
              </a:rPr>
              <a:t> </a:t>
            </a:r>
            <a:r>
              <a:rPr lang="de-DE" sz="2400" dirty="0" err="1" smtClean="0">
                <a:latin typeface="Arial" panose="020B0604020202020204" pitchFamily="34" charset="0"/>
                <a:cs typeface="Arial" panose="020B0604020202020204" pitchFamily="34" charset="0"/>
                <a:sym typeface="Wingdings" panose="05000000000000000000" pitchFamily="2" charset="2"/>
              </a:rPr>
              <a:t>Goobi</a:t>
            </a:r>
            <a:endParaRPr lang="de-DE" sz="2400" dirty="0">
              <a:latin typeface="Arial" panose="020B0604020202020204" pitchFamily="34" charset="0"/>
              <a:cs typeface="Arial" panose="020B0604020202020204" pitchFamily="34" charset="0"/>
            </a:endParaRPr>
          </a:p>
        </p:txBody>
      </p:sp>
      <p:sp>
        <p:nvSpPr>
          <p:cNvPr id="2" name="Textfeld 1"/>
          <p:cNvSpPr txBox="1"/>
          <p:nvPr/>
        </p:nvSpPr>
        <p:spPr>
          <a:xfrm>
            <a:off x="6372200" y="3212976"/>
            <a:ext cx="2448363" cy="1477328"/>
          </a:xfrm>
          <a:prstGeom prst="rect">
            <a:avLst/>
          </a:prstGeom>
          <a:noFill/>
        </p:spPr>
        <p:txBody>
          <a:bodyPr wrap="none" rtlCol="0">
            <a:spAutoFit/>
          </a:bodyPr>
          <a:lstStyle/>
          <a:p>
            <a:r>
              <a:rPr lang="de-DE" dirty="0" err="1" smtClean="0"/>
              <a:t>Digitalisate</a:t>
            </a:r>
            <a:r>
              <a:rPr lang="de-DE" dirty="0" smtClean="0"/>
              <a:t>:</a:t>
            </a:r>
            <a:br>
              <a:rPr lang="de-DE" dirty="0" smtClean="0"/>
            </a:br>
            <a:r>
              <a:rPr lang="de-DE" dirty="0" smtClean="0"/>
              <a:t>- HTWG Konstanz</a:t>
            </a:r>
            <a:br>
              <a:rPr lang="de-DE" dirty="0" smtClean="0"/>
            </a:br>
            <a:r>
              <a:rPr lang="de-DE" dirty="0" smtClean="0"/>
              <a:t>- Kunstbibliothek Berlin</a:t>
            </a:r>
            <a:br>
              <a:rPr lang="de-DE" dirty="0" smtClean="0"/>
            </a:br>
            <a:r>
              <a:rPr lang="de-DE" dirty="0" smtClean="0"/>
              <a:t>- </a:t>
            </a:r>
            <a:r>
              <a:rPr lang="de-DE" dirty="0" err="1" smtClean="0"/>
              <a:t>Gleimhaus</a:t>
            </a:r>
            <a:r>
              <a:rPr lang="de-DE" dirty="0" smtClean="0"/>
              <a:t> Halberstadt</a:t>
            </a:r>
            <a:br>
              <a:rPr lang="de-DE" dirty="0" smtClean="0"/>
            </a:br>
            <a:r>
              <a:rPr lang="de-DE" dirty="0" smtClean="0"/>
              <a:t>- DSM Bremerhaven</a:t>
            </a:r>
            <a:endParaRPr lang="de-DE"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9" y="1700808"/>
            <a:ext cx="5436760" cy="3936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9" name="Titel 3"/>
          <p:cNvSpPr txBox="1">
            <a:spLocks/>
          </p:cNvSpPr>
          <p:nvPr/>
        </p:nvSpPr>
        <p:spPr>
          <a:xfrm>
            <a:off x="576422" y="116632"/>
            <a:ext cx="3942005" cy="576064"/>
          </a:xfrm>
          <a:prstGeom prst="rect">
            <a:avLst/>
          </a:prstGeom>
        </p:spPr>
        <p:txBody>
          <a:bodyPr/>
          <a:lstStyle>
            <a:lvl1pPr algn="l" defTabSz="914400" rtl="0" eaLnBrk="1" latinLnBrk="0" hangingPunct="1">
              <a:spcBef>
                <a:spcPct val="0"/>
              </a:spcBef>
              <a:buNone/>
              <a:tabLst>
                <a:tab pos="1076325" algn="l"/>
                <a:tab pos="2152650" algn="l"/>
                <a:tab pos="3228975" algn="l"/>
                <a:tab pos="4305300" algn="l"/>
                <a:tab pos="5381625" algn="l"/>
                <a:tab pos="6457950" algn="l"/>
                <a:tab pos="7534275" algn="l"/>
              </a:tabLst>
              <a:defRPr sz="3200" kern="1200" baseline="0">
                <a:solidFill>
                  <a:srgbClr val="008080"/>
                </a:solidFill>
                <a:latin typeface="Arial" pitchFamily="34" charset="0"/>
                <a:ea typeface="+mj-ea"/>
                <a:cs typeface="+mj-cs"/>
              </a:defRPr>
            </a:lvl1pPr>
          </a:lstStyle>
          <a:p>
            <a:r>
              <a:rPr lang="de-DE" b="1" dirty="0" smtClean="0"/>
              <a:t>Digitalisierung:</a:t>
            </a:r>
            <a:endParaRPr lang="de-DE" b="1" dirty="0"/>
          </a:p>
        </p:txBody>
      </p:sp>
    </p:spTree>
    <p:extLst>
      <p:ext uri="{BB962C8B-B14F-4D97-AF65-F5344CB8AC3E}">
        <p14:creationId xmlns:p14="http://schemas.microsoft.com/office/powerpoint/2010/main" val="1323279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4625"/>
            <a:ext cx="3080555" cy="701682"/>
          </a:xfrm>
          <a:prstGeom prst="rect">
            <a:avLst/>
          </a:prstGeom>
        </p:spPr>
      </p:pic>
      <p:sp>
        <p:nvSpPr>
          <p:cNvPr id="2" name="Titel 1"/>
          <p:cNvSpPr>
            <a:spLocks noGrp="1"/>
          </p:cNvSpPr>
          <p:nvPr>
            <p:ph type="ctrTitle"/>
          </p:nvPr>
        </p:nvSpPr>
        <p:spPr>
          <a:xfrm>
            <a:off x="467544" y="2420888"/>
            <a:ext cx="8136904" cy="2736304"/>
          </a:xfrm>
          <a:prstGeom prst="rect">
            <a:avLst/>
          </a:prstGeom>
        </p:spPr>
        <p:txBody>
          <a:bodyPr/>
          <a:lstStyle/>
          <a:p>
            <a:r>
              <a:rPr lang="de-DE" dirty="0" smtClean="0"/>
              <a:t>Teil 1</a:t>
            </a:r>
            <a:br>
              <a:rPr lang="de-DE" dirty="0" smtClean="0"/>
            </a:br>
            <a:r>
              <a:rPr lang="de-DE" dirty="0" smtClean="0"/>
              <a:t>BSZ-GBV </a:t>
            </a:r>
            <a:r>
              <a:rPr lang="de-DE" dirty="0"/>
              <a:t>– </a:t>
            </a:r>
            <a:r>
              <a:rPr lang="de-DE" dirty="0" smtClean="0"/>
              <a:t>Kooperation</a:t>
            </a:r>
            <a:r>
              <a:rPr lang="de-DE" dirty="0"/>
              <a:t/>
            </a:r>
            <a:br>
              <a:rPr lang="de-DE" dirty="0"/>
            </a:br>
            <a:r>
              <a:rPr lang="de-DE" dirty="0" smtClean="0"/>
              <a:t/>
            </a:r>
            <a:br>
              <a:rPr lang="de-DE" dirty="0" smtClean="0"/>
            </a:br>
            <a:r>
              <a:rPr lang="de-DE" sz="2800" dirty="0" smtClean="0"/>
              <a:t/>
            </a:r>
            <a:br>
              <a:rPr lang="de-DE" sz="2800" dirty="0" smtClean="0"/>
            </a:br>
            <a:endParaRPr lang="de-DE" sz="1600" dirty="0"/>
          </a:p>
        </p:txBody>
      </p:sp>
    </p:spTree>
    <p:extLst>
      <p:ext uri="{BB962C8B-B14F-4D97-AF65-F5344CB8AC3E}">
        <p14:creationId xmlns:p14="http://schemas.microsoft.com/office/powerpoint/2010/main" val="3165677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215008" y="764704"/>
            <a:ext cx="8928992" cy="3960440"/>
          </a:xfrm>
        </p:spPr>
        <p:txBody>
          <a:bodyPr/>
          <a:lstStyle/>
          <a:p>
            <a:pPr>
              <a:spcAft>
                <a:spcPts val="600"/>
              </a:spcAft>
            </a:pPr>
            <a:r>
              <a:rPr lang="de-DE" sz="2600" dirty="0" smtClean="0"/>
              <a:t>BSZ und VZG sind im Bereich Verbundsystem sehr ähnlich strukturiert </a:t>
            </a:r>
            <a:r>
              <a:rPr lang="de-DE" sz="2000" dirty="0" smtClean="0"/>
              <a:t>(nicht </a:t>
            </a:r>
            <a:r>
              <a:rPr lang="de-DE" sz="2000" dirty="0"/>
              <a:t>unwichtig: </a:t>
            </a:r>
            <a:r>
              <a:rPr lang="de-DE" sz="2000" dirty="0" smtClean="0"/>
              <a:t>auch die </a:t>
            </a:r>
            <a:r>
              <a:rPr lang="de-DE" sz="2000" dirty="0"/>
              <a:t>„Chemie“ </a:t>
            </a:r>
            <a:r>
              <a:rPr lang="de-DE" sz="2000" dirty="0" smtClean="0"/>
              <a:t>stimmt)</a:t>
            </a:r>
            <a:endParaRPr lang="de-DE" sz="2400" dirty="0" smtClean="0"/>
          </a:p>
          <a:p>
            <a:pPr>
              <a:spcAft>
                <a:spcPts val="600"/>
              </a:spcAft>
            </a:pPr>
            <a:r>
              <a:rPr lang="de-DE" sz="2600" dirty="0" smtClean="0"/>
              <a:t>RDA ist eine einmalige Chance zum Start der  Vereinheitlichung und kooperativen Entwicklung von Services</a:t>
            </a:r>
          </a:p>
          <a:p>
            <a:pPr>
              <a:spcAft>
                <a:spcPts val="600"/>
              </a:spcAft>
            </a:pPr>
            <a:r>
              <a:rPr lang="de-DE" sz="2600" dirty="0" smtClean="0"/>
              <a:t>BSZ und VZG profitieren bereits jetzt von der Kooperation: </a:t>
            </a:r>
            <a:r>
              <a:rPr lang="de-DE" sz="2400" dirty="0" smtClean="0"/>
              <a:t/>
            </a:r>
            <a:br>
              <a:rPr lang="de-DE" sz="2400" dirty="0" smtClean="0"/>
            </a:br>
            <a:r>
              <a:rPr lang="de-DE" sz="2000" dirty="0" smtClean="0"/>
              <a:t>ein Format, eine Richtlinie, ein E-Book-Pool, eine Digitalisierungsplattform</a:t>
            </a:r>
            <a:endParaRPr lang="de-DE" sz="2400" dirty="0" smtClean="0"/>
          </a:p>
          <a:p>
            <a:pPr>
              <a:spcAft>
                <a:spcPts val="600"/>
              </a:spcAft>
            </a:pPr>
            <a:r>
              <a:rPr lang="de-DE" sz="2600" dirty="0" smtClean="0"/>
              <a:t>Die Kooperation ist offen für weitere Partner:</a:t>
            </a:r>
            <a:r>
              <a:rPr lang="de-DE" sz="2400" dirty="0" smtClean="0"/>
              <a:t/>
            </a:r>
            <a:br>
              <a:rPr lang="de-DE" sz="2400" dirty="0" smtClean="0"/>
            </a:br>
            <a:r>
              <a:rPr lang="de-DE" sz="2000" dirty="0" err="1" smtClean="0"/>
              <a:t>hbz</a:t>
            </a:r>
            <a:r>
              <a:rPr lang="de-DE" sz="2000" dirty="0" smtClean="0"/>
              <a:t>-VZG: Kuali OLE    /    </a:t>
            </a:r>
            <a:r>
              <a:rPr lang="de-DE" sz="2000" dirty="0" err="1" smtClean="0"/>
              <a:t>hbz</a:t>
            </a:r>
            <a:r>
              <a:rPr lang="de-DE" sz="2000" dirty="0" smtClean="0"/>
              <a:t>-BSZ-VZG: Alma Network Zone (CBDZ)</a:t>
            </a:r>
            <a:endParaRPr lang="de-DE" sz="2400" dirty="0" smtClean="0"/>
          </a:p>
        </p:txBody>
      </p:sp>
      <p:sp>
        <p:nvSpPr>
          <p:cNvPr id="4" name="Titel 3"/>
          <p:cNvSpPr>
            <a:spLocks noGrp="1"/>
          </p:cNvSpPr>
          <p:nvPr>
            <p:ph type="title"/>
          </p:nvPr>
        </p:nvSpPr>
        <p:spPr>
          <a:xfrm>
            <a:off x="563406" y="116632"/>
            <a:ext cx="3888432" cy="576064"/>
          </a:xfrm>
        </p:spPr>
        <p:txBody>
          <a:bodyPr/>
          <a:lstStyle/>
          <a:p>
            <a:r>
              <a:rPr lang="de-DE" b="1" dirty="0" smtClean="0"/>
              <a:t>Fazit</a:t>
            </a:r>
            <a:endParaRPr lang="de-DE" b="1" dirty="0"/>
          </a:p>
        </p:txBody>
      </p:sp>
      <p:sp>
        <p:nvSpPr>
          <p:cNvPr id="5" name="Textfeld 4"/>
          <p:cNvSpPr txBox="1"/>
          <p:nvPr/>
        </p:nvSpPr>
        <p:spPr>
          <a:xfrm>
            <a:off x="584674" y="5088666"/>
            <a:ext cx="8379814" cy="1292662"/>
          </a:xfrm>
          <a:prstGeom prst="rect">
            <a:avLst/>
          </a:prstGeom>
          <a:noFill/>
        </p:spPr>
        <p:txBody>
          <a:bodyPr wrap="square" rtlCol="0">
            <a:spAutoFit/>
          </a:bodyPr>
          <a:lstStyle/>
          <a:p>
            <a:r>
              <a:rPr lang="de-DE" sz="2600" b="1" dirty="0" smtClean="0">
                <a:solidFill>
                  <a:srgbClr val="008080"/>
                </a:solidFill>
                <a:latin typeface="Arial" panose="020B0604020202020204" pitchFamily="34" charset="0"/>
                <a:cs typeface="Arial" panose="020B0604020202020204" pitchFamily="34" charset="0"/>
                <a:sym typeface="Wingdings" panose="05000000000000000000" pitchFamily="2" charset="2"/>
              </a:rPr>
              <a:t>Die Kooperation </a:t>
            </a:r>
            <a:r>
              <a:rPr lang="de-DE" sz="2600" b="1" dirty="0">
                <a:solidFill>
                  <a:srgbClr val="008080"/>
                </a:solidFill>
                <a:latin typeface="Arial" panose="020B0604020202020204" pitchFamily="34" charset="0"/>
                <a:cs typeface="Arial" panose="020B0604020202020204" pitchFamily="34" charset="0"/>
                <a:sym typeface="Wingdings" panose="05000000000000000000" pitchFamily="2" charset="2"/>
              </a:rPr>
              <a:t>ist </a:t>
            </a:r>
            <a:r>
              <a:rPr lang="de-DE" sz="2600" b="1" dirty="0" smtClean="0">
                <a:solidFill>
                  <a:srgbClr val="008080"/>
                </a:solidFill>
                <a:latin typeface="Arial" panose="020B0604020202020204" pitchFamily="34" charset="0"/>
                <a:cs typeface="Arial" panose="020B0604020202020204" pitchFamily="34" charset="0"/>
                <a:sym typeface="Wingdings" panose="05000000000000000000" pitchFamily="2" charset="2"/>
              </a:rPr>
              <a:t>ein wichtiger </a:t>
            </a:r>
            <a:r>
              <a:rPr lang="de-DE" sz="2600" b="1" dirty="0">
                <a:solidFill>
                  <a:srgbClr val="008080"/>
                </a:solidFill>
                <a:latin typeface="Arial" panose="020B0604020202020204" pitchFamily="34" charset="0"/>
                <a:cs typeface="Arial" panose="020B0604020202020204" pitchFamily="34" charset="0"/>
                <a:sym typeface="Wingdings" panose="05000000000000000000" pitchFamily="2" charset="2"/>
              </a:rPr>
              <a:t>Schritt </a:t>
            </a:r>
            <a:r>
              <a:rPr lang="de-DE" sz="2600" b="1" dirty="0" smtClean="0">
                <a:solidFill>
                  <a:srgbClr val="008080"/>
                </a:solidFill>
                <a:latin typeface="Arial" panose="020B0604020202020204" pitchFamily="34" charset="0"/>
                <a:cs typeface="Arial" panose="020B0604020202020204" pitchFamily="34" charset="0"/>
                <a:sym typeface="Wingdings" panose="05000000000000000000" pitchFamily="2" charset="2"/>
              </a:rPr>
              <a:t>zur</a:t>
            </a:r>
            <a:br>
              <a:rPr lang="de-DE" sz="2600" b="1" dirty="0" smtClean="0">
                <a:solidFill>
                  <a:srgbClr val="008080"/>
                </a:solidFill>
                <a:latin typeface="Arial" panose="020B0604020202020204" pitchFamily="34" charset="0"/>
                <a:cs typeface="Arial" panose="020B0604020202020204" pitchFamily="34" charset="0"/>
                <a:sym typeface="Wingdings" panose="05000000000000000000" pitchFamily="2" charset="2"/>
              </a:rPr>
            </a:br>
            <a:r>
              <a:rPr lang="de-DE" sz="2600" b="1" dirty="0" smtClean="0">
                <a:solidFill>
                  <a:srgbClr val="008080"/>
                </a:solidFill>
                <a:latin typeface="Arial" panose="020B0604020202020204" pitchFamily="34" charset="0"/>
                <a:cs typeface="Arial" panose="020B0604020202020204" pitchFamily="34" charset="0"/>
                <a:sym typeface="Wingdings" panose="05000000000000000000" pitchFamily="2" charset="2"/>
              </a:rPr>
              <a:t>Modernisierung </a:t>
            </a:r>
            <a:r>
              <a:rPr lang="de-DE" sz="2600" b="1" dirty="0">
                <a:solidFill>
                  <a:srgbClr val="008080"/>
                </a:solidFill>
                <a:latin typeface="Arial" panose="020B0604020202020204" pitchFamily="34" charset="0"/>
                <a:cs typeface="Arial" panose="020B0604020202020204" pitchFamily="34" charset="0"/>
                <a:sym typeface="Wingdings" panose="05000000000000000000" pitchFamily="2" charset="2"/>
              </a:rPr>
              <a:t>und Weiterentwicklung der nationalen </a:t>
            </a:r>
            <a:r>
              <a:rPr lang="de-DE" sz="2600" b="1" dirty="0" smtClean="0">
                <a:solidFill>
                  <a:srgbClr val="008080"/>
                </a:solidFill>
                <a:latin typeface="Arial" panose="020B0604020202020204" pitchFamily="34" charset="0"/>
                <a:cs typeface="Arial" panose="020B0604020202020204" pitchFamily="34" charset="0"/>
                <a:sym typeface="Wingdings" panose="05000000000000000000" pitchFamily="2" charset="2"/>
              </a:rPr>
              <a:t>Informationsinfrastruktur!</a:t>
            </a:r>
            <a:endParaRPr lang="de-DE" sz="2600" b="1" dirty="0">
              <a:solidFill>
                <a:srgbClr val="008080"/>
              </a:solidFill>
              <a:latin typeface="Arial" panose="020B0604020202020204" pitchFamily="34" charset="0"/>
              <a:cs typeface="Arial" panose="020B0604020202020204" pitchFamily="34" charset="0"/>
            </a:endParaRPr>
          </a:p>
        </p:txBody>
      </p:sp>
      <p:cxnSp>
        <p:nvCxnSpPr>
          <p:cNvPr id="7" name="Gerade Verbindung mit Pfeil 6"/>
          <p:cNvCxnSpPr/>
          <p:nvPr/>
        </p:nvCxnSpPr>
        <p:spPr>
          <a:xfrm>
            <a:off x="275374" y="5301208"/>
            <a:ext cx="288032" cy="0"/>
          </a:xfrm>
          <a:prstGeom prst="straightConnector1">
            <a:avLst/>
          </a:prstGeom>
          <a:ln w="41275">
            <a:solidFill>
              <a:srgbClr val="008080"/>
            </a:solidFill>
            <a:miter lim="800000"/>
            <a:headEnd type="none" w="lg" len="lg"/>
            <a:tailEnd type="arrow" w="lg" len="med"/>
          </a:ln>
        </p:spPr>
        <p:style>
          <a:lnRef idx="1">
            <a:schemeClr val="accent1"/>
          </a:lnRef>
          <a:fillRef idx="0">
            <a:schemeClr val="accent1"/>
          </a:fillRef>
          <a:effectRef idx="0">
            <a:schemeClr val="accent1"/>
          </a:effectRef>
          <a:fontRef idx="minor">
            <a:schemeClr val="tx1"/>
          </a:fontRef>
        </p:style>
      </p:cxnSp>
      <p:sp>
        <p:nvSpPr>
          <p:cNvPr id="8"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extLst>
      <p:ext uri="{BB962C8B-B14F-4D97-AF65-F5344CB8AC3E}">
        <p14:creationId xmlns:p14="http://schemas.microsoft.com/office/powerpoint/2010/main" val="191882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
        <p:nvSpPr>
          <p:cNvPr id="7" name="Rechteck 6"/>
          <p:cNvSpPr/>
          <p:nvPr/>
        </p:nvSpPr>
        <p:spPr>
          <a:xfrm>
            <a:off x="323528" y="1840756"/>
            <a:ext cx="8280920" cy="2862322"/>
          </a:xfrm>
          <a:prstGeom prst="rect">
            <a:avLst/>
          </a:prstGeom>
        </p:spPr>
        <p:txBody>
          <a:bodyPr wrap="square">
            <a:spAutoFit/>
          </a:bodyPr>
          <a:lstStyle/>
          <a:p>
            <a:pPr algn="ctr"/>
            <a:r>
              <a:rPr lang="de-DE" sz="3600" dirty="0" smtClean="0">
                <a:solidFill>
                  <a:srgbClr val="97BF30"/>
                </a:solidFill>
                <a:latin typeface="Arial" panose="020B0604020202020204" pitchFamily="34" charset="0"/>
                <a:cs typeface="Arial" panose="020B0604020202020204" pitchFamily="34" charset="0"/>
              </a:rPr>
              <a:t>Teil 2</a:t>
            </a:r>
          </a:p>
          <a:p>
            <a:pPr algn="ctr"/>
            <a:r>
              <a:rPr lang="de-DE" sz="3600" dirty="0" smtClean="0">
                <a:solidFill>
                  <a:srgbClr val="97BF30"/>
                </a:solidFill>
                <a:latin typeface="Arial" panose="020B0604020202020204" pitchFamily="34" charset="0"/>
                <a:cs typeface="Arial" panose="020B0604020202020204" pitchFamily="34" charset="0"/>
              </a:rPr>
              <a:t>Die </a:t>
            </a:r>
            <a:r>
              <a:rPr lang="de-DE" sz="3600" dirty="0">
                <a:solidFill>
                  <a:srgbClr val="97BF30"/>
                </a:solidFill>
                <a:latin typeface="Arial" panose="020B0604020202020204" pitchFamily="34" charset="0"/>
                <a:cs typeface="Arial" panose="020B0604020202020204" pitchFamily="34" charset="0"/>
              </a:rPr>
              <a:t>Kooperation zur </a:t>
            </a:r>
            <a:r>
              <a:rPr lang="de-DE" sz="3600" dirty="0" smtClean="0">
                <a:solidFill>
                  <a:srgbClr val="97BF30"/>
                </a:solidFill>
                <a:latin typeface="Arial" panose="020B0604020202020204" pitchFamily="34" charset="0"/>
                <a:cs typeface="Arial" panose="020B0604020202020204" pitchFamily="34" charset="0"/>
              </a:rPr>
              <a:t/>
            </a:r>
            <a:br>
              <a:rPr lang="de-DE" sz="3600" dirty="0" smtClean="0">
                <a:solidFill>
                  <a:srgbClr val="97BF30"/>
                </a:solidFill>
                <a:latin typeface="Arial" panose="020B0604020202020204" pitchFamily="34" charset="0"/>
                <a:cs typeface="Arial" panose="020B0604020202020204" pitchFamily="34" charset="0"/>
              </a:rPr>
            </a:br>
            <a:r>
              <a:rPr lang="de-DE" sz="3600" dirty="0" smtClean="0">
                <a:solidFill>
                  <a:srgbClr val="97BF30"/>
                </a:solidFill>
                <a:latin typeface="Arial" panose="020B0604020202020204" pitchFamily="34" charset="0"/>
                <a:cs typeface="Arial" panose="020B0604020202020204" pitchFamily="34" charset="0"/>
              </a:rPr>
              <a:t>Common </a:t>
            </a:r>
            <a:r>
              <a:rPr lang="de-DE" sz="3600" dirty="0" err="1">
                <a:solidFill>
                  <a:srgbClr val="97BF30"/>
                </a:solidFill>
                <a:latin typeface="Arial" panose="020B0604020202020204" pitchFamily="34" charset="0"/>
                <a:cs typeface="Arial" panose="020B0604020202020204" pitchFamily="34" charset="0"/>
              </a:rPr>
              <a:t>Bibliographic</a:t>
            </a:r>
            <a:r>
              <a:rPr lang="de-DE" sz="3600" dirty="0">
                <a:solidFill>
                  <a:srgbClr val="97BF30"/>
                </a:solidFill>
                <a:latin typeface="Arial" panose="020B0604020202020204" pitchFamily="34" charset="0"/>
                <a:cs typeface="Arial" panose="020B0604020202020204" pitchFamily="34" charset="0"/>
              </a:rPr>
              <a:t> Data Zone (CBDZ )</a:t>
            </a:r>
            <a:br>
              <a:rPr lang="de-DE" sz="3600" dirty="0">
                <a:solidFill>
                  <a:srgbClr val="97BF30"/>
                </a:solidFill>
                <a:latin typeface="Arial" panose="020B0604020202020204" pitchFamily="34" charset="0"/>
                <a:cs typeface="Arial" panose="020B0604020202020204" pitchFamily="34" charset="0"/>
              </a:rPr>
            </a:br>
            <a:endParaRPr lang="de-DE" sz="3600" dirty="0">
              <a:solidFill>
                <a:srgbClr val="97BF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229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BSZ-Dienste / -Services</a:t>
            </a:r>
            <a:endParaRPr lang="de-DE" dirty="0"/>
          </a:p>
        </p:txBody>
      </p:sp>
      <p:sp>
        <p:nvSpPr>
          <p:cNvPr id="5"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83" y="3212976"/>
            <a:ext cx="2099433"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60848"/>
            <a:ext cx="1891297" cy="83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180396"/>
            <a:ext cx="5477792" cy="60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39552" y="1124744"/>
            <a:ext cx="2664296" cy="461665"/>
          </a:xfrm>
          <a:prstGeom prst="rect">
            <a:avLst/>
          </a:prstGeom>
          <a:noFill/>
        </p:spPr>
        <p:txBody>
          <a:bodyPr wrap="square" rtlCol="0">
            <a:spAutoFit/>
          </a:bodyPr>
          <a:lstStyle/>
          <a:p>
            <a:r>
              <a:rPr lang="de-DE" sz="2400" b="1" dirty="0" smtClean="0"/>
              <a:t>Bibliothekssysteme</a:t>
            </a:r>
            <a:endParaRPr lang="de-DE" sz="2400" b="1" dirty="0"/>
          </a:p>
        </p:txBody>
      </p:sp>
      <p:sp>
        <p:nvSpPr>
          <p:cNvPr id="10" name="Textfeld 9"/>
          <p:cNvSpPr txBox="1"/>
          <p:nvPr/>
        </p:nvSpPr>
        <p:spPr>
          <a:xfrm>
            <a:off x="4572000" y="1124744"/>
            <a:ext cx="3024336" cy="461665"/>
          </a:xfrm>
          <a:prstGeom prst="rect">
            <a:avLst/>
          </a:prstGeom>
          <a:noFill/>
        </p:spPr>
        <p:txBody>
          <a:bodyPr wrap="square" rtlCol="0">
            <a:spAutoFit/>
          </a:bodyPr>
          <a:lstStyle/>
          <a:p>
            <a:r>
              <a:rPr lang="de-DE" sz="2400" b="1" dirty="0" smtClean="0"/>
              <a:t>SWB-Verbundsystem</a:t>
            </a:r>
            <a:endParaRPr lang="de-DE" sz="2400" b="1" dirty="0"/>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4257334"/>
            <a:ext cx="1872208" cy="133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Gerade Verbindung mit Pfeil 3"/>
          <p:cNvCxnSpPr>
            <a:stCxn id="6" idx="2"/>
          </p:cNvCxnSpPr>
          <p:nvPr/>
        </p:nvCxnSpPr>
        <p:spPr>
          <a:xfrm>
            <a:off x="1871700" y="1586409"/>
            <a:ext cx="0" cy="546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6012160" y="1586409"/>
            <a:ext cx="0" cy="5464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1000"/>
                                        <p:tgtEl>
                                          <p:spTgt spid="1027"/>
                                        </p:tgtEl>
                                      </p:cBhvr>
                                    </p:animEffect>
                                    <p:anim calcmode="lin" valueType="num">
                                      <p:cBhvr>
                                        <p:cTn id="32" dur="1000" fill="hold"/>
                                        <p:tgtEl>
                                          <p:spTgt spid="1027"/>
                                        </p:tgtEl>
                                        <p:attrNameLst>
                                          <p:attrName>ppt_x</p:attrName>
                                        </p:attrNameLst>
                                      </p:cBhvr>
                                      <p:tavLst>
                                        <p:tav tm="0">
                                          <p:val>
                                            <p:strVal val="#ppt_x"/>
                                          </p:val>
                                        </p:tav>
                                        <p:tav tm="100000">
                                          <p:val>
                                            <p:strVal val="#ppt_x"/>
                                          </p:val>
                                        </p:tav>
                                      </p:tavLst>
                                    </p:anim>
                                    <p:anim calcmode="lin" valueType="num">
                                      <p:cBhvr>
                                        <p:cTn id="33" dur="1000" fill="hold"/>
                                        <p:tgtEl>
                                          <p:spTgt spid="10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Ausgangssituation 2014</a:t>
            </a:r>
            <a:endParaRPr lang="de-DE" dirty="0"/>
          </a:p>
        </p:txBody>
      </p:sp>
      <p:sp>
        <p:nvSpPr>
          <p:cNvPr id="3" name="Textplatzhalter 2"/>
          <p:cNvSpPr>
            <a:spLocks noGrp="1"/>
          </p:cNvSpPr>
          <p:nvPr>
            <p:ph type="body" sz="quarter" idx="13"/>
          </p:nvPr>
        </p:nvSpPr>
        <p:spPr>
          <a:xfrm>
            <a:off x="467544" y="1196752"/>
            <a:ext cx="8568952" cy="5040560"/>
          </a:xfrm>
        </p:spPr>
        <p:txBody>
          <a:bodyPr/>
          <a:lstStyle/>
          <a:p>
            <a:pPr>
              <a:spcAft>
                <a:spcPts val="600"/>
              </a:spcAft>
            </a:pPr>
            <a:r>
              <a:rPr lang="de-DE" dirty="0" smtClean="0"/>
              <a:t>Warum wir uns mit Alma beschäftigen?</a:t>
            </a:r>
          </a:p>
          <a:p>
            <a:r>
              <a:rPr lang="de-DE" dirty="0" smtClean="0"/>
              <a:t>5 gute Gründe</a:t>
            </a:r>
          </a:p>
          <a:p>
            <a:pPr lvl="1">
              <a:tabLst>
                <a:tab pos="4298950" algn="l"/>
              </a:tabLst>
            </a:pPr>
            <a:r>
              <a:rPr lang="de-DE" dirty="0" smtClean="0"/>
              <a:t>HTWK Leipzig	Live im Januar 2015</a:t>
            </a:r>
          </a:p>
          <a:p>
            <a:pPr lvl="1">
              <a:tabLst>
                <a:tab pos="4298950" algn="l"/>
              </a:tabLst>
            </a:pPr>
            <a:r>
              <a:rPr lang="de-DE" dirty="0" smtClean="0"/>
              <a:t>HTW Dresden	Live im Oktober 2015</a:t>
            </a:r>
          </a:p>
          <a:p>
            <a:pPr lvl="1"/>
            <a:r>
              <a:rPr lang="de-DE" dirty="0" smtClean="0"/>
              <a:t>HS Zwickau</a:t>
            </a:r>
          </a:p>
          <a:p>
            <a:pPr lvl="1"/>
            <a:r>
              <a:rPr lang="de-DE" dirty="0" smtClean="0"/>
              <a:t>HS Mittweida</a:t>
            </a:r>
          </a:p>
          <a:p>
            <a:pPr lvl="1">
              <a:tabLst>
                <a:tab pos="4298950" algn="l"/>
              </a:tabLst>
            </a:pPr>
            <a:r>
              <a:rPr lang="de-DE" dirty="0" smtClean="0"/>
              <a:t>Universität Mannheim	Live im Januar 2016</a:t>
            </a:r>
          </a:p>
          <a:p>
            <a:pPr>
              <a:spcAft>
                <a:spcPts val="600"/>
              </a:spcAft>
              <a:buNone/>
            </a:pPr>
            <a:r>
              <a:rPr lang="de-DE" dirty="0" smtClean="0">
                <a:sym typeface="Wingdings" pitchFamily="2" charset="2"/>
              </a:rPr>
              <a:t>    </a:t>
            </a:r>
            <a:r>
              <a:rPr lang="de-DE" sz="2400" dirty="0" smtClean="0">
                <a:sym typeface="Wingdings" pitchFamily="2" charset="2"/>
              </a:rPr>
              <a:t> 5 Alma Early </a:t>
            </a:r>
            <a:r>
              <a:rPr lang="de-DE" sz="2400" dirty="0" err="1" smtClean="0">
                <a:sym typeface="Wingdings" pitchFamily="2" charset="2"/>
              </a:rPr>
              <a:t>Adopter</a:t>
            </a:r>
            <a:r>
              <a:rPr lang="de-DE" sz="2400" dirty="0" smtClean="0">
                <a:sym typeface="Wingdings" pitchFamily="2" charset="2"/>
              </a:rPr>
              <a:t> im SWB</a:t>
            </a:r>
          </a:p>
          <a:p>
            <a:r>
              <a:rPr lang="de-DE" dirty="0" smtClean="0"/>
              <a:t>Ein weiterer Grund: Erweiterung unserer Services  </a:t>
            </a:r>
          </a:p>
        </p:txBody>
      </p:sp>
      <p:sp>
        <p:nvSpPr>
          <p:cNvPr id="5"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Tree>
    <p:extLst>
      <p:ext uri="{BB962C8B-B14F-4D97-AF65-F5344CB8AC3E}">
        <p14:creationId xmlns:p14="http://schemas.microsoft.com/office/powerpoint/2010/main" val="37967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bwMode="auto">
          <a:xfrm>
            <a:off x="468313" y="188913"/>
            <a:ext cx="4751387" cy="576262"/>
          </a:xfrm>
          <a:noFill/>
          <a:ln>
            <a:miter lim="800000"/>
            <a:headEnd/>
            <a:tailEnd/>
          </a:ln>
        </p:spPr>
        <p:txBody>
          <a:bodyPr vert="horz" wrap="square" lIns="91440" tIns="45720" rIns="91440" bIns="45720" numCol="1" anchor="t" anchorCtr="0" compatLnSpc="1">
            <a:prstTxWarp prst="textNoShape">
              <a:avLst/>
            </a:prstTxWarp>
          </a:bodyPr>
          <a:lstStyle/>
          <a:p>
            <a:r>
              <a:rPr lang="de-DE" smtClean="0">
                <a:latin typeface="Arial" charset="0"/>
              </a:rPr>
              <a:t>Arbeitspakete</a:t>
            </a:r>
          </a:p>
        </p:txBody>
      </p:sp>
      <p:sp>
        <p:nvSpPr>
          <p:cNvPr id="6147" name="Textplatzhalter 2"/>
          <p:cNvSpPr>
            <a:spLocks noGrp="1"/>
          </p:cNvSpPr>
          <p:nvPr>
            <p:ph type="body" sz="quarter" idx="13"/>
          </p:nvPr>
        </p:nvSpPr>
        <p:spPr bwMode="auto">
          <a:xfrm>
            <a:off x="468313" y="981075"/>
            <a:ext cx="6696075" cy="576263"/>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None/>
            </a:pPr>
            <a:r>
              <a:rPr lang="de-DE" sz="2000" smtClean="0">
                <a:latin typeface="Arial" charset="0"/>
              </a:rPr>
              <a:t>Projektlaufzeit : 10.2014 – 06.2015</a:t>
            </a:r>
          </a:p>
        </p:txBody>
      </p:sp>
      <p:graphicFrame>
        <p:nvGraphicFramePr>
          <p:cNvPr id="10" name="Diagramm 9"/>
          <p:cNvGraphicFramePr/>
          <p:nvPr>
            <p:extLst>
              <p:ext uri="{D42A27DB-BD31-4B8C-83A1-F6EECF244321}">
                <p14:modId xmlns:p14="http://schemas.microsoft.com/office/powerpoint/2010/main" val="3982486121"/>
              </p:ext>
            </p:extLst>
          </p:nvPr>
        </p:nvGraphicFramePr>
        <p:xfrm>
          <a:off x="467544" y="1700808"/>
          <a:ext cx="7488832"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m 10"/>
          <p:cNvGraphicFramePr/>
          <p:nvPr>
            <p:extLst>
              <p:ext uri="{D42A27DB-BD31-4B8C-83A1-F6EECF244321}">
                <p14:modId xmlns:p14="http://schemas.microsoft.com/office/powerpoint/2010/main" val="3145460500"/>
              </p:ext>
            </p:extLst>
          </p:nvPr>
        </p:nvGraphicFramePr>
        <p:xfrm>
          <a:off x="467544" y="4005064"/>
          <a:ext cx="7488832" cy="20882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Tree>
    <p:extLst>
      <p:ext uri="{BB962C8B-B14F-4D97-AF65-F5344CB8AC3E}">
        <p14:creationId xmlns:p14="http://schemas.microsoft.com/office/powerpoint/2010/main" val="640041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rgbClr val="C50941"/>
                </a:solidFill>
              </a:rPr>
              <a:t>SWB-Verbundanbindung</a:t>
            </a:r>
            <a:endParaRPr lang="de-DE" dirty="0">
              <a:solidFill>
                <a:srgbClr val="C50941"/>
              </a:solidFill>
            </a:endParaRPr>
          </a:p>
        </p:txBody>
      </p:sp>
      <p:sp>
        <p:nvSpPr>
          <p:cNvPr id="3" name="Textplatzhalter 2"/>
          <p:cNvSpPr>
            <a:spLocks noGrp="1"/>
          </p:cNvSpPr>
          <p:nvPr>
            <p:ph type="body" sz="quarter" idx="13"/>
          </p:nvPr>
        </p:nvSpPr>
        <p:spPr>
          <a:xfrm>
            <a:off x="467544" y="908720"/>
            <a:ext cx="8568952" cy="5040560"/>
          </a:xfrm>
        </p:spPr>
        <p:txBody>
          <a:bodyPr/>
          <a:lstStyle/>
          <a:p>
            <a:pPr>
              <a:spcAft>
                <a:spcPts val="600"/>
              </a:spcAft>
            </a:pPr>
            <a:r>
              <a:rPr lang="de-DE" dirty="0" smtClean="0"/>
              <a:t>Komfortable Übernahme von vorhandenen Titeldaten aus dem SWB-Verbunddaten in Alma</a:t>
            </a:r>
          </a:p>
          <a:p>
            <a:pPr>
              <a:spcAft>
                <a:spcPts val="600"/>
              </a:spcAft>
            </a:pPr>
            <a:r>
              <a:rPr lang="de-DE" dirty="0" smtClean="0"/>
              <a:t>Lokaldaten werden über OAI aus Alma in den SWB übernommen</a:t>
            </a:r>
          </a:p>
          <a:p>
            <a:pPr>
              <a:spcAft>
                <a:spcPts val="600"/>
              </a:spcAft>
            </a:pPr>
            <a:r>
              <a:rPr lang="de-DE" dirty="0" smtClean="0"/>
              <a:t>Neue Titel werden im SWB katalogisiert und umgehend in ALMA übernommen</a:t>
            </a:r>
          </a:p>
          <a:p>
            <a:pPr>
              <a:spcAft>
                <a:spcPts val="600"/>
              </a:spcAft>
            </a:pPr>
            <a:r>
              <a:rPr lang="de-DE" dirty="0" smtClean="0"/>
              <a:t>SWB-Updates werden automatisch in Alma übernommen</a:t>
            </a:r>
          </a:p>
          <a:p>
            <a:pPr marL="0" indent="0">
              <a:spcAft>
                <a:spcPts val="600"/>
              </a:spcAft>
              <a:buNone/>
            </a:pPr>
            <a:r>
              <a:rPr lang="de-DE" dirty="0" smtClean="0">
                <a:sym typeface="Wingdings" panose="05000000000000000000" pitchFamily="2" charset="2"/>
              </a:rPr>
              <a:t></a:t>
            </a:r>
            <a:r>
              <a:rPr lang="de-DE" dirty="0" smtClean="0"/>
              <a:t>MARC21 in Alma &lt;-&gt; Pica-Format im SWB</a:t>
            </a:r>
          </a:p>
          <a:p>
            <a:pPr>
              <a:spcAft>
                <a:spcPts val="600"/>
              </a:spcAft>
            </a:pPr>
            <a:r>
              <a:rPr lang="de-DE" dirty="0" smtClean="0"/>
              <a:t>Anschluss Online-Fernleihe via SLNP-Schnittstelle</a:t>
            </a:r>
          </a:p>
          <a:p>
            <a:pPr>
              <a:spcAft>
                <a:spcPts val="600"/>
              </a:spcAft>
            </a:pPr>
            <a:endParaRPr lang="de-DE" dirty="0"/>
          </a:p>
        </p:txBody>
      </p:sp>
      <p:sp>
        <p:nvSpPr>
          <p:cNvPr id="5"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Tree>
    <p:extLst>
      <p:ext uri="{BB962C8B-B14F-4D97-AF65-F5344CB8AC3E}">
        <p14:creationId xmlns:p14="http://schemas.microsoft.com/office/powerpoint/2010/main" val="40330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de-DE" dirty="0" smtClean="0"/>
              <a:t>CBDZ: Common </a:t>
            </a:r>
            <a:r>
              <a:rPr lang="de-DE" dirty="0" err="1" smtClean="0"/>
              <a:t>Bibliographic</a:t>
            </a:r>
            <a:r>
              <a:rPr lang="de-DE" dirty="0" smtClean="0"/>
              <a:t> Data Zone</a:t>
            </a:r>
            <a:endParaRPr lang="de-DE" dirty="0"/>
          </a:p>
          <a:p>
            <a:r>
              <a:rPr lang="de-DE" dirty="0" smtClean="0"/>
              <a:t>Gemeinschaftsprojekt CBDZ</a:t>
            </a:r>
          </a:p>
          <a:p>
            <a:pPr lvl="1">
              <a:buNone/>
            </a:pPr>
            <a:r>
              <a:rPr lang="de-DE" dirty="0" smtClean="0">
                <a:sym typeface="Wingdings" pitchFamily="2" charset="2"/>
              </a:rPr>
              <a:t> </a:t>
            </a:r>
            <a:r>
              <a:rPr lang="de-DE" dirty="0" smtClean="0"/>
              <a:t>Daten der drei Verbünde GBV, </a:t>
            </a:r>
            <a:r>
              <a:rPr lang="de-DE" dirty="0" err="1" smtClean="0"/>
              <a:t>hbz</a:t>
            </a:r>
            <a:r>
              <a:rPr lang="de-DE" dirty="0" smtClean="0"/>
              <a:t> und BSZ/SWB</a:t>
            </a:r>
          </a:p>
          <a:p>
            <a:r>
              <a:rPr lang="de-DE" dirty="0" smtClean="0"/>
              <a:t>Verbundanbindung über die CBDZ</a:t>
            </a:r>
          </a:p>
        </p:txBody>
      </p:sp>
      <p:pic>
        <p:nvPicPr>
          <p:cNvPr id="13" name="image11.png"/>
          <p:cNvPicPr/>
          <p:nvPr/>
        </p:nvPicPr>
        <p:blipFill>
          <a:blip r:embed="rId3" cstate="print">
            <a:duotone>
              <a:prstClr val="black"/>
              <a:schemeClr val="tx2">
                <a:tint val="45000"/>
                <a:satMod val="400000"/>
              </a:schemeClr>
            </a:duotone>
            <a:extLst/>
          </a:blip>
          <a:stretch>
            <a:fillRect/>
          </a:stretch>
        </p:blipFill>
        <p:spPr>
          <a:xfrm>
            <a:off x="2699792" y="3641232"/>
            <a:ext cx="432048" cy="361936"/>
          </a:xfrm>
          <a:prstGeom prst="rect">
            <a:avLst/>
          </a:prstGeom>
          <a:ln w="12700">
            <a:miter lim="400000"/>
          </a:ln>
          <a:effectLst>
            <a:outerShdw blurRad="63500" dist="50800" rotWithShape="0">
              <a:srgbClr val="000000">
                <a:alpha val="40000"/>
              </a:srgbClr>
            </a:outerShdw>
          </a:effectLst>
        </p:spPr>
      </p:pic>
      <p:pic>
        <p:nvPicPr>
          <p:cNvPr id="14" name="image11.png"/>
          <p:cNvPicPr/>
          <p:nvPr/>
        </p:nvPicPr>
        <p:blipFill>
          <a:blip r:embed="rId4" cstate="print">
            <a:extLst/>
          </a:blip>
          <a:stretch>
            <a:fillRect/>
          </a:stretch>
        </p:blipFill>
        <p:spPr>
          <a:xfrm>
            <a:off x="2195736" y="4075176"/>
            <a:ext cx="1368152" cy="1008112"/>
          </a:xfrm>
          <a:prstGeom prst="rect">
            <a:avLst/>
          </a:prstGeom>
          <a:ln w="12700">
            <a:miter lim="400000"/>
          </a:ln>
          <a:effectLst>
            <a:outerShdw blurRad="63500" dist="50800" rotWithShape="0">
              <a:srgbClr val="000000">
                <a:alpha val="40000"/>
              </a:srgbClr>
            </a:outerShdw>
          </a:effectLst>
        </p:spPr>
      </p:pic>
      <p:pic>
        <p:nvPicPr>
          <p:cNvPr id="15" name="image11.png"/>
          <p:cNvPicPr/>
          <p:nvPr/>
        </p:nvPicPr>
        <p:blipFill>
          <a:blip r:embed="rId3" cstate="print">
            <a:duotone>
              <a:prstClr val="black"/>
              <a:schemeClr val="tx2">
                <a:tint val="45000"/>
                <a:satMod val="400000"/>
              </a:schemeClr>
            </a:duotone>
            <a:extLst/>
          </a:blip>
          <a:stretch>
            <a:fillRect/>
          </a:stretch>
        </p:blipFill>
        <p:spPr>
          <a:xfrm>
            <a:off x="1691680" y="4435216"/>
            <a:ext cx="432048" cy="361936"/>
          </a:xfrm>
          <a:prstGeom prst="rect">
            <a:avLst/>
          </a:prstGeom>
          <a:ln w="12700">
            <a:miter lim="400000"/>
          </a:ln>
          <a:effectLst>
            <a:outerShdw blurRad="63500" dist="50800" rotWithShape="0">
              <a:srgbClr val="000000">
                <a:alpha val="40000"/>
              </a:srgbClr>
            </a:outerShdw>
          </a:effectLst>
        </p:spPr>
      </p:pic>
      <p:pic>
        <p:nvPicPr>
          <p:cNvPr id="16" name="image11.png"/>
          <p:cNvPicPr/>
          <p:nvPr/>
        </p:nvPicPr>
        <p:blipFill>
          <a:blip r:embed="rId3" cstate="print">
            <a:duotone>
              <a:prstClr val="black"/>
              <a:schemeClr val="tx2">
                <a:tint val="45000"/>
                <a:satMod val="400000"/>
              </a:schemeClr>
            </a:duotone>
            <a:extLst/>
          </a:blip>
          <a:stretch>
            <a:fillRect/>
          </a:stretch>
        </p:blipFill>
        <p:spPr>
          <a:xfrm>
            <a:off x="1979712" y="3785248"/>
            <a:ext cx="432048" cy="361936"/>
          </a:xfrm>
          <a:prstGeom prst="rect">
            <a:avLst/>
          </a:prstGeom>
          <a:ln w="12700">
            <a:miter lim="400000"/>
          </a:ln>
          <a:effectLst>
            <a:outerShdw blurRad="63500" dist="50800" rotWithShape="0">
              <a:srgbClr val="000000">
                <a:alpha val="40000"/>
              </a:srgbClr>
            </a:outerShdw>
          </a:effectLst>
        </p:spPr>
      </p:pic>
      <p:pic>
        <p:nvPicPr>
          <p:cNvPr id="17" name="image11.png"/>
          <p:cNvPicPr/>
          <p:nvPr/>
        </p:nvPicPr>
        <p:blipFill>
          <a:blip r:embed="rId3" cstate="print">
            <a:duotone>
              <a:prstClr val="black"/>
              <a:schemeClr val="tx2">
                <a:tint val="45000"/>
                <a:satMod val="400000"/>
              </a:schemeClr>
            </a:duotone>
            <a:extLst/>
          </a:blip>
          <a:stretch>
            <a:fillRect/>
          </a:stretch>
        </p:blipFill>
        <p:spPr>
          <a:xfrm>
            <a:off x="1979712" y="5083288"/>
            <a:ext cx="432048" cy="361936"/>
          </a:xfrm>
          <a:prstGeom prst="rect">
            <a:avLst/>
          </a:prstGeom>
          <a:ln w="12700">
            <a:miter lim="400000"/>
          </a:ln>
          <a:effectLst>
            <a:outerShdw blurRad="63500" dist="50800" rotWithShape="0">
              <a:srgbClr val="000000">
                <a:alpha val="40000"/>
              </a:srgbClr>
            </a:outerShdw>
          </a:effectLst>
        </p:spPr>
      </p:pic>
      <p:pic>
        <p:nvPicPr>
          <p:cNvPr id="18" name="image11.png"/>
          <p:cNvPicPr/>
          <p:nvPr/>
        </p:nvPicPr>
        <p:blipFill>
          <a:blip r:embed="rId3" cstate="print">
            <a:duotone>
              <a:prstClr val="black"/>
              <a:schemeClr val="tx2">
                <a:tint val="45000"/>
                <a:satMod val="400000"/>
              </a:schemeClr>
            </a:duotone>
            <a:extLst/>
          </a:blip>
          <a:stretch>
            <a:fillRect/>
          </a:stretch>
        </p:blipFill>
        <p:spPr>
          <a:xfrm>
            <a:off x="2771800" y="5155296"/>
            <a:ext cx="432048" cy="361936"/>
          </a:xfrm>
          <a:prstGeom prst="rect">
            <a:avLst/>
          </a:prstGeom>
          <a:ln w="12700">
            <a:miter lim="400000"/>
          </a:ln>
          <a:effectLst>
            <a:outerShdw blurRad="63500" dist="50800" rotWithShape="0">
              <a:srgbClr val="000000">
                <a:alpha val="40000"/>
              </a:srgbClr>
            </a:outerShdw>
          </a:effectLst>
        </p:spPr>
      </p:pic>
      <p:sp>
        <p:nvSpPr>
          <p:cNvPr id="21" name="Pfeil nach links und rechts 20"/>
          <p:cNvSpPr/>
          <p:nvPr/>
        </p:nvSpPr>
        <p:spPr>
          <a:xfrm>
            <a:off x="3563888" y="4437895"/>
            <a:ext cx="1152128" cy="360040"/>
          </a:xfrm>
          <a:prstGeom prst="leftRightArrow">
            <a:avLst/>
          </a:prstGeom>
          <a:gradFill flip="none" rotWithShape="1">
            <a:gsLst>
              <a:gs pos="22000">
                <a:srgbClr val="C9133A"/>
              </a:gs>
              <a:gs pos="50000">
                <a:schemeClr val="accent1">
                  <a:tint val="44500"/>
                  <a:satMod val="160000"/>
                </a:schemeClr>
              </a:gs>
              <a:gs pos="100000">
                <a:schemeClr val="accent1">
                  <a:tint val="23500"/>
                  <a:satMod val="160000"/>
                </a:schemeClr>
              </a:gs>
            </a:gsLst>
            <a:path path="circle">
              <a:fillToRect l="100000" t="100000"/>
            </a:path>
            <a:tileRect r="-100000" b="-10000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a:solidFill>
                <a:prstClr val="white"/>
              </a:solidFill>
            </a:endParaRPr>
          </a:p>
        </p:txBody>
      </p:sp>
      <p:sp>
        <p:nvSpPr>
          <p:cNvPr id="22" name="Textfeld 21"/>
          <p:cNvSpPr txBox="1"/>
          <p:nvPr/>
        </p:nvSpPr>
        <p:spPr>
          <a:xfrm>
            <a:off x="2533654" y="4153328"/>
            <a:ext cx="864096" cy="323165"/>
          </a:xfrm>
          <a:prstGeom prst="rect">
            <a:avLst/>
          </a:prstGeom>
          <a:noFill/>
        </p:spPr>
        <p:txBody>
          <a:bodyPr wrap="square" rtlCol="0">
            <a:spAutoFit/>
          </a:bodyPr>
          <a:lstStyle/>
          <a:p>
            <a:pPr fontAlgn="base">
              <a:spcBef>
                <a:spcPct val="0"/>
              </a:spcBef>
              <a:spcAft>
                <a:spcPct val="0"/>
              </a:spcAft>
            </a:pPr>
            <a:r>
              <a:rPr lang="de-DE" sz="1500" b="1" dirty="0" smtClean="0">
                <a:solidFill>
                  <a:prstClr val="white">
                    <a:lumMod val="85000"/>
                  </a:prstClr>
                </a:solidFill>
                <a:latin typeface="Arial" charset="0"/>
                <a:cs typeface="Arial" charset="0"/>
              </a:rPr>
              <a:t>CBDZ</a:t>
            </a:r>
            <a:endParaRPr lang="de-DE" sz="1500" b="1" dirty="0">
              <a:solidFill>
                <a:prstClr val="white">
                  <a:lumMod val="85000"/>
                </a:prstClr>
              </a:solidFill>
              <a:latin typeface="Arial" charset="0"/>
              <a:cs typeface="Arial" charset="0"/>
            </a:endParaRPr>
          </a:p>
        </p:txBody>
      </p:sp>
      <p:pic>
        <p:nvPicPr>
          <p:cNvPr id="1026" name="Picture 2"/>
          <p:cNvPicPr>
            <a:picLocks noChangeAspect="1" noChangeArrowheads="1"/>
          </p:cNvPicPr>
          <p:nvPr/>
        </p:nvPicPr>
        <p:blipFill>
          <a:blip r:embed="rId5" cstate="print"/>
          <a:srcRect/>
          <a:stretch>
            <a:fillRect/>
          </a:stretch>
        </p:blipFill>
        <p:spPr bwMode="auto">
          <a:xfrm>
            <a:off x="6498664" y="4360067"/>
            <a:ext cx="747363" cy="607015"/>
          </a:xfrm>
          <a:prstGeom prst="rect">
            <a:avLst/>
          </a:prstGeom>
          <a:noFill/>
          <a:ln w="9525">
            <a:noFill/>
            <a:miter lim="800000"/>
            <a:headEnd/>
            <a:tailEnd/>
          </a:ln>
        </p:spPr>
      </p:pic>
      <p:sp>
        <p:nvSpPr>
          <p:cNvPr id="23" name="Textfeld 22"/>
          <p:cNvSpPr txBox="1"/>
          <p:nvPr/>
        </p:nvSpPr>
        <p:spPr>
          <a:xfrm>
            <a:off x="6664460" y="4334907"/>
            <a:ext cx="499828" cy="246221"/>
          </a:xfrm>
          <a:prstGeom prst="rect">
            <a:avLst/>
          </a:prstGeom>
          <a:noFill/>
        </p:spPr>
        <p:txBody>
          <a:bodyPr wrap="square" rtlCol="0">
            <a:spAutoFit/>
          </a:bodyPr>
          <a:lstStyle/>
          <a:p>
            <a:pPr fontAlgn="base">
              <a:spcBef>
                <a:spcPct val="0"/>
              </a:spcBef>
              <a:spcAft>
                <a:spcPct val="0"/>
              </a:spcAft>
            </a:pPr>
            <a:r>
              <a:rPr lang="de-DE" sz="1000" b="1" dirty="0" err="1" smtClean="0">
                <a:solidFill>
                  <a:prstClr val="black"/>
                </a:solidFill>
                <a:latin typeface="Arial" charset="0"/>
                <a:cs typeface="Arial" charset="0"/>
              </a:rPr>
              <a:t>hbz</a:t>
            </a:r>
            <a:endParaRPr lang="de-DE" sz="1000" b="1" dirty="0">
              <a:solidFill>
                <a:prstClr val="black"/>
              </a:solidFill>
              <a:latin typeface="Arial" charset="0"/>
              <a:cs typeface="Arial" charset="0"/>
            </a:endParaRPr>
          </a:p>
        </p:txBody>
      </p:sp>
      <p:pic>
        <p:nvPicPr>
          <p:cNvPr id="1027" name="Picture 3"/>
          <p:cNvPicPr>
            <a:picLocks noChangeAspect="1" noChangeArrowheads="1"/>
          </p:cNvPicPr>
          <p:nvPr/>
        </p:nvPicPr>
        <p:blipFill>
          <a:blip r:embed="rId6" cstate="print"/>
          <a:srcRect/>
          <a:stretch>
            <a:fillRect/>
          </a:stretch>
        </p:blipFill>
        <p:spPr bwMode="auto">
          <a:xfrm>
            <a:off x="6996114" y="4033363"/>
            <a:ext cx="351739" cy="285685"/>
          </a:xfrm>
          <a:prstGeom prst="rect">
            <a:avLst/>
          </a:prstGeom>
          <a:noFill/>
          <a:ln w="9525">
            <a:noFill/>
            <a:miter lim="800000"/>
            <a:headEnd/>
            <a:tailEnd/>
          </a:ln>
        </p:spPr>
      </p:pic>
      <p:pic>
        <p:nvPicPr>
          <p:cNvPr id="37" name="Picture 3"/>
          <p:cNvPicPr>
            <a:picLocks noChangeAspect="1" noChangeArrowheads="1"/>
          </p:cNvPicPr>
          <p:nvPr/>
        </p:nvPicPr>
        <p:blipFill>
          <a:blip r:embed="rId6" cstate="print"/>
          <a:srcRect/>
          <a:stretch>
            <a:fillRect/>
          </a:stretch>
        </p:blipFill>
        <p:spPr bwMode="auto">
          <a:xfrm>
            <a:off x="7246028" y="4114556"/>
            <a:ext cx="351739" cy="285685"/>
          </a:xfrm>
          <a:prstGeom prst="rect">
            <a:avLst/>
          </a:prstGeom>
          <a:noFill/>
          <a:ln w="9525">
            <a:noFill/>
            <a:miter lim="800000"/>
            <a:headEnd/>
            <a:tailEnd/>
          </a:ln>
        </p:spPr>
      </p:pic>
      <p:pic>
        <p:nvPicPr>
          <p:cNvPr id="38" name="Picture 3"/>
          <p:cNvPicPr>
            <a:picLocks noChangeAspect="1" noChangeArrowheads="1"/>
          </p:cNvPicPr>
          <p:nvPr/>
        </p:nvPicPr>
        <p:blipFill>
          <a:blip r:embed="rId6" cstate="print"/>
          <a:srcRect/>
          <a:stretch>
            <a:fillRect/>
          </a:stretch>
        </p:blipFill>
        <p:spPr bwMode="auto">
          <a:xfrm>
            <a:off x="7395976" y="4236345"/>
            <a:ext cx="351739" cy="285685"/>
          </a:xfrm>
          <a:prstGeom prst="rect">
            <a:avLst/>
          </a:prstGeom>
          <a:noFill/>
          <a:ln w="9525">
            <a:noFill/>
            <a:miter lim="800000"/>
            <a:headEnd/>
            <a:tailEnd/>
          </a:ln>
        </p:spPr>
      </p:pic>
      <p:pic>
        <p:nvPicPr>
          <p:cNvPr id="39" name="Picture 3"/>
          <p:cNvPicPr>
            <a:picLocks noChangeAspect="1" noChangeArrowheads="1"/>
          </p:cNvPicPr>
          <p:nvPr/>
        </p:nvPicPr>
        <p:blipFill>
          <a:blip r:embed="rId6" cstate="print"/>
          <a:srcRect/>
          <a:stretch>
            <a:fillRect/>
          </a:stretch>
        </p:blipFill>
        <p:spPr bwMode="auto">
          <a:xfrm>
            <a:off x="7545925" y="4358135"/>
            <a:ext cx="351739" cy="285685"/>
          </a:xfrm>
          <a:prstGeom prst="rect">
            <a:avLst/>
          </a:prstGeom>
          <a:noFill/>
          <a:ln w="9525">
            <a:noFill/>
            <a:miter lim="800000"/>
            <a:headEnd/>
            <a:tailEnd/>
          </a:ln>
        </p:spPr>
      </p:pic>
      <p:pic>
        <p:nvPicPr>
          <p:cNvPr id="40" name="Picture 3"/>
          <p:cNvPicPr>
            <a:picLocks noChangeAspect="1" noChangeArrowheads="1"/>
          </p:cNvPicPr>
          <p:nvPr/>
        </p:nvPicPr>
        <p:blipFill>
          <a:blip r:embed="rId6" cstate="print"/>
          <a:srcRect/>
          <a:stretch>
            <a:fillRect/>
          </a:stretch>
        </p:blipFill>
        <p:spPr bwMode="auto">
          <a:xfrm>
            <a:off x="7695873" y="4479924"/>
            <a:ext cx="351739" cy="285685"/>
          </a:xfrm>
          <a:prstGeom prst="rect">
            <a:avLst/>
          </a:prstGeom>
          <a:noFill/>
          <a:ln w="9525">
            <a:noFill/>
            <a:miter lim="800000"/>
            <a:headEnd/>
            <a:tailEnd/>
          </a:ln>
        </p:spPr>
      </p:pic>
      <p:pic>
        <p:nvPicPr>
          <p:cNvPr id="41" name="Picture 3"/>
          <p:cNvPicPr>
            <a:picLocks noChangeAspect="1" noChangeArrowheads="1"/>
          </p:cNvPicPr>
          <p:nvPr/>
        </p:nvPicPr>
        <p:blipFill>
          <a:blip r:embed="rId6" cstate="print"/>
          <a:srcRect/>
          <a:stretch>
            <a:fillRect/>
          </a:stretch>
        </p:blipFill>
        <p:spPr bwMode="auto">
          <a:xfrm>
            <a:off x="7595907" y="4682906"/>
            <a:ext cx="351739" cy="285685"/>
          </a:xfrm>
          <a:prstGeom prst="rect">
            <a:avLst/>
          </a:prstGeom>
          <a:noFill/>
          <a:ln w="9525">
            <a:noFill/>
            <a:miter lim="800000"/>
            <a:headEnd/>
            <a:tailEnd/>
          </a:ln>
        </p:spPr>
      </p:pic>
      <p:pic>
        <p:nvPicPr>
          <p:cNvPr id="42" name="Picture 3"/>
          <p:cNvPicPr>
            <a:picLocks noChangeAspect="1" noChangeArrowheads="1"/>
          </p:cNvPicPr>
          <p:nvPr/>
        </p:nvPicPr>
        <p:blipFill>
          <a:blip r:embed="rId6" cstate="print"/>
          <a:srcRect/>
          <a:stretch>
            <a:fillRect/>
          </a:stretch>
        </p:blipFill>
        <p:spPr bwMode="auto">
          <a:xfrm>
            <a:off x="7445959" y="4804695"/>
            <a:ext cx="351739" cy="285685"/>
          </a:xfrm>
          <a:prstGeom prst="rect">
            <a:avLst/>
          </a:prstGeom>
          <a:noFill/>
          <a:ln w="9525">
            <a:noFill/>
            <a:miter lim="800000"/>
            <a:headEnd/>
            <a:tailEnd/>
          </a:ln>
        </p:spPr>
      </p:pic>
      <p:pic>
        <p:nvPicPr>
          <p:cNvPr id="43" name="Picture 3"/>
          <p:cNvPicPr>
            <a:picLocks noChangeAspect="1" noChangeArrowheads="1"/>
          </p:cNvPicPr>
          <p:nvPr/>
        </p:nvPicPr>
        <p:blipFill>
          <a:blip r:embed="rId6" cstate="print"/>
          <a:srcRect/>
          <a:stretch>
            <a:fillRect/>
          </a:stretch>
        </p:blipFill>
        <p:spPr bwMode="auto">
          <a:xfrm>
            <a:off x="7296011" y="4926485"/>
            <a:ext cx="351739" cy="285685"/>
          </a:xfrm>
          <a:prstGeom prst="rect">
            <a:avLst/>
          </a:prstGeom>
          <a:noFill/>
          <a:ln w="9525">
            <a:noFill/>
            <a:miter lim="800000"/>
            <a:headEnd/>
            <a:tailEnd/>
          </a:ln>
        </p:spPr>
      </p:pic>
      <p:pic>
        <p:nvPicPr>
          <p:cNvPr id="44" name="Picture 3"/>
          <p:cNvPicPr>
            <a:picLocks noChangeAspect="1" noChangeArrowheads="1"/>
          </p:cNvPicPr>
          <p:nvPr/>
        </p:nvPicPr>
        <p:blipFill>
          <a:blip r:embed="rId6" cstate="print"/>
          <a:srcRect/>
          <a:stretch>
            <a:fillRect/>
          </a:stretch>
        </p:blipFill>
        <p:spPr bwMode="auto">
          <a:xfrm>
            <a:off x="7096079" y="5007678"/>
            <a:ext cx="351739" cy="285685"/>
          </a:xfrm>
          <a:prstGeom prst="rect">
            <a:avLst/>
          </a:prstGeom>
          <a:noFill/>
          <a:ln w="9525">
            <a:noFill/>
            <a:miter lim="800000"/>
            <a:headEnd/>
            <a:tailEnd/>
          </a:ln>
        </p:spPr>
      </p:pic>
      <p:sp>
        <p:nvSpPr>
          <p:cNvPr id="24"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
        <p:nvSpPr>
          <p:cNvPr id="25" name="Textfeld 24"/>
          <p:cNvSpPr txBox="1"/>
          <p:nvPr/>
        </p:nvSpPr>
        <p:spPr>
          <a:xfrm>
            <a:off x="6660232" y="3204265"/>
            <a:ext cx="1944216" cy="584775"/>
          </a:xfrm>
          <a:prstGeom prst="rect">
            <a:avLst/>
          </a:prstGeom>
          <a:noFill/>
        </p:spPr>
        <p:txBody>
          <a:bodyPr wrap="square" rtlCol="0">
            <a:spAutoFit/>
          </a:bodyPr>
          <a:lstStyle/>
          <a:p>
            <a:pPr algn="ctr" fontAlgn="base">
              <a:spcBef>
                <a:spcPct val="0"/>
              </a:spcBef>
              <a:spcAft>
                <a:spcPct val="0"/>
              </a:spcAft>
            </a:pPr>
            <a:r>
              <a:rPr lang="de-DE" sz="1600" dirty="0" smtClean="0">
                <a:solidFill>
                  <a:srgbClr val="C9133A"/>
                </a:solidFill>
                <a:latin typeface="Arial" charset="0"/>
                <a:cs typeface="Arial" charset="0"/>
              </a:rPr>
              <a:t>SWB / GBV / </a:t>
            </a:r>
            <a:r>
              <a:rPr lang="de-DE" sz="1600" dirty="0" err="1" smtClean="0">
                <a:solidFill>
                  <a:srgbClr val="C9133A"/>
                </a:solidFill>
                <a:latin typeface="Arial" charset="0"/>
                <a:cs typeface="Arial" charset="0"/>
              </a:rPr>
              <a:t>hbz</a:t>
            </a:r>
            <a:r>
              <a:rPr lang="de-DE" sz="1600" dirty="0" smtClean="0">
                <a:solidFill>
                  <a:srgbClr val="C9133A"/>
                </a:solidFill>
                <a:latin typeface="Arial" charset="0"/>
                <a:cs typeface="Arial" charset="0"/>
              </a:rPr>
              <a:t> bleiben Master</a:t>
            </a:r>
            <a:endParaRPr lang="de-DE" dirty="0">
              <a:solidFill>
                <a:prstClr val="black"/>
              </a:solidFill>
              <a:latin typeface="Arial" charset="0"/>
              <a:cs typeface="Arial" charset="0"/>
            </a:endParaRPr>
          </a:p>
        </p:txBody>
      </p:sp>
      <p:pic>
        <p:nvPicPr>
          <p:cNvPr id="27" name="Picture 2"/>
          <p:cNvPicPr>
            <a:picLocks noChangeAspect="1" noChangeArrowheads="1"/>
          </p:cNvPicPr>
          <p:nvPr/>
        </p:nvPicPr>
        <p:blipFill>
          <a:blip r:embed="rId5" cstate="print"/>
          <a:srcRect/>
          <a:stretch>
            <a:fillRect/>
          </a:stretch>
        </p:blipFill>
        <p:spPr bwMode="auto">
          <a:xfrm>
            <a:off x="4860032" y="3620072"/>
            <a:ext cx="747363" cy="607015"/>
          </a:xfrm>
          <a:prstGeom prst="rect">
            <a:avLst/>
          </a:prstGeom>
          <a:noFill/>
          <a:ln w="9525">
            <a:noFill/>
            <a:miter lim="800000"/>
            <a:headEnd/>
            <a:tailEnd/>
          </a:ln>
        </p:spPr>
      </p:pic>
      <p:sp>
        <p:nvSpPr>
          <p:cNvPr id="28" name="Textfeld 27"/>
          <p:cNvSpPr txBox="1"/>
          <p:nvPr/>
        </p:nvSpPr>
        <p:spPr>
          <a:xfrm>
            <a:off x="4978777" y="3614827"/>
            <a:ext cx="499828" cy="246221"/>
          </a:xfrm>
          <a:prstGeom prst="rect">
            <a:avLst/>
          </a:prstGeom>
          <a:noFill/>
        </p:spPr>
        <p:txBody>
          <a:bodyPr wrap="square" rtlCol="0">
            <a:spAutoFit/>
          </a:bodyPr>
          <a:lstStyle/>
          <a:p>
            <a:pPr fontAlgn="base">
              <a:spcBef>
                <a:spcPct val="0"/>
              </a:spcBef>
              <a:spcAft>
                <a:spcPct val="0"/>
              </a:spcAft>
            </a:pPr>
            <a:r>
              <a:rPr lang="de-DE" sz="1000" b="1" dirty="0" smtClean="0">
                <a:solidFill>
                  <a:prstClr val="black"/>
                </a:solidFill>
                <a:latin typeface="Arial" charset="0"/>
                <a:cs typeface="Arial" charset="0"/>
              </a:rPr>
              <a:t>SWB</a:t>
            </a:r>
            <a:endParaRPr lang="de-DE" sz="1000" b="1" dirty="0">
              <a:solidFill>
                <a:prstClr val="black"/>
              </a:solidFill>
              <a:latin typeface="Arial" charset="0"/>
              <a:cs typeface="Arial" charset="0"/>
            </a:endParaRPr>
          </a:p>
        </p:txBody>
      </p:sp>
      <p:pic>
        <p:nvPicPr>
          <p:cNvPr id="29" name="Picture 3"/>
          <p:cNvPicPr>
            <a:picLocks noChangeAspect="1" noChangeArrowheads="1"/>
          </p:cNvPicPr>
          <p:nvPr/>
        </p:nvPicPr>
        <p:blipFill>
          <a:blip r:embed="rId6" cstate="print"/>
          <a:srcRect/>
          <a:stretch>
            <a:fillRect/>
          </a:stretch>
        </p:blipFill>
        <p:spPr bwMode="auto">
          <a:xfrm>
            <a:off x="5357482" y="3293368"/>
            <a:ext cx="351739" cy="285685"/>
          </a:xfrm>
          <a:prstGeom prst="rect">
            <a:avLst/>
          </a:prstGeom>
          <a:noFill/>
          <a:ln w="9525">
            <a:noFill/>
            <a:miter lim="800000"/>
            <a:headEnd/>
            <a:tailEnd/>
          </a:ln>
        </p:spPr>
      </p:pic>
      <p:pic>
        <p:nvPicPr>
          <p:cNvPr id="30" name="Picture 3"/>
          <p:cNvPicPr>
            <a:picLocks noChangeAspect="1" noChangeArrowheads="1"/>
          </p:cNvPicPr>
          <p:nvPr/>
        </p:nvPicPr>
        <p:blipFill>
          <a:blip r:embed="rId6" cstate="print"/>
          <a:srcRect/>
          <a:stretch>
            <a:fillRect/>
          </a:stretch>
        </p:blipFill>
        <p:spPr bwMode="auto">
          <a:xfrm>
            <a:off x="5607396" y="3374561"/>
            <a:ext cx="351739" cy="285685"/>
          </a:xfrm>
          <a:prstGeom prst="rect">
            <a:avLst/>
          </a:prstGeom>
          <a:noFill/>
          <a:ln w="9525">
            <a:noFill/>
            <a:miter lim="800000"/>
            <a:headEnd/>
            <a:tailEnd/>
          </a:ln>
        </p:spPr>
      </p:pic>
      <p:pic>
        <p:nvPicPr>
          <p:cNvPr id="31" name="Picture 3"/>
          <p:cNvPicPr>
            <a:picLocks noChangeAspect="1" noChangeArrowheads="1"/>
          </p:cNvPicPr>
          <p:nvPr/>
        </p:nvPicPr>
        <p:blipFill>
          <a:blip r:embed="rId6" cstate="print"/>
          <a:srcRect/>
          <a:stretch>
            <a:fillRect/>
          </a:stretch>
        </p:blipFill>
        <p:spPr bwMode="auto">
          <a:xfrm>
            <a:off x="5757344" y="3496350"/>
            <a:ext cx="351739" cy="285685"/>
          </a:xfrm>
          <a:prstGeom prst="rect">
            <a:avLst/>
          </a:prstGeom>
          <a:noFill/>
          <a:ln w="9525">
            <a:noFill/>
            <a:miter lim="800000"/>
            <a:headEnd/>
            <a:tailEnd/>
          </a:ln>
        </p:spPr>
      </p:pic>
      <p:pic>
        <p:nvPicPr>
          <p:cNvPr id="32" name="Picture 3"/>
          <p:cNvPicPr>
            <a:picLocks noChangeAspect="1" noChangeArrowheads="1"/>
          </p:cNvPicPr>
          <p:nvPr/>
        </p:nvPicPr>
        <p:blipFill>
          <a:blip r:embed="rId6" cstate="print"/>
          <a:srcRect/>
          <a:stretch>
            <a:fillRect/>
          </a:stretch>
        </p:blipFill>
        <p:spPr bwMode="auto">
          <a:xfrm>
            <a:off x="5907293" y="3618140"/>
            <a:ext cx="351739" cy="285685"/>
          </a:xfrm>
          <a:prstGeom prst="rect">
            <a:avLst/>
          </a:prstGeom>
          <a:noFill/>
          <a:ln w="9525">
            <a:noFill/>
            <a:miter lim="800000"/>
            <a:headEnd/>
            <a:tailEnd/>
          </a:ln>
        </p:spPr>
      </p:pic>
      <p:pic>
        <p:nvPicPr>
          <p:cNvPr id="33" name="Picture 3"/>
          <p:cNvPicPr>
            <a:picLocks noChangeAspect="1" noChangeArrowheads="1"/>
          </p:cNvPicPr>
          <p:nvPr/>
        </p:nvPicPr>
        <p:blipFill>
          <a:blip r:embed="rId6" cstate="print"/>
          <a:srcRect/>
          <a:stretch>
            <a:fillRect/>
          </a:stretch>
        </p:blipFill>
        <p:spPr bwMode="auto">
          <a:xfrm>
            <a:off x="6057241" y="3739929"/>
            <a:ext cx="351739" cy="285685"/>
          </a:xfrm>
          <a:prstGeom prst="rect">
            <a:avLst/>
          </a:prstGeom>
          <a:noFill/>
          <a:ln w="9525">
            <a:noFill/>
            <a:miter lim="800000"/>
            <a:headEnd/>
            <a:tailEnd/>
          </a:ln>
        </p:spPr>
      </p:pic>
      <p:pic>
        <p:nvPicPr>
          <p:cNvPr id="34" name="Picture 3"/>
          <p:cNvPicPr>
            <a:picLocks noChangeAspect="1" noChangeArrowheads="1"/>
          </p:cNvPicPr>
          <p:nvPr/>
        </p:nvPicPr>
        <p:blipFill>
          <a:blip r:embed="rId6" cstate="print"/>
          <a:srcRect/>
          <a:stretch>
            <a:fillRect/>
          </a:stretch>
        </p:blipFill>
        <p:spPr bwMode="auto">
          <a:xfrm>
            <a:off x="5957275" y="3942911"/>
            <a:ext cx="351739" cy="285685"/>
          </a:xfrm>
          <a:prstGeom prst="rect">
            <a:avLst/>
          </a:prstGeom>
          <a:noFill/>
          <a:ln w="9525">
            <a:noFill/>
            <a:miter lim="800000"/>
            <a:headEnd/>
            <a:tailEnd/>
          </a:ln>
        </p:spPr>
      </p:pic>
      <p:pic>
        <p:nvPicPr>
          <p:cNvPr id="35" name="Picture 3"/>
          <p:cNvPicPr>
            <a:picLocks noChangeAspect="1" noChangeArrowheads="1"/>
          </p:cNvPicPr>
          <p:nvPr/>
        </p:nvPicPr>
        <p:blipFill>
          <a:blip r:embed="rId6" cstate="print"/>
          <a:srcRect/>
          <a:stretch>
            <a:fillRect/>
          </a:stretch>
        </p:blipFill>
        <p:spPr bwMode="auto">
          <a:xfrm>
            <a:off x="5807327" y="4064700"/>
            <a:ext cx="351739" cy="285685"/>
          </a:xfrm>
          <a:prstGeom prst="rect">
            <a:avLst/>
          </a:prstGeom>
          <a:noFill/>
          <a:ln w="9525">
            <a:noFill/>
            <a:miter lim="800000"/>
            <a:headEnd/>
            <a:tailEnd/>
          </a:ln>
        </p:spPr>
      </p:pic>
      <p:pic>
        <p:nvPicPr>
          <p:cNvPr id="36" name="Picture 3"/>
          <p:cNvPicPr>
            <a:picLocks noChangeAspect="1" noChangeArrowheads="1"/>
          </p:cNvPicPr>
          <p:nvPr/>
        </p:nvPicPr>
        <p:blipFill>
          <a:blip r:embed="rId6" cstate="print"/>
          <a:srcRect/>
          <a:stretch>
            <a:fillRect/>
          </a:stretch>
        </p:blipFill>
        <p:spPr bwMode="auto">
          <a:xfrm>
            <a:off x="5657379" y="4186490"/>
            <a:ext cx="351739" cy="285685"/>
          </a:xfrm>
          <a:prstGeom prst="rect">
            <a:avLst/>
          </a:prstGeom>
          <a:noFill/>
          <a:ln w="9525">
            <a:noFill/>
            <a:miter lim="800000"/>
            <a:headEnd/>
            <a:tailEnd/>
          </a:ln>
        </p:spPr>
      </p:pic>
      <p:pic>
        <p:nvPicPr>
          <p:cNvPr id="45" name="Picture 3"/>
          <p:cNvPicPr>
            <a:picLocks noChangeAspect="1" noChangeArrowheads="1"/>
          </p:cNvPicPr>
          <p:nvPr/>
        </p:nvPicPr>
        <p:blipFill>
          <a:blip r:embed="rId6" cstate="print"/>
          <a:srcRect/>
          <a:stretch>
            <a:fillRect/>
          </a:stretch>
        </p:blipFill>
        <p:spPr bwMode="auto">
          <a:xfrm>
            <a:off x="5457447" y="4267683"/>
            <a:ext cx="351739" cy="285685"/>
          </a:xfrm>
          <a:prstGeom prst="rect">
            <a:avLst/>
          </a:prstGeom>
          <a:noFill/>
          <a:ln w="9525">
            <a:noFill/>
            <a:miter lim="800000"/>
            <a:headEnd/>
            <a:tailEnd/>
          </a:ln>
        </p:spPr>
      </p:pic>
      <p:pic>
        <p:nvPicPr>
          <p:cNvPr id="47" name="Picture 2"/>
          <p:cNvPicPr>
            <a:picLocks noChangeAspect="1" noChangeArrowheads="1"/>
          </p:cNvPicPr>
          <p:nvPr/>
        </p:nvPicPr>
        <p:blipFill>
          <a:blip r:embed="rId5" cstate="print"/>
          <a:srcRect/>
          <a:stretch>
            <a:fillRect/>
          </a:stretch>
        </p:blipFill>
        <p:spPr bwMode="auto">
          <a:xfrm>
            <a:off x="4802545" y="5093301"/>
            <a:ext cx="747363" cy="607015"/>
          </a:xfrm>
          <a:prstGeom prst="rect">
            <a:avLst/>
          </a:prstGeom>
          <a:noFill/>
          <a:ln w="9525">
            <a:noFill/>
            <a:miter lim="800000"/>
            <a:headEnd/>
            <a:tailEnd/>
          </a:ln>
        </p:spPr>
      </p:pic>
      <p:sp>
        <p:nvSpPr>
          <p:cNvPr id="48" name="Textfeld 47"/>
          <p:cNvSpPr txBox="1"/>
          <p:nvPr/>
        </p:nvSpPr>
        <p:spPr>
          <a:xfrm>
            <a:off x="4921290" y="5054987"/>
            <a:ext cx="499828" cy="246221"/>
          </a:xfrm>
          <a:prstGeom prst="rect">
            <a:avLst/>
          </a:prstGeom>
          <a:noFill/>
        </p:spPr>
        <p:txBody>
          <a:bodyPr wrap="square" rtlCol="0">
            <a:spAutoFit/>
          </a:bodyPr>
          <a:lstStyle/>
          <a:p>
            <a:pPr fontAlgn="base">
              <a:spcBef>
                <a:spcPct val="0"/>
              </a:spcBef>
              <a:spcAft>
                <a:spcPct val="0"/>
              </a:spcAft>
            </a:pPr>
            <a:r>
              <a:rPr lang="de-DE" sz="1000" b="1" dirty="0" smtClean="0">
                <a:solidFill>
                  <a:prstClr val="black"/>
                </a:solidFill>
                <a:latin typeface="Arial" charset="0"/>
                <a:cs typeface="Arial" charset="0"/>
              </a:rPr>
              <a:t>GBV</a:t>
            </a:r>
            <a:endParaRPr lang="de-DE" sz="1000" b="1" dirty="0">
              <a:solidFill>
                <a:prstClr val="black"/>
              </a:solidFill>
              <a:latin typeface="Arial" charset="0"/>
              <a:cs typeface="Arial" charset="0"/>
            </a:endParaRPr>
          </a:p>
        </p:txBody>
      </p:sp>
      <p:pic>
        <p:nvPicPr>
          <p:cNvPr id="49" name="Picture 3"/>
          <p:cNvPicPr>
            <a:picLocks noChangeAspect="1" noChangeArrowheads="1"/>
          </p:cNvPicPr>
          <p:nvPr/>
        </p:nvPicPr>
        <p:blipFill>
          <a:blip r:embed="rId6" cstate="print"/>
          <a:srcRect/>
          <a:stretch>
            <a:fillRect/>
          </a:stretch>
        </p:blipFill>
        <p:spPr bwMode="auto">
          <a:xfrm>
            <a:off x="5299995" y="4766597"/>
            <a:ext cx="351739" cy="285685"/>
          </a:xfrm>
          <a:prstGeom prst="rect">
            <a:avLst/>
          </a:prstGeom>
          <a:noFill/>
          <a:ln w="9525">
            <a:noFill/>
            <a:miter lim="800000"/>
            <a:headEnd/>
            <a:tailEnd/>
          </a:ln>
        </p:spPr>
      </p:pic>
      <p:pic>
        <p:nvPicPr>
          <p:cNvPr id="50" name="Picture 3"/>
          <p:cNvPicPr>
            <a:picLocks noChangeAspect="1" noChangeArrowheads="1"/>
          </p:cNvPicPr>
          <p:nvPr/>
        </p:nvPicPr>
        <p:blipFill>
          <a:blip r:embed="rId6" cstate="print"/>
          <a:srcRect/>
          <a:stretch>
            <a:fillRect/>
          </a:stretch>
        </p:blipFill>
        <p:spPr bwMode="auto">
          <a:xfrm>
            <a:off x="5549909" y="4847790"/>
            <a:ext cx="351739" cy="285685"/>
          </a:xfrm>
          <a:prstGeom prst="rect">
            <a:avLst/>
          </a:prstGeom>
          <a:noFill/>
          <a:ln w="9525">
            <a:noFill/>
            <a:miter lim="800000"/>
            <a:headEnd/>
            <a:tailEnd/>
          </a:ln>
        </p:spPr>
      </p:pic>
      <p:pic>
        <p:nvPicPr>
          <p:cNvPr id="51" name="Picture 3"/>
          <p:cNvPicPr>
            <a:picLocks noChangeAspect="1" noChangeArrowheads="1"/>
          </p:cNvPicPr>
          <p:nvPr/>
        </p:nvPicPr>
        <p:blipFill>
          <a:blip r:embed="rId6" cstate="print"/>
          <a:srcRect/>
          <a:stretch>
            <a:fillRect/>
          </a:stretch>
        </p:blipFill>
        <p:spPr bwMode="auto">
          <a:xfrm>
            <a:off x="5699857" y="4969579"/>
            <a:ext cx="351739" cy="285685"/>
          </a:xfrm>
          <a:prstGeom prst="rect">
            <a:avLst/>
          </a:prstGeom>
          <a:noFill/>
          <a:ln w="9525">
            <a:noFill/>
            <a:miter lim="800000"/>
            <a:headEnd/>
            <a:tailEnd/>
          </a:ln>
        </p:spPr>
      </p:pic>
      <p:pic>
        <p:nvPicPr>
          <p:cNvPr id="52" name="Picture 3"/>
          <p:cNvPicPr>
            <a:picLocks noChangeAspect="1" noChangeArrowheads="1"/>
          </p:cNvPicPr>
          <p:nvPr/>
        </p:nvPicPr>
        <p:blipFill>
          <a:blip r:embed="rId6" cstate="print"/>
          <a:srcRect/>
          <a:stretch>
            <a:fillRect/>
          </a:stretch>
        </p:blipFill>
        <p:spPr bwMode="auto">
          <a:xfrm>
            <a:off x="5849806" y="5091369"/>
            <a:ext cx="351739" cy="285685"/>
          </a:xfrm>
          <a:prstGeom prst="rect">
            <a:avLst/>
          </a:prstGeom>
          <a:noFill/>
          <a:ln w="9525">
            <a:noFill/>
            <a:miter lim="800000"/>
            <a:headEnd/>
            <a:tailEnd/>
          </a:ln>
        </p:spPr>
      </p:pic>
      <p:pic>
        <p:nvPicPr>
          <p:cNvPr id="53" name="Picture 3"/>
          <p:cNvPicPr>
            <a:picLocks noChangeAspect="1" noChangeArrowheads="1"/>
          </p:cNvPicPr>
          <p:nvPr/>
        </p:nvPicPr>
        <p:blipFill>
          <a:blip r:embed="rId6" cstate="print"/>
          <a:srcRect/>
          <a:stretch>
            <a:fillRect/>
          </a:stretch>
        </p:blipFill>
        <p:spPr bwMode="auto">
          <a:xfrm>
            <a:off x="5999754" y="5213158"/>
            <a:ext cx="351739" cy="285685"/>
          </a:xfrm>
          <a:prstGeom prst="rect">
            <a:avLst/>
          </a:prstGeom>
          <a:noFill/>
          <a:ln w="9525">
            <a:noFill/>
            <a:miter lim="800000"/>
            <a:headEnd/>
            <a:tailEnd/>
          </a:ln>
        </p:spPr>
      </p:pic>
      <p:pic>
        <p:nvPicPr>
          <p:cNvPr id="54" name="Picture 3"/>
          <p:cNvPicPr>
            <a:picLocks noChangeAspect="1" noChangeArrowheads="1"/>
          </p:cNvPicPr>
          <p:nvPr/>
        </p:nvPicPr>
        <p:blipFill>
          <a:blip r:embed="rId6" cstate="print"/>
          <a:srcRect/>
          <a:stretch>
            <a:fillRect/>
          </a:stretch>
        </p:blipFill>
        <p:spPr bwMode="auto">
          <a:xfrm>
            <a:off x="5899788" y="5416140"/>
            <a:ext cx="351739" cy="285685"/>
          </a:xfrm>
          <a:prstGeom prst="rect">
            <a:avLst/>
          </a:prstGeom>
          <a:noFill/>
          <a:ln w="9525">
            <a:noFill/>
            <a:miter lim="800000"/>
            <a:headEnd/>
            <a:tailEnd/>
          </a:ln>
        </p:spPr>
      </p:pic>
      <p:pic>
        <p:nvPicPr>
          <p:cNvPr id="55" name="Picture 3"/>
          <p:cNvPicPr>
            <a:picLocks noChangeAspect="1" noChangeArrowheads="1"/>
          </p:cNvPicPr>
          <p:nvPr/>
        </p:nvPicPr>
        <p:blipFill>
          <a:blip r:embed="rId6" cstate="print"/>
          <a:srcRect/>
          <a:stretch>
            <a:fillRect/>
          </a:stretch>
        </p:blipFill>
        <p:spPr bwMode="auto">
          <a:xfrm>
            <a:off x="5749840" y="5537929"/>
            <a:ext cx="351739" cy="285685"/>
          </a:xfrm>
          <a:prstGeom prst="rect">
            <a:avLst/>
          </a:prstGeom>
          <a:noFill/>
          <a:ln w="9525">
            <a:noFill/>
            <a:miter lim="800000"/>
            <a:headEnd/>
            <a:tailEnd/>
          </a:ln>
        </p:spPr>
      </p:pic>
      <p:pic>
        <p:nvPicPr>
          <p:cNvPr id="56" name="Picture 3"/>
          <p:cNvPicPr>
            <a:picLocks noChangeAspect="1" noChangeArrowheads="1"/>
          </p:cNvPicPr>
          <p:nvPr/>
        </p:nvPicPr>
        <p:blipFill>
          <a:blip r:embed="rId6" cstate="print"/>
          <a:srcRect/>
          <a:stretch>
            <a:fillRect/>
          </a:stretch>
        </p:blipFill>
        <p:spPr bwMode="auto">
          <a:xfrm>
            <a:off x="5599892" y="5659719"/>
            <a:ext cx="351739" cy="285685"/>
          </a:xfrm>
          <a:prstGeom prst="rect">
            <a:avLst/>
          </a:prstGeom>
          <a:noFill/>
          <a:ln w="9525">
            <a:noFill/>
            <a:miter lim="800000"/>
            <a:headEnd/>
            <a:tailEnd/>
          </a:ln>
        </p:spPr>
      </p:pic>
      <p:pic>
        <p:nvPicPr>
          <p:cNvPr id="57" name="Picture 3"/>
          <p:cNvPicPr>
            <a:picLocks noChangeAspect="1" noChangeArrowheads="1"/>
          </p:cNvPicPr>
          <p:nvPr/>
        </p:nvPicPr>
        <p:blipFill>
          <a:blip r:embed="rId6" cstate="print"/>
          <a:srcRect/>
          <a:stretch>
            <a:fillRect/>
          </a:stretch>
        </p:blipFill>
        <p:spPr bwMode="auto">
          <a:xfrm>
            <a:off x="5399960" y="5740912"/>
            <a:ext cx="351739" cy="285685"/>
          </a:xfrm>
          <a:prstGeom prst="rect">
            <a:avLst/>
          </a:prstGeom>
          <a:noFill/>
          <a:ln w="9525">
            <a:noFill/>
            <a:miter lim="800000"/>
            <a:headEnd/>
            <a:tailEnd/>
          </a:ln>
        </p:spPr>
      </p:pic>
      <p:sp>
        <p:nvSpPr>
          <p:cNvPr id="58" name="Titel 1"/>
          <p:cNvSpPr>
            <a:spLocks noGrp="1"/>
          </p:cNvSpPr>
          <p:nvPr>
            <p:ph type="title"/>
          </p:nvPr>
        </p:nvSpPr>
        <p:spPr>
          <a:xfrm>
            <a:off x="467544" y="188640"/>
            <a:ext cx="4752528" cy="576064"/>
          </a:xfrm>
        </p:spPr>
        <p:txBody>
          <a:bodyPr/>
          <a:lstStyle/>
          <a:p>
            <a:r>
              <a:rPr lang="de-DE" dirty="0" smtClean="0"/>
              <a:t>Projekt: Aufbau CBDZ</a:t>
            </a:r>
            <a:endParaRPr lang="de-DE" dirty="0"/>
          </a:p>
        </p:txBody>
      </p:sp>
      <p:sp>
        <p:nvSpPr>
          <p:cNvPr id="59" name="Textfeld 58"/>
          <p:cNvSpPr txBox="1"/>
          <p:nvPr/>
        </p:nvSpPr>
        <p:spPr>
          <a:xfrm>
            <a:off x="1907704" y="5591366"/>
            <a:ext cx="2124236" cy="338554"/>
          </a:xfrm>
          <a:prstGeom prst="rect">
            <a:avLst/>
          </a:prstGeom>
          <a:noFill/>
        </p:spPr>
        <p:txBody>
          <a:bodyPr wrap="square" rtlCol="0">
            <a:spAutoFit/>
          </a:bodyPr>
          <a:lstStyle/>
          <a:p>
            <a:pPr algn="ctr" fontAlgn="base">
              <a:spcBef>
                <a:spcPct val="0"/>
              </a:spcBef>
              <a:spcAft>
                <a:spcPct val="0"/>
              </a:spcAft>
            </a:pPr>
            <a:r>
              <a:rPr lang="de-DE" sz="1600" dirty="0" smtClean="0">
                <a:solidFill>
                  <a:srgbClr val="003399"/>
                </a:solidFill>
                <a:latin typeface="Arial" charset="0"/>
                <a:cs typeface="Arial" charset="0"/>
              </a:rPr>
              <a:t>Alma Network Zone</a:t>
            </a:r>
            <a:endParaRPr lang="de-DE" dirty="0">
              <a:solidFill>
                <a:srgbClr val="003399"/>
              </a:solidFill>
              <a:latin typeface="Arial" charset="0"/>
              <a:cs typeface="Arial" charset="0"/>
            </a:endParaRPr>
          </a:p>
        </p:txBody>
      </p:sp>
    </p:spTree>
    <p:extLst>
      <p:ext uri="{BB962C8B-B14F-4D97-AF65-F5344CB8AC3E}">
        <p14:creationId xmlns:p14="http://schemas.microsoft.com/office/powerpoint/2010/main" val="29714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5" grpId="0"/>
      <p:bldP spid="28" grpId="0"/>
      <p:bldP spid="48"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Projekt: Aufbau CBDZ</a:t>
            </a:r>
            <a:endParaRPr lang="de-DE" dirty="0"/>
          </a:p>
        </p:txBody>
      </p:sp>
      <p:sp>
        <p:nvSpPr>
          <p:cNvPr id="22" name="Textfeld 21"/>
          <p:cNvSpPr txBox="1"/>
          <p:nvPr/>
        </p:nvSpPr>
        <p:spPr>
          <a:xfrm>
            <a:off x="2498762" y="4440577"/>
            <a:ext cx="864096" cy="353943"/>
          </a:xfrm>
          <a:prstGeom prst="rect">
            <a:avLst/>
          </a:prstGeom>
          <a:noFill/>
        </p:spPr>
        <p:txBody>
          <a:bodyPr wrap="square" rtlCol="0">
            <a:spAutoFit/>
          </a:bodyPr>
          <a:lstStyle/>
          <a:p>
            <a:pPr fontAlgn="base">
              <a:spcBef>
                <a:spcPct val="0"/>
              </a:spcBef>
              <a:spcAft>
                <a:spcPct val="0"/>
              </a:spcAft>
            </a:pPr>
            <a:r>
              <a:rPr lang="de-DE" sz="1700" b="1" dirty="0" smtClean="0">
                <a:solidFill>
                  <a:prstClr val="white"/>
                </a:solidFill>
                <a:latin typeface="Arial" charset="0"/>
                <a:cs typeface="Arial" charset="0"/>
              </a:rPr>
              <a:t>CBDZ</a:t>
            </a:r>
            <a:endParaRPr lang="de-DE" sz="1700" b="1" dirty="0">
              <a:solidFill>
                <a:prstClr val="white"/>
              </a:solidFill>
              <a:latin typeface="Arial" charset="0"/>
              <a:cs typeface="Arial" charset="0"/>
            </a:endParaRPr>
          </a:p>
        </p:txBody>
      </p:sp>
      <p:sp>
        <p:nvSpPr>
          <p:cNvPr id="24"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pic>
        <p:nvPicPr>
          <p:cNvPr id="25" name="picture"/>
          <p:cNvPicPr/>
          <p:nvPr/>
        </p:nvPicPr>
        <p:blipFill>
          <a:blip r:embed="rId3" cstate="print">
            <a:extLst>
              <a:ext uri="{28A0092B-C50C-407E-A947-70E740481C1C}">
                <a14:useLocalDpi xmlns:a14="http://schemas.microsoft.com/office/drawing/2010/main" val="0"/>
              </a:ext>
            </a:extLst>
          </a:blip>
          <a:stretch>
            <a:fillRect/>
          </a:stretch>
        </p:blipFill>
        <p:spPr>
          <a:xfrm>
            <a:off x="1475384" y="1196752"/>
            <a:ext cx="6336704" cy="4968552"/>
          </a:xfrm>
          <a:prstGeom prst="rect">
            <a:avLst/>
          </a:prstGeom>
        </p:spPr>
      </p:pic>
    </p:spTree>
    <p:extLst>
      <p:ext uri="{BB962C8B-B14F-4D97-AF65-F5344CB8AC3E}">
        <p14:creationId xmlns:p14="http://schemas.microsoft.com/office/powerpoint/2010/main" val="2788004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pPr>
              <a:spcAft>
                <a:spcPts val="1200"/>
              </a:spcAft>
            </a:pPr>
            <a:r>
              <a:rPr lang="de-DE" dirty="0" smtClean="0"/>
              <a:t>Memorandum </a:t>
            </a:r>
            <a:r>
              <a:rPr lang="de-DE" dirty="0" err="1" smtClean="0"/>
              <a:t>of</a:t>
            </a:r>
            <a:r>
              <a:rPr lang="de-DE" dirty="0" smtClean="0"/>
              <a:t> Understanding zwischen</a:t>
            </a:r>
            <a:br>
              <a:rPr lang="de-DE" dirty="0" smtClean="0"/>
            </a:br>
            <a:r>
              <a:rPr lang="de-DE" dirty="0" smtClean="0"/>
              <a:t>BSZ – GBV – </a:t>
            </a:r>
            <a:r>
              <a:rPr lang="de-DE" dirty="0" err="1" smtClean="0"/>
              <a:t>hbz</a:t>
            </a:r>
            <a:r>
              <a:rPr lang="de-DE" dirty="0" smtClean="0"/>
              <a:t> und </a:t>
            </a:r>
            <a:r>
              <a:rPr lang="de-DE" dirty="0" err="1" smtClean="0"/>
              <a:t>ExLibris</a:t>
            </a:r>
            <a:endParaRPr lang="de-DE" dirty="0" smtClean="0"/>
          </a:p>
          <a:p>
            <a:pPr>
              <a:spcAft>
                <a:spcPts val="1200"/>
              </a:spcAft>
            </a:pPr>
            <a:r>
              <a:rPr lang="de-DE" dirty="0" smtClean="0"/>
              <a:t>Konzept-Phase:</a:t>
            </a:r>
          </a:p>
          <a:p>
            <a:pPr lvl="1">
              <a:spcAft>
                <a:spcPts val="1200"/>
              </a:spcAft>
            </a:pPr>
            <a:r>
              <a:rPr lang="de-DE" dirty="0" smtClean="0"/>
              <a:t>Workflows</a:t>
            </a:r>
          </a:p>
          <a:p>
            <a:pPr lvl="1">
              <a:spcAft>
                <a:spcPts val="1200"/>
              </a:spcAft>
            </a:pPr>
            <a:r>
              <a:rPr lang="de-DE" dirty="0"/>
              <a:t>Datenmanagement (De-Duplizierung)</a:t>
            </a:r>
          </a:p>
          <a:p>
            <a:pPr marL="361950" lvl="1" indent="0">
              <a:spcAft>
                <a:spcPts val="1200"/>
              </a:spcAft>
              <a:buNone/>
            </a:pPr>
            <a:endParaRPr lang="de-DE" dirty="0" smtClean="0"/>
          </a:p>
        </p:txBody>
      </p:sp>
      <p:sp>
        <p:nvSpPr>
          <p:cNvPr id="5" name="Fußzeilenplatzhalter 3"/>
          <p:cNvSpPr>
            <a:spLocks noGrp="1"/>
          </p:cNvSpPr>
          <p:nvPr>
            <p:ph type="ftr" sz="quarter" idx="14"/>
          </p:nvPr>
        </p:nvSpPr>
        <p:spPr>
          <a:xfrm>
            <a:off x="539750" y="6356350"/>
            <a:ext cx="7272338" cy="365125"/>
          </a:xfrm>
        </p:spPr>
        <p:txBody>
          <a:bodyPr/>
          <a:lstStyle/>
          <a:p>
            <a:pPr>
              <a:defRPr/>
            </a:pPr>
            <a:r>
              <a:rPr lang="en-US" smtClean="0">
                <a:solidFill>
                  <a:prstClr val="black"/>
                </a:solidFill>
              </a:rPr>
              <a:t>Volker Conradt | Kooperation BSZ-VZG (GBV) und CBDZ | InetBib Stuttgart | 11.02.2016</a:t>
            </a:r>
            <a:endParaRPr lang="de-DE" dirty="0" smtClean="0">
              <a:solidFill>
                <a:prstClr val="black"/>
              </a:solidFill>
            </a:endParaRPr>
          </a:p>
        </p:txBody>
      </p:sp>
      <p:sp>
        <p:nvSpPr>
          <p:cNvPr id="8" name="Titel 1"/>
          <p:cNvSpPr>
            <a:spLocks noGrp="1"/>
          </p:cNvSpPr>
          <p:nvPr>
            <p:ph type="title"/>
          </p:nvPr>
        </p:nvSpPr>
        <p:spPr>
          <a:xfrm>
            <a:off x="467544" y="188640"/>
            <a:ext cx="4752528" cy="576064"/>
          </a:xfrm>
        </p:spPr>
        <p:txBody>
          <a:bodyPr/>
          <a:lstStyle/>
          <a:p>
            <a:r>
              <a:rPr lang="de-DE" dirty="0" smtClean="0"/>
              <a:t>Projekt: Aufbau CBDZ</a:t>
            </a:r>
            <a:endParaRPr lang="de-DE" dirty="0"/>
          </a:p>
        </p:txBody>
      </p:sp>
    </p:spTree>
    <p:extLst>
      <p:ext uri="{BB962C8B-B14F-4D97-AF65-F5344CB8AC3E}">
        <p14:creationId xmlns:p14="http://schemas.microsoft.com/office/powerpoint/2010/main" val="7505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Herzlichen Dank für ihre Aufmerksamkeit</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sz="2800" dirty="0" smtClean="0"/>
              <a:t>Volker Conradt</a:t>
            </a:r>
            <a:endParaRPr lang="de-DE" sz="2800" dirty="0"/>
          </a:p>
        </p:txBody>
      </p:sp>
    </p:spTree>
    <p:extLst>
      <p:ext uri="{BB962C8B-B14F-4D97-AF65-F5344CB8AC3E}">
        <p14:creationId xmlns:p14="http://schemas.microsoft.com/office/powerpoint/2010/main" val="2733028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8085584" cy="576064"/>
          </a:xfrm>
          <a:prstGeom prst="rect">
            <a:avLst/>
          </a:prstGeom>
        </p:spPr>
        <p:txBody>
          <a:bodyPr/>
          <a:lstStyle/>
          <a:p>
            <a:r>
              <a:rPr lang="de-DE" b="1" dirty="0" smtClean="0"/>
              <a:t>Warum diese Kooperation?</a:t>
            </a:r>
            <a:endParaRPr lang="de-DE" b="1" dirty="0"/>
          </a:p>
        </p:txBody>
      </p:sp>
      <p:sp>
        <p:nvSpPr>
          <p:cNvPr id="3" name="Fußzeilenplatzhalter 2"/>
          <p:cNvSpPr>
            <a:spLocks noGrp="1"/>
          </p:cNvSpPr>
          <p:nvPr>
            <p:ph type="ftr" sz="quarter" idx="12"/>
          </p:nvPr>
        </p:nvSpPr>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4" name="Textplatzhalter 3"/>
          <p:cNvSpPr>
            <a:spLocks noGrp="1"/>
          </p:cNvSpPr>
          <p:nvPr>
            <p:ph type="body" sz="quarter" idx="13"/>
          </p:nvPr>
        </p:nvSpPr>
        <p:spPr>
          <a:xfrm>
            <a:off x="467544" y="1844675"/>
            <a:ext cx="8064500" cy="4176613"/>
          </a:xfrm>
        </p:spPr>
        <p:txBody>
          <a:bodyPr/>
          <a:lstStyle/>
          <a:p>
            <a:pPr>
              <a:spcBef>
                <a:spcPts val="1800"/>
              </a:spcBef>
              <a:buSzPct val="75000"/>
            </a:pPr>
            <a:r>
              <a:rPr lang="de-DE" sz="2400" dirty="0" smtClean="0">
                <a:solidFill>
                  <a:srgbClr val="000000"/>
                </a:solidFill>
                <a:cs typeface="Arial" panose="020B0604020202020204" pitchFamily="34" charset="0"/>
              </a:rPr>
              <a:t>Ähnliche Systeme (Pica-CBS)</a:t>
            </a:r>
          </a:p>
          <a:p>
            <a:pPr lvl="0">
              <a:spcBef>
                <a:spcPts val="1800"/>
              </a:spcBef>
              <a:buSzPct val="75000"/>
            </a:pPr>
            <a:r>
              <a:rPr lang="de-DE" sz="2400" dirty="0">
                <a:solidFill>
                  <a:srgbClr val="000000"/>
                </a:solidFill>
                <a:cs typeface="Arial" panose="020B0604020202020204" pitchFamily="34" charset="0"/>
              </a:rPr>
              <a:t>Ähnliche </a:t>
            </a:r>
            <a:r>
              <a:rPr lang="de-DE" sz="2400" dirty="0" smtClean="0">
                <a:solidFill>
                  <a:srgbClr val="000000"/>
                </a:solidFill>
                <a:cs typeface="Arial" panose="020B0604020202020204" pitchFamily="34" charset="0"/>
              </a:rPr>
              <a:t>Strukturen</a:t>
            </a:r>
          </a:p>
          <a:p>
            <a:pPr lvl="0">
              <a:spcBef>
                <a:spcPts val="1800"/>
              </a:spcBef>
              <a:buSzPct val="75000"/>
              <a:defRPr/>
            </a:pPr>
            <a:r>
              <a:rPr lang="de-DE" sz="2400" dirty="0">
                <a:solidFill>
                  <a:srgbClr val="000000"/>
                </a:solidFill>
                <a:cs typeface="Arial" panose="020B0604020202020204" pitchFamily="34" charset="0"/>
              </a:rPr>
              <a:t>Unterschiedliche Stärken / </a:t>
            </a:r>
            <a:r>
              <a:rPr lang="de-DE" sz="2400" dirty="0" smtClean="0">
                <a:solidFill>
                  <a:srgbClr val="000000"/>
                </a:solidFill>
                <a:cs typeface="Arial" panose="020B0604020202020204" pitchFamily="34" charset="0"/>
              </a:rPr>
              <a:t>Kompetenzen</a:t>
            </a:r>
          </a:p>
          <a:p>
            <a:pPr lvl="0">
              <a:spcBef>
                <a:spcPts val="1800"/>
              </a:spcBef>
              <a:buSzPct val="75000"/>
              <a:defRPr/>
            </a:pPr>
            <a:r>
              <a:rPr lang="de-DE" sz="2400" dirty="0" smtClean="0">
                <a:solidFill>
                  <a:srgbClr val="000000"/>
                </a:solidFill>
                <a:cs typeface="Arial" panose="020B0604020202020204" pitchFamily="34" charset="0"/>
              </a:rPr>
              <a:t>Raum </a:t>
            </a:r>
            <a:r>
              <a:rPr lang="de-DE" sz="2400" dirty="0">
                <a:solidFill>
                  <a:srgbClr val="000000"/>
                </a:solidFill>
                <a:cs typeface="Arial" panose="020B0604020202020204" pitchFamily="34" charset="0"/>
              </a:rPr>
              <a:t>für </a:t>
            </a:r>
            <a:r>
              <a:rPr lang="de-DE" sz="2400" dirty="0" smtClean="0">
                <a:solidFill>
                  <a:srgbClr val="000000"/>
                </a:solidFill>
                <a:cs typeface="Arial" panose="020B0604020202020204" pitchFamily="34" charset="0"/>
              </a:rPr>
              <a:t>Innovation</a:t>
            </a:r>
          </a:p>
          <a:p>
            <a:pPr>
              <a:spcBef>
                <a:spcPts val="1800"/>
              </a:spcBef>
              <a:buSzPct val="75000"/>
              <a:defRPr/>
            </a:pPr>
            <a:r>
              <a:rPr lang="de-DE" sz="2400" dirty="0">
                <a:solidFill>
                  <a:srgbClr val="000000"/>
                </a:solidFill>
                <a:cs typeface="Arial" panose="020B0604020202020204" pitchFamily="34" charset="0"/>
              </a:rPr>
              <a:t>Weitere Partner? Aktuell </a:t>
            </a:r>
            <a:r>
              <a:rPr lang="de-DE" sz="2400" dirty="0" err="1" smtClean="0">
                <a:solidFill>
                  <a:srgbClr val="000000"/>
                </a:solidFill>
                <a:cs typeface="Arial" panose="020B0604020202020204" pitchFamily="34" charset="0"/>
              </a:rPr>
              <a:t>hbz</a:t>
            </a:r>
            <a:endParaRPr lang="de-DE" sz="2400" dirty="0" smtClean="0">
              <a:solidFill>
                <a:srgbClr val="000000"/>
              </a:solidFill>
              <a:cs typeface="Arial" panose="020B0604020202020204" pitchFamily="34" charset="0"/>
            </a:endParaRPr>
          </a:p>
          <a:p>
            <a:pPr lvl="0">
              <a:spcBef>
                <a:spcPts val="1800"/>
              </a:spcBef>
              <a:buSzPct val="75000"/>
              <a:defRPr/>
            </a:pPr>
            <a:r>
              <a:rPr lang="de-DE" sz="2400" dirty="0">
                <a:solidFill>
                  <a:srgbClr val="000000"/>
                </a:solidFill>
                <a:cs typeface="Arial" panose="020B0604020202020204" pitchFamily="34" charset="0"/>
              </a:rPr>
              <a:t>Deutsche Forschungsgemeinschaft / Wissenschaftsrat:</a:t>
            </a:r>
            <a:br>
              <a:rPr lang="de-DE" sz="2400" dirty="0">
                <a:solidFill>
                  <a:srgbClr val="000000"/>
                </a:solidFill>
                <a:cs typeface="Arial" panose="020B0604020202020204" pitchFamily="34" charset="0"/>
              </a:rPr>
            </a:br>
            <a:r>
              <a:rPr lang="de-DE" sz="2400" dirty="0">
                <a:solidFill>
                  <a:srgbClr val="000000"/>
                </a:solidFill>
                <a:cs typeface="Arial" panose="020B0604020202020204" pitchFamily="34" charset="0"/>
              </a:rPr>
              <a:t>Gemeinsame Services – funktionale Arbeitsteilung</a:t>
            </a:r>
          </a:p>
          <a:p>
            <a:pPr>
              <a:spcBef>
                <a:spcPts val="1800"/>
              </a:spcBef>
              <a:buSzPct val="75000"/>
              <a:defRPr/>
            </a:pPr>
            <a:endParaRPr lang="de-DE" sz="2400" dirty="0">
              <a:solidFill>
                <a:srgbClr val="000000"/>
              </a:solidFill>
              <a:cs typeface="Arial" panose="020B0604020202020204" pitchFamily="34" charset="0"/>
            </a:endParaRPr>
          </a:p>
          <a:p>
            <a:pPr lvl="0">
              <a:spcBef>
                <a:spcPts val="1800"/>
              </a:spcBef>
              <a:buSzPct val="75000"/>
              <a:defRPr/>
            </a:pPr>
            <a:endParaRPr lang="de-DE" sz="2400" dirty="0">
              <a:solidFill>
                <a:srgbClr val="000000"/>
              </a:solidFill>
              <a:cs typeface="Arial" panose="020B0604020202020204" pitchFamily="34" charset="0"/>
            </a:endParaRPr>
          </a:p>
          <a:p>
            <a:pPr>
              <a:spcBef>
                <a:spcPts val="1800"/>
              </a:spcBef>
              <a:buSzPct val="75000"/>
            </a:pPr>
            <a:endParaRPr lang="de-DE" sz="2400" dirty="0" smtClean="0">
              <a:solidFill>
                <a:srgbClr val="000000"/>
              </a:solidFill>
              <a:cs typeface="Arial" panose="020B0604020202020204" pitchFamily="34" charset="0"/>
            </a:endParaRPr>
          </a:p>
          <a:p>
            <a:pPr>
              <a:spcBef>
                <a:spcPts val="1800"/>
              </a:spcBef>
              <a:buNone/>
            </a:pPr>
            <a:endParaRPr lang="de-DE" sz="2400" dirty="0" smtClean="0">
              <a:sym typeface="Wingdings" pitchFamily="2" charset="2"/>
            </a:endParaRPr>
          </a:p>
        </p:txBody>
      </p:sp>
      <p:sp>
        <p:nvSpPr>
          <p:cNvPr id="5" name="Textplatzhalter 3"/>
          <p:cNvSpPr txBox="1">
            <a:spLocks/>
          </p:cNvSpPr>
          <p:nvPr/>
        </p:nvSpPr>
        <p:spPr>
          <a:xfrm>
            <a:off x="467544" y="3642866"/>
            <a:ext cx="8064500" cy="936253"/>
          </a:xfrm>
          <a:prstGeom prst="rect">
            <a:avLst/>
          </a:prstGeom>
        </p:spPr>
        <p:txBody>
          <a:bodyPr/>
          <a:lstStyle/>
          <a:p>
            <a:pPr marL="361950" marR="0" lvl="0" indent="-361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2800" b="0" i="0" u="none" strike="noStrike" kern="1200" cap="none" spc="0" normalizeH="0" baseline="0" noProof="0" dirty="0" smtClean="0">
              <a:ln>
                <a:noFill/>
              </a:ln>
              <a:solidFill>
                <a:schemeClr val="tx1"/>
              </a:solidFill>
              <a:effectLst/>
              <a:uLnTx/>
              <a:uFillTx/>
              <a:latin typeface="Arial" pitchFamily="34" charset="0"/>
              <a:ea typeface="+mn-ea"/>
              <a:cs typeface="+mn-cs"/>
              <a:sym typeface="Wingdings" pitchFamily="2" charset="2"/>
            </a:endParaRPr>
          </a:p>
        </p:txBody>
      </p:sp>
      <p:sp>
        <p:nvSpPr>
          <p:cNvPr id="7" name="Textplatzhalter 3"/>
          <p:cNvSpPr txBox="1">
            <a:spLocks/>
          </p:cNvSpPr>
          <p:nvPr/>
        </p:nvSpPr>
        <p:spPr>
          <a:xfrm>
            <a:off x="467544" y="4606528"/>
            <a:ext cx="8064500" cy="576213"/>
          </a:xfrm>
          <a:prstGeom prst="rect">
            <a:avLst/>
          </a:prstGeom>
        </p:spPr>
        <p:txBody>
          <a:bodyPr/>
          <a:lstStyle/>
          <a:p>
            <a:pPr marL="361950" marR="0" lvl="0" indent="-361950" algn="l" defTabSz="914400" rtl="0" eaLnBrk="1" fontAlgn="auto" latinLnBrk="0" hangingPunct="1">
              <a:lnSpc>
                <a:spcPct val="100000"/>
              </a:lnSpc>
              <a:spcBef>
                <a:spcPct val="20000"/>
              </a:spcBef>
              <a:spcAft>
                <a:spcPts val="0"/>
              </a:spcAft>
              <a:buClrTx/>
              <a:buSzPct val="75000"/>
              <a:buFont typeface="Arial" pitchFamily="34" charset="0"/>
              <a:buNone/>
              <a:tabLst/>
              <a:defRPr/>
            </a:pPr>
            <a:endParaRPr kumimoji="0" lang="de-DE" sz="2800" b="0" i="0" u="none" strike="noStrike" kern="1200" cap="none" spc="0" normalizeH="0" baseline="0" noProof="0" dirty="0" smtClean="0">
              <a:ln>
                <a:noFill/>
              </a:ln>
              <a:solidFill>
                <a:srgbClr val="000000"/>
              </a:solidFill>
              <a:effectLst/>
              <a:uLnTx/>
              <a:uFillTx/>
              <a:latin typeface="Calibri"/>
              <a:ea typeface="+mn-ea"/>
              <a:cs typeface="+mn-cs"/>
            </a:endParaRPr>
          </a:p>
          <a:p>
            <a:pPr marL="361950" marR="0" lvl="0" indent="-361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2800" b="0" i="0" u="none" strike="noStrike" kern="1200" cap="none" spc="0" normalizeH="0" baseline="0" noProof="0" dirty="0" smtClean="0">
              <a:ln>
                <a:noFill/>
              </a:ln>
              <a:solidFill>
                <a:schemeClr val="tx1"/>
              </a:solidFill>
              <a:effectLst/>
              <a:uLnTx/>
              <a:uFillTx/>
              <a:latin typeface="Arial" pitchFamily="34" charset="0"/>
              <a:ea typeface="+mn-ea"/>
              <a:cs typeface="+mn-cs"/>
              <a:sym typeface="Wingdings" pitchFamily="2" charset="2"/>
            </a:endParaRPr>
          </a:p>
        </p:txBody>
      </p:sp>
      <p:sp>
        <p:nvSpPr>
          <p:cNvPr id="9" name="Textplatzhalter 3"/>
          <p:cNvSpPr txBox="1">
            <a:spLocks/>
          </p:cNvSpPr>
          <p:nvPr/>
        </p:nvSpPr>
        <p:spPr>
          <a:xfrm>
            <a:off x="467544" y="5085035"/>
            <a:ext cx="8064500" cy="936253"/>
          </a:xfrm>
          <a:prstGeom prst="rect">
            <a:avLst/>
          </a:prstGeom>
        </p:spPr>
        <p:txBody>
          <a:bodyPr/>
          <a:lstStyle/>
          <a:p>
            <a:pPr marL="361950" marR="0" lvl="0" indent="-361950" algn="l" defTabSz="914400" rtl="0" eaLnBrk="1" fontAlgn="auto" latinLnBrk="0" hangingPunct="1">
              <a:lnSpc>
                <a:spcPct val="100000"/>
              </a:lnSpc>
              <a:spcBef>
                <a:spcPct val="20000"/>
              </a:spcBef>
              <a:spcAft>
                <a:spcPts val="0"/>
              </a:spcAft>
              <a:buClrTx/>
              <a:buSzPct val="75000"/>
              <a:buFont typeface="Arial" pitchFamily="34" charset="0"/>
              <a:buNone/>
              <a:tabLst/>
              <a:defRPr/>
            </a:pPr>
            <a:endParaRPr kumimoji="0" lang="de-DE" sz="2800" b="0" i="0" u="none" strike="noStrike" kern="1200" cap="none" spc="0" normalizeH="0" baseline="0" noProof="0" dirty="0" smtClean="0">
              <a:ln>
                <a:noFill/>
              </a:ln>
              <a:solidFill>
                <a:srgbClr val="000000"/>
              </a:solidFill>
              <a:effectLst/>
              <a:uLnTx/>
              <a:uFillTx/>
              <a:latin typeface="Calibri"/>
              <a:ea typeface="+mn-ea"/>
              <a:cs typeface="+mn-cs"/>
            </a:endParaRPr>
          </a:p>
          <a:p>
            <a:pPr marL="361950" marR="0" lvl="0" indent="-361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2800" b="0" i="0" u="none" strike="noStrike" kern="1200" cap="none" spc="0" normalizeH="0" baseline="0" noProof="0" dirty="0" smtClean="0">
              <a:ln>
                <a:noFill/>
              </a:ln>
              <a:solidFill>
                <a:schemeClr val="tx1"/>
              </a:solidFill>
              <a:effectLst/>
              <a:uLnTx/>
              <a:uFillTx/>
              <a:latin typeface="Arial" pitchFamily="34" charset="0"/>
              <a:ea typeface="+mn-ea"/>
              <a:cs typeface="+mn-cs"/>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085584" cy="576064"/>
          </a:xfrm>
          <a:prstGeom prst="rect">
            <a:avLst/>
          </a:prstGeom>
        </p:spPr>
        <p:txBody>
          <a:bodyPr/>
          <a:lstStyle/>
          <a:p>
            <a:r>
              <a:rPr lang="de-DE" b="1" dirty="0" smtClean="0"/>
              <a:t>Erste Ziele</a:t>
            </a:r>
            <a:endParaRPr lang="de-DE" b="1" dirty="0"/>
          </a:p>
        </p:txBody>
      </p:sp>
      <p:sp>
        <p:nvSpPr>
          <p:cNvPr id="4" name="Textplatzhalter 3"/>
          <p:cNvSpPr>
            <a:spLocks noGrp="1"/>
          </p:cNvSpPr>
          <p:nvPr>
            <p:ph type="body" sz="quarter" idx="13"/>
          </p:nvPr>
        </p:nvSpPr>
        <p:spPr>
          <a:xfrm>
            <a:off x="467544" y="1124744"/>
            <a:ext cx="8064500" cy="1368301"/>
          </a:xfrm>
        </p:spPr>
        <p:txBody>
          <a:bodyPr/>
          <a:lstStyle/>
          <a:p>
            <a:pPr>
              <a:spcAft>
                <a:spcPts val="300"/>
              </a:spcAft>
              <a:buSzPct val="75000"/>
            </a:pPr>
            <a:r>
              <a:rPr lang="de-DE" sz="2600" dirty="0" smtClean="0">
                <a:solidFill>
                  <a:srgbClr val="000000"/>
                </a:solidFill>
                <a:cs typeface="Arial" panose="020B0604020202020204" pitchFamily="34" charset="0"/>
              </a:rPr>
              <a:t>Arbeitsteiliger Aufbau E-Book-Pool</a:t>
            </a:r>
          </a:p>
          <a:p>
            <a:pPr>
              <a:buSzPct val="75000"/>
            </a:pPr>
            <a:r>
              <a:rPr lang="de-DE" sz="2600" dirty="0" smtClean="0">
                <a:solidFill>
                  <a:srgbClr val="000000"/>
                </a:solidFill>
                <a:cs typeface="Arial" panose="020B0604020202020204" pitchFamily="34" charset="0"/>
              </a:rPr>
              <a:t>Administrationsumgebung E-Book (EBM-Tool) </a:t>
            </a:r>
            <a:br>
              <a:rPr lang="de-DE" sz="2600" dirty="0" smtClean="0">
                <a:solidFill>
                  <a:srgbClr val="000000"/>
                </a:solidFill>
                <a:cs typeface="Arial" panose="020B0604020202020204" pitchFamily="34" charset="0"/>
              </a:rPr>
            </a:br>
            <a:r>
              <a:rPr lang="de-DE" sz="2600" dirty="0" smtClean="0">
                <a:solidFill>
                  <a:srgbClr val="000000"/>
                </a:solidFill>
                <a:cs typeface="Arial" panose="020B0604020202020204" pitchFamily="34" charset="0"/>
              </a:rPr>
              <a:t>(für Verbundzentralen und Bibliotheken)</a:t>
            </a:r>
          </a:p>
          <a:p>
            <a:pPr>
              <a:buNone/>
            </a:pPr>
            <a:endParaRPr lang="de-DE" dirty="0" smtClean="0">
              <a:sym typeface="Wingdings" pitchFamily="2" charset="2"/>
            </a:endParaRPr>
          </a:p>
        </p:txBody>
      </p:sp>
      <p:sp>
        <p:nvSpPr>
          <p:cNvPr id="7" name="Textplatzhalter 3"/>
          <p:cNvSpPr txBox="1">
            <a:spLocks/>
          </p:cNvSpPr>
          <p:nvPr/>
        </p:nvSpPr>
        <p:spPr>
          <a:xfrm>
            <a:off x="467544" y="2924944"/>
            <a:ext cx="8064500" cy="1728341"/>
          </a:xfrm>
          <a:prstGeom prst="rect">
            <a:avLst/>
          </a:prstGeom>
        </p:spPr>
        <p:txBody>
          <a:bodyPr/>
          <a:lstStyle/>
          <a:p>
            <a:pPr marL="361950" marR="0" lvl="0" indent="-361950" algn="l" defTabSz="914400" rtl="0" eaLnBrk="1" fontAlgn="auto" latinLnBrk="0" hangingPunct="1">
              <a:lnSpc>
                <a:spcPct val="100000"/>
              </a:lnSpc>
              <a:spcBef>
                <a:spcPct val="20000"/>
              </a:spcBef>
              <a:spcAft>
                <a:spcPts val="0"/>
              </a:spcAft>
              <a:buClrTx/>
              <a:buSzPct val="75000"/>
              <a:buFont typeface="Arial" pitchFamily="34" charset="0"/>
              <a:buChar char="•"/>
              <a:tabLst/>
              <a:defRPr/>
            </a:pPr>
            <a: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Anpassung der Verbundsysteme </a:t>
            </a:r>
            <a:b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(technische Strukturen der Pica-Systeme, gemeinsames </a:t>
            </a:r>
            <a:r>
              <a:rPr kumimoji="0" lang="de-DE" sz="2600" b="0"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Internformat</a:t>
            </a:r>
            <a: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einheitliche Katalogisierungs- und Anwendungsrichtlinien)</a:t>
            </a:r>
          </a:p>
          <a:p>
            <a:pPr marL="361950" marR="0" lvl="0" indent="-361950" algn="l" defTabSz="914400" rtl="0" eaLnBrk="1" fontAlgn="auto" latinLnBrk="0" hangingPunct="1">
              <a:lnSpc>
                <a:spcPct val="100000"/>
              </a:lnSpc>
              <a:spcBef>
                <a:spcPct val="20000"/>
              </a:spcBef>
              <a:spcAft>
                <a:spcPts val="0"/>
              </a:spcAft>
              <a:buClrTx/>
              <a:buSzPct val="75000"/>
              <a:buFont typeface="Arial" pitchFamily="34" charset="0"/>
              <a:buNone/>
              <a:tabLst/>
              <a:defRPr/>
            </a:pPr>
            <a:endParaRPr kumimoji="0" lang="de-DE" sz="2800" b="0" i="0" u="none" strike="noStrike" kern="1200" cap="none" spc="0" normalizeH="0" baseline="0" noProof="0" dirty="0" smtClean="0">
              <a:ln>
                <a:noFill/>
              </a:ln>
              <a:solidFill>
                <a:srgbClr val="000000"/>
              </a:solidFill>
              <a:effectLst/>
              <a:uLnTx/>
              <a:uFillTx/>
              <a:latin typeface="Calibri"/>
              <a:ea typeface="+mn-ea"/>
              <a:cs typeface="+mn-cs"/>
            </a:endParaRPr>
          </a:p>
          <a:p>
            <a:pPr marL="361950" marR="0" lvl="0" indent="-3619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2800" b="0" i="0" u="none" strike="noStrike" kern="1200" cap="none" spc="0" normalizeH="0" baseline="0" noProof="0" dirty="0" smtClean="0">
              <a:ln>
                <a:noFill/>
              </a:ln>
              <a:solidFill>
                <a:schemeClr val="tx1"/>
              </a:solidFill>
              <a:effectLst/>
              <a:uLnTx/>
              <a:uFillTx/>
              <a:latin typeface="Arial" pitchFamily="34" charset="0"/>
              <a:ea typeface="+mn-ea"/>
              <a:cs typeface="+mn-cs"/>
              <a:sym typeface="Wingdings" pitchFamily="2" charset="2"/>
            </a:endParaRPr>
          </a:p>
        </p:txBody>
      </p:sp>
      <p:sp>
        <p:nvSpPr>
          <p:cNvPr id="8" name="Textplatzhalter 3"/>
          <p:cNvSpPr txBox="1">
            <a:spLocks/>
          </p:cNvSpPr>
          <p:nvPr/>
        </p:nvSpPr>
        <p:spPr>
          <a:xfrm>
            <a:off x="467544" y="5071299"/>
            <a:ext cx="8064500" cy="1021997"/>
          </a:xfrm>
          <a:prstGeom prst="rect">
            <a:avLst/>
          </a:prstGeom>
        </p:spPr>
        <p:txBody>
          <a:bodyPr/>
          <a:lstStyle/>
          <a:p>
            <a:pPr marL="361950" marR="0" lvl="0" indent="-361950" algn="l" defTabSz="914400" rtl="0" eaLnBrk="1" fontAlgn="auto" latinLnBrk="0" hangingPunct="1">
              <a:lnSpc>
                <a:spcPct val="100000"/>
              </a:lnSpc>
              <a:spcBef>
                <a:spcPct val="20000"/>
              </a:spcBef>
              <a:spcAft>
                <a:spcPts val="0"/>
              </a:spcAft>
              <a:buClrTx/>
              <a:buSzPct val="75000"/>
              <a:buFont typeface="Arial" pitchFamily="34" charset="0"/>
              <a:buChar char="•"/>
              <a:tabLst/>
              <a:defRPr/>
            </a:pPr>
            <a: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Kooperationsvereinbarung BSZ-VZG</a:t>
            </a:r>
            <a:r>
              <a:rPr kumimoji="0" lang="de-DE" sz="2600" b="0"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(GBV)</a:t>
            </a:r>
            <a: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
            </a:r>
            <a:br>
              <a:rPr kumimoji="0" lang="de-DE" sz="2600" b="0" i="0" u="none" strike="noStrike" kern="120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br>
            <a:endParaRPr kumimoji="0" lang="de-DE" sz="2800" b="0" i="0" u="none" strike="noStrike" kern="1200" cap="none" spc="0" normalizeH="0" baseline="0" noProof="0" dirty="0" smtClean="0">
              <a:ln>
                <a:noFill/>
              </a:ln>
              <a:solidFill>
                <a:schemeClr val="tx1"/>
              </a:solidFill>
              <a:effectLst/>
              <a:uLnTx/>
              <a:uFillTx/>
              <a:latin typeface="Arial" pitchFamily="34" charset="0"/>
              <a:ea typeface="+mn-ea"/>
              <a:cs typeface="+mn-cs"/>
              <a:sym typeface="Wingdings" pitchFamily="2" charset="2"/>
            </a:endParaRPr>
          </a:p>
        </p:txBody>
      </p:sp>
      <p:sp>
        <p:nvSpPr>
          <p:cNvPr id="9"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67544" y="1052736"/>
            <a:ext cx="8352928" cy="576064"/>
          </a:xfrm>
          <a:prstGeom prst="rect">
            <a:avLst/>
          </a:prstGeom>
        </p:spPr>
        <p:txBody>
          <a:bodyPr/>
          <a:lstStyle/>
          <a:p>
            <a:r>
              <a:rPr lang="de-DE" b="1" dirty="0" smtClean="0"/>
              <a:t>Kooperationsvereinbarung am 03.09.2015</a:t>
            </a:r>
            <a:endParaRPr lang="de-DE" b="1" dirty="0"/>
          </a:p>
        </p:txBody>
      </p:sp>
      <p:pic>
        <p:nvPicPr>
          <p:cNvPr id="6" name="Grafik 5" descr="19_gbv_verbundkonferenz_004.jpg"/>
          <p:cNvPicPr>
            <a:picLocks noChangeAspect="1"/>
          </p:cNvPicPr>
          <p:nvPr/>
        </p:nvPicPr>
        <p:blipFill>
          <a:blip r:embed="rId2" cstate="print"/>
          <a:stretch>
            <a:fillRect/>
          </a:stretch>
        </p:blipFill>
        <p:spPr>
          <a:xfrm>
            <a:off x="1475656" y="1790311"/>
            <a:ext cx="6119968" cy="4080842"/>
          </a:xfrm>
          <a:prstGeom prst="rect">
            <a:avLst/>
          </a:prstGeom>
        </p:spPr>
      </p:pic>
      <p:sp>
        <p:nvSpPr>
          <p:cNvPr id="8"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67544" y="1916832"/>
            <a:ext cx="8064500" cy="3960440"/>
          </a:xfrm>
        </p:spPr>
        <p:txBody>
          <a:bodyPr/>
          <a:lstStyle/>
          <a:p>
            <a:pPr marL="0" indent="0">
              <a:spcAft>
                <a:spcPts val="600"/>
              </a:spcAft>
              <a:buNone/>
            </a:pPr>
            <a:r>
              <a:rPr lang="de-DE" dirty="0" smtClean="0"/>
              <a:t>Gemeinsames Logo für Kooperationsprojekte</a:t>
            </a:r>
            <a:br>
              <a:rPr lang="de-DE" dirty="0" smtClean="0"/>
            </a:br>
            <a:r>
              <a:rPr lang="de-DE" dirty="0" smtClean="0"/>
              <a:t/>
            </a:r>
            <a:br>
              <a:rPr lang="de-DE" dirty="0" smtClean="0"/>
            </a:br>
            <a:endParaRPr lang="de-DE" dirty="0" smtClean="0"/>
          </a:p>
        </p:txBody>
      </p:sp>
      <p:sp>
        <p:nvSpPr>
          <p:cNvPr id="4" name="Titel 3"/>
          <p:cNvSpPr>
            <a:spLocks noGrp="1"/>
          </p:cNvSpPr>
          <p:nvPr>
            <p:ph type="title"/>
          </p:nvPr>
        </p:nvSpPr>
        <p:spPr>
          <a:xfrm>
            <a:off x="467544" y="908720"/>
            <a:ext cx="8676456" cy="576064"/>
          </a:xfrm>
        </p:spPr>
        <p:txBody>
          <a:bodyPr/>
          <a:lstStyle/>
          <a:p>
            <a:r>
              <a:rPr lang="de-DE" b="1" dirty="0" smtClean="0"/>
              <a:t>Zwei Einrichtungen – ein Projektlogo</a:t>
            </a:r>
            <a:endParaRPr lang="de-DE" b="1"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636912"/>
            <a:ext cx="6447320" cy="1535800"/>
          </a:xfrm>
          <a:prstGeom prst="rect">
            <a:avLst/>
          </a:prstGeom>
        </p:spPr>
      </p:pic>
      <p:sp>
        <p:nvSpPr>
          <p:cNvPr id="7"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extLst>
      <p:ext uri="{BB962C8B-B14F-4D97-AF65-F5344CB8AC3E}">
        <p14:creationId xmlns:p14="http://schemas.microsoft.com/office/powerpoint/2010/main" val="1334285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4824536" cy="576064"/>
          </a:xfrm>
          <a:prstGeom prst="rect">
            <a:avLst/>
          </a:prstGeom>
        </p:spPr>
        <p:txBody>
          <a:bodyPr/>
          <a:lstStyle/>
          <a:p>
            <a:r>
              <a:rPr lang="de-DE" b="1" dirty="0" smtClean="0"/>
              <a:t>Ziele der Kooperation I</a:t>
            </a:r>
            <a:endParaRPr lang="de-DE" b="1" dirty="0"/>
          </a:p>
        </p:txBody>
      </p:sp>
      <p:sp>
        <p:nvSpPr>
          <p:cNvPr id="4" name="Textplatzhalter 3"/>
          <p:cNvSpPr>
            <a:spLocks noGrp="1"/>
          </p:cNvSpPr>
          <p:nvPr>
            <p:ph type="body" sz="quarter" idx="13"/>
          </p:nvPr>
        </p:nvSpPr>
        <p:spPr>
          <a:xfrm>
            <a:off x="467544" y="1700659"/>
            <a:ext cx="8064500" cy="4392637"/>
          </a:xfrm>
        </p:spPr>
        <p:txBody>
          <a:bodyPr/>
          <a:lstStyle/>
          <a:p>
            <a:pPr marL="514350" indent="-514350">
              <a:spcBef>
                <a:spcPts val="1200"/>
              </a:spcBef>
              <a:buSzPct val="75000"/>
              <a:buFont typeface="+mj-lt"/>
              <a:buAutoNum type="arabicPeriod"/>
            </a:pPr>
            <a:r>
              <a:rPr lang="de-DE" sz="2400" dirty="0" smtClean="0">
                <a:cs typeface="Arial" panose="020B0604020202020204" pitchFamily="34" charset="0"/>
              </a:rPr>
              <a:t>Vereinigung der Verbundkataloge des BSZ und der VZG in einer Produktivumgebung</a:t>
            </a:r>
          </a:p>
          <a:p>
            <a:pPr marL="514350" indent="-514350">
              <a:spcBef>
                <a:spcPts val="1200"/>
              </a:spcBef>
              <a:buSzPct val="75000"/>
              <a:buFont typeface="+mj-lt"/>
              <a:buAutoNum type="arabicPeriod"/>
            </a:pPr>
            <a:r>
              <a:rPr lang="de-DE" sz="2400" dirty="0" smtClean="0">
                <a:cs typeface="Arial" panose="020B0604020202020204" pitchFamily="34" charset="0"/>
              </a:rPr>
              <a:t>Anpassung der technischen Strukturen der Pica-Systeme beider Verbünde</a:t>
            </a:r>
          </a:p>
          <a:p>
            <a:pPr marL="514350" indent="-514350">
              <a:spcBef>
                <a:spcPts val="1200"/>
              </a:spcBef>
              <a:buSzPct val="75000"/>
              <a:buFont typeface="+mj-lt"/>
              <a:buAutoNum type="arabicPeriod"/>
            </a:pPr>
            <a:r>
              <a:rPr lang="de-DE" sz="2400" dirty="0" smtClean="0">
                <a:cs typeface="Arial" panose="020B0604020202020204" pitchFamily="34" charset="0"/>
              </a:rPr>
              <a:t>Einführung eines gemeinsamen </a:t>
            </a:r>
            <a:r>
              <a:rPr lang="de-DE" sz="2400" dirty="0" err="1" smtClean="0">
                <a:cs typeface="Arial" panose="020B0604020202020204" pitchFamily="34" charset="0"/>
              </a:rPr>
              <a:t>Internformats</a:t>
            </a:r>
            <a:r>
              <a:rPr lang="de-DE" sz="2400" dirty="0" smtClean="0">
                <a:cs typeface="Arial" panose="020B0604020202020204" pitchFamily="34" charset="0"/>
              </a:rPr>
              <a:t> und einheitlicher Katalogisierungs- und Anwendungsregeln</a:t>
            </a:r>
          </a:p>
          <a:p>
            <a:pPr marL="514350" indent="-514350">
              <a:spcBef>
                <a:spcPts val="1200"/>
              </a:spcBef>
              <a:buSzPct val="75000"/>
              <a:buFont typeface="+mj-lt"/>
              <a:buAutoNum type="arabicPeriod"/>
            </a:pPr>
            <a:r>
              <a:rPr lang="de-DE" sz="2400" dirty="0" smtClean="0">
                <a:cs typeface="Arial" panose="020B0604020202020204" pitchFamily="34" charset="0"/>
              </a:rPr>
              <a:t>Arbeitsteiliger Aufbau einer gemeinsam genutzten Infrastruktur für den Nachweis und die Administration von E-Ressourcen wie z. B. E-Books für die Verbundzentralen und ihre teilnehmenden Bibliotheken</a:t>
            </a:r>
          </a:p>
          <a:p>
            <a:pPr>
              <a:spcBef>
                <a:spcPts val="1200"/>
              </a:spcBef>
              <a:buSzPct val="75000"/>
              <a:buNone/>
            </a:pPr>
            <a:endParaRPr lang="de-DE" sz="2400" dirty="0" smtClean="0">
              <a:solidFill>
                <a:srgbClr val="000000"/>
              </a:solidFill>
              <a:cs typeface="Arial" panose="020B0604020202020204" pitchFamily="34" charset="0"/>
            </a:endParaRPr>
          </a:p>
          <a:p>
            <a:pPr>
              <a:spcBef>
                <a:spcPts val="1200"/>
              </a:spcBef>
              <a:buSzPct val="75000"/>
              <a:buNone/>
            </a:pPr>
            <a:endParaRPr lang="de-DE" sz="2400" dirty="0" smtClean="0">
              <a:solidFill>
                <a:srgbClr val="000000"/>
              </a:solidFill>
              <a:cs typeface="Arial" panose="020B0604020202020204" pitchFamily="34" charset="0"/>
            </a:endParaRPr>
          </a:p>
          <a:p>
            <a:pPr>
              <a:spcBef>
                <a:spcPts val="1200"/>
              </a:spcBef>
              <a:buNone/>
            </a:pPr>
            <a:endParaRPr lang="de-DE" sz="2400" dirty="0" smtClean="0">
              <a:cs typeface="Arial" panose="020B0604020202020204" pitchFamily="34" charset="0"/>
              <a:sym typeface="Wingdings" pitchFamily="2" charset="2"/>
            </a:endParaRPr>
          </a:p>
        </p:txBody>
      </p:sp>
      <p:sp>
        <p:nvSpPr>
          <p:cNvPr id="8"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3"/>
          </p:nvPr>
        </p:nvSpPr>
        <p:spPr>
          <a:xfrm>
            <a:off x="467544" y="1700808"/>
            <a:ext cx="8064500" cy="4392637"/>
          </a:xfrm>
        </p:spPr>
        <p:txBody>
          <a:bodyPr/>
          <a:lstStyle/>
          <a:p>
            <a:pPr marL="514350" indent="-514350">
              <a:spcBef>
                <a:spcPts val="1200"/>
              </a:spcBef>
              <a:buSzPct val="75000"/>
              <a:buFont typeface="+mj-lt"/>
              <a:buAutoNum type="arabicPeriod" startAt="5"/>
            </a:pPr>
            <a:r>
              <a:rPr lang="de-DE" sz="2400" dirty="0" smtClean="0">
                <a:cs typeface="Arial" panose="020B0604020202020204" pitchFamily="34" charset="0"/>
              </a:rPr>
              <a:t>Aufbau und arbeitsanteiliger Betrieb von Infrastruktur und Support für lokale Bibliothekssysteme und Discovery-Services</a:t>
            </a:r>
          </a:p>
          <a:p>
            <a:pPr marL="514350" indent="-514350">
              <a:spcBef>
                <a:spcPts val="1200"/>
              </a:spcBef>
              <a:buSzPct val="75000"/>
              <a:buFont typeface="+mj-lt"/>
              <a:buAutoNum type="arabicPeriod" startAt="5"/>
            </a:pPr>
            <a:r>
              <a:rPr lang="de-DE" sz="2400" dirty="0" smtClean="0">
                <a:solidFill>
                  <a:srgbClr val="000000"/>
                </a:solidFill>
                <a:cs typeface="Arial" panose="020B0604020202020204" pitchFamily="34" charset="0"/>
              </a:rPr>
              <a:t>Gemeinsame Bereitstellung eines Workflow-Systems zur retrospektiven Digitalisierung</a:t>
            </a:r>
          </a:p>
          <a:p>
            <a:pPr marL="514350" indent="-514350">
              <a:spcBef>
                <a:spcPts val="1200"/>
              </a:spcBef>
              <a:buSzPct val="75000"/>
              <a:buFont typeface="+mj-lt"/>
              <a:buAutoNum type="arabicPeriod" startAt="5"/>
            </a:pPr>
            <a:r>
              <a:rPr lang="de-DE" sz="2400" dirty="0" smtClean="0">
                <a:solidFill>
                  <a:srgbClr val="000000"/>
                </a:solidFill>
                <a:cs typeface="Arial" panose="020B0604020202020204" pitchFamily="34" charset="0"/>
              </a:rPr>
              <a:t>Einführung einer arbeitsteiligen Infrastruktur für Dienstleistungen zur Langzeitarchivierung</a:t>
            </a:r>
          </a:p>
          <a:p>
            <a:pPr marL="514350" indent="-514350">
              <a:spcBef>
                <a:spcPts val="1200"/>
              </a:spcBef>
              <a:buSzPct val="75000"/>
              <a:buFont typeface="+mj-lt"/>
              <a:buAutoNum type="arabicPeriod" startAt="5"/>
            </a:pPr>
            <a:r>
              <a:rPr lang="de-DE" sz="2400" dirty="0" smtClean="0">
                <a:solidFill>
                  <a:srgbClr val="000000"/>
                </a:solidFill>
                <a:cs typeface="Arial" panose="020B0604020202020204" pitchFamily="34" charset="0"/>
              </a:rPr>
              <a:t>Abstimmung von Personalentwicklung, Kompetenz- und Leistungsaufbau, um Redundanzen zu vermeiden und Synergien zu nutzen</a:t>
            </a:r>
          </a:p>
          <a:p>
            <a:pPr>
              <a:spcBef>
                <a:spcPts val="1200"/>
              </a:spcBef>
              <a:buSzPct val="75000"/>
              <a:buNone/>
            </a:pPr>
            <a:endParaRPr lang="de-DE" sz="2400" dirty="0" smtClean="0">
              <a:solidFill>
                <a:srgbClr val="000000"/>
              </a:solidFill>
              <a:cs typeface="Arial" panose="020B0604020202020204" pitchFamily="34" charset="0"/>
            </a:endParaRPr>
          </a:p>
          <a:p>
            <a:pPr>
              <a:spcBef>
                <a:spcPts val="1200"/>
              </a:spcBef>
              <a:buNone/>
            </a:pPr>
            <a:endParaRPr lang="de-DE" sz="2400" dirty="0" smtClean="0">
              <a:cs typeface="Arial" panose="020B0604020202020204" pitchFamily="34" charset="0"/>
              <a:sym typeface="Wingdings" pitchFamily="2" charset="2"/>
            </a:endParaRPr>
          </a:p>
        </p:txBody>
      </p:sp>
      <p:sp>
        <p:nvSpPr>
          <p:cNvPr id="8"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
        <p:nvSpPr>
          <p:cNvPr id="7" name="Titel 1"/>
          <p:cNvSpPr>
            <a:spLocks noGrp="1"/>
          </p:cNvSpPr>
          <p:nvPr>
            <p:ph type="title"/>
          </p:nvPr>
        </p:nvSpPr>
        <p:spPr>
          <a:xfrm>
            <a:off x="467544" y="908720"/>
            <a:ext cx="4824536" cy="576064"/>
          </a:xfrm>
          <a:prstGeom prst="rect">
            <a:avLst/>
          </a:prstGeom>
        </p:spPr>
        <p:txBody>
          <a:bodyPr/>
          <a:lstStyle/>
          <a:p>
            <a:r>
              <a:rPr lang="de-DE" b="1" dirty="0" smtClean="0"/>
              <a:t>Ziele der Kooperation II</a:t>
            </a:r>
            <a:endParaRPr lang="de-DE" b="1" dirty="0"/>
          </a:p>
        </p:txBody>
      </p:sp>
    </p:spTree>
    <p:extLst>
      <p:ext uri="{BB962C8B-B14F-4D97-AF65-F5344CB8AC3E}">
        <p14:creationId xmlns:p14="http://schemas.microsoft.com/office/powerpoint/2010/main" val="140954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67544" y="1700808"/>
            <a:ext cx="8496944" cy="4032250"/>
          </a:xfrm>
        </p:spPr>
        <p:txBody>
          <a:bodyPr/>
          <a:lstStyle/>
          <a:p>
            <a:pPr>
              <a:spcBef>
                <a:spcPts val="1200"/>
              </a:spcBef>
              <a:spcAft>
                <a:spcPts val="600"/>
              </a:spcAft>
            </a:pPr>
            <a:r>
              <a:rPr lang="de-DE" sz="2600" dirty="0" smtClean="0"/>
              <a:t>Aufbau gemeinsamer Organisationsstrukturen</a:t>
            </a:r>
          </a:p>
          <a:p>
            <a:pPr>
              <a:spcBef>
                <a:spcPts val="1200"/>
              </a:spcBef>
              <a:spcAft>
                <a:spcPts val="600"/>
              </a:spcAft>
            </a:pPr>
            <a:r>
              <a:rPr lang="de-DE" sz="2600" dirty="0" smtClean="0"/>
              <a:t>Einführung RDA / Vorbereitung gemeinsamer Katalog</a:t>
            </a:r>
          </a:p>
          <a:p>
            <a:pPr>
              <a:spcBef>
                <a:spcPts val="1200"/>
              </a:spcBef>
              <a:spcAft>
                <a:spcPts val="600"/>
              </a:spcAft>
            </a:pPr>
            <a:r>
              <a:rPr lang="de-DE" sz="2600" dirty="0" smtClean="0"/>
              <a:t>E-Book-Pool und E-Book-Management Tool </a:t>
            </a:r>
          </a:p>
          <a:p>
            <a:pPr>
              <a:spcBef>
                <a:spcPts val="1200"/>
              </a:spcBef>
            </a:pPr>
            <a:r>
              <a:rPr lang="de-DE" sz="2600" dirty="0" smtClean="0"/>
              <a:t>Digitalisierung</a:t>
            </a:r>
          </a:p>
          <a:p>
            <a:pPr>
              <a:spcBef>
                <a:spcPts val="1200"/>
              </a:spcBef>
            </a:pPr>
            <a:r>
              <a:rPr lang="de-DE" sz="2600" dirty="0" smtClean="0"/>
              <a:t>CBS-Betrieb</a:t>
            </a:r>
          </a:p>
          <a:p>
            <a:pPr>
              <a:spcBef>
                <a:spcPts val="1200"/>
              </a:spcBef>
            </a:pPr>
            <a:r>
              <a:rPr lang="de-DE" sz="2600" dirty="0" smtClean="0"/>
              <a:t>Gemeinsame Online-Hilfe</a:t>
            </a:r>
            <a:endParaRPr lang="de-DE" sz="2600" dirty="0"/>
          </a:p>
        </p:txBody>
      </p:sp>
      <p:sp>
        <p:nvSpPr>
          <p:cNvPr id="4" name="Titel 3"/>
          <p:cNvSpPr>
            <a:spLocks noGrp="1"/>
          </p:cNvSpPr>
          <p:nvPr>
            <p:ph type="title"/>
          </p:nvPr>
        </p:nvSpPr>
        <p:spPr>
          <a:xfrm>
            <a:off x="467544" y="908720"/>
            <a:ext cx="8085584" cy="576064"/>
          </a:xfrm>
        </p:spPr>
        <p:txBody>
          <a:bodyPr/>
          <a:lstStyle/>
          <a:p>
            <a:r>
              <a:rPr lang="de-DE" b="1" dirty="0" smtClean="0"/>
              <a:t>Erste Schwerpunkte</a:t>
            </a:r>
            <a:endParaRPr lang="de-DE" b="1" dirty="0"/>
          </a:p>
        </p:txBody>
      </p:sp>
      <p:sp>
        <p:nvSpPr>
          <p:cNvPr id="5" name="Fußzeilenplatzhalter 2"/>
          <p:cNvSpPr>
            <a:spLocks noGrp="1"/>
          </p:cNvSpPr>
          <p:nvPr>
            <p:ph type="ftr" sz="quarter" idx="12"/>
          </p:nvPr>
        </p:nvSpPr>
        <p:spPr>
          <a:xfrm>
            <a:off x="539552" y="6356350"/>
            <a:ext cx="7272808" cy="365125"/>
          </a:xfrm>
        </p:spPr>
        <p:txBody>
          <a:bodyPr/>
          <a:lstStyle/>
          <a:p>
            <a:r>
              <a:rPr lang="en-US" smtClean="0"/>
              <a:t>Volker Conradt | Kooperation BSZ-VZG (GBV) und CBDZ | InetBib Stuttgart | 11.02.2016</a:t>
            </a:r>
            <a:endParaRPr lang="de-DE" dirty="0">
              <a:cs typeface="Arial" panose="020B0604020202020204" pitchFamily="34" charset="0"/>
            </a:endParaRPr>
          </a:p>
        </p:txBody>
      </p:sp>
    </p:spTree>
    <p:extLst>
      <p:ext uri="{BB962C8B-B14F-4D97-AF65-F5344CB8AC3E}">
        <p14:creationId xmlns:p14="http://schemas.microsoft.com/office/powerpoint/2010/main" val="1828046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1360</Words>
  <Application>Microsoft Office PowerPoint</Application>
  <PresentationFormat>Bildschirmpräsentation (4:3)</PresentationFormat>
  <Paragraphs>228</Paragraphs>
  <Slides>29</Slides>
  <Notes>9</Notes>
  <HiddenSlides>0</HiddenSlides>
  <MMClips>0</MMClips>
  <ScaleCrop>false</ScaleCrop>
  <HeadingPairs>
    <vt:vector size="4" baseType="variant">
      <vt:variant>
        <vt:lpstr>Design</vt:lpstr>
      </vt:variant>
      <vt:variant>
        <vt:i4>2</vt:i4>
      </vt:variant>
      <vt:variant>
        <vt:lpstr>Folientitel</vt:lpstr>
      </vt:variant>
      <vt:variant>
        <vt:i4>29</vt:i4>
      </vt:variant>
    </vt:vector>
  </HeadingPairs>
  <TitlesOfParts>
    <vt:vector size="31" baseType="lpstr">
      <vt:lpstr>Larissa-Design</vt:lpstr>
      <vt:lpstr>1_Larissa-Design</vt:lpstr>
      <vt:lpstr>Neue Kooperationen:  Die BSZ-GBV – Kooperation und die Kooperation zur Common Bibliographic Data Zone (CBDZ )     Stuttgart, 11.02.2016  Volker Conradt</vt:lpstr>
      <vt:lpstr>Teil 1 BSZ-GBV – Kooperation   </vt:lpstr>
      <vt:lpstr>Warum diese Kooperation?</vt:lpstr>
      <vt:lpstr>Erste Ziele</vt:lpstr>
      <vt:lpstr>Kooperationsvereinbarung am 03.09.2015</vt:lpstr>
      <vt:lpstr>Zwei Einrichtungen – ein Projektlogo</vt:lpstr>
      <vt:lpstr>Ziele der Kooperation I</vt:lpstr>
      <vt:lpstr>Ziele der Kooperation II</vt:lpstr>
      <vt:lpstr>Erste Schwerpunkte</vt:lpstr>
      <vt:lpstr>Gemeinsame Organisationsstrukturen</vt:lpstr>
      <vt:lpstr>Arbeitsfelder</vt:lpstr>
      <vt:lpstr>E-Book-Pool / EBM-Tool </vt:lpstr>
      <vt:lpstr>E-Book-Pool / EBM-Tool </vt:lpstr>
      <vt:lpstr>EBM-Tool</vt:lpstr>
      <vt:lpstr>EBM-Tool</vt:lpstr>
      <vt:lpstr>E-Book-Pool / EBM-Tool </vt:lpstr>
      <vt:lpstr>BSZ/GBV - Online-Hilfe</vt:lpstr>
      <vt:lpstr>CBS Technik</vt:lpstr>
      <vt:lpstr>www.digishelf.de</vt:lpstr>
      <vt:lpstr>Fazit</vt:lpstr>
      <vt:lpstr>PowerPoint-Präsentation</vt:lpstr>
      <vt:lpstr>BSZ-Dienste / -Services</vt:lpstr>
      <vt:lpstr>Ausgangssituation 2014</vt:lpstr>
      <vt:lpstr>Arbeitspakete</vt:lpstr>
      <vt:lpstr>SWB-Verbundanbindung</vt:lpstr>
      <vt:lpstr>Projekt: Aufbau CBDZ</vt:lpstr>
      <vt:lpstr>Projekt: Aufbau CBDZ</vt:lpstr>
      <vt:lpstr>Projekt: Aufbau CBDZ</vt:lpstr>
      <vt:lpstr>Herzlichen Dank für ihre Aufmerksamkeit     Volker Conradt</vt:lpstr>
    </vt:vector>
  </TitlesOfParts>
  <Company>Bibliotheksservice-Zentrum BW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Web Prototyp auf Basis des BAM-Portals</dc:title>
  <dc:creator>BSZ</dc:creator>
  <cp:lastModifiedBy>Conradt, Volker</cp:lastModifiedBy>
  <cp:revision>205</cp:revision>
  <cp:lastPrinted>2016-02-05T12:18:31Z</cp:lastPrinted>
  <dcterms:created xsi:type="dcterms:W3CDTF">2010-08-23T11:51:30Z</dcterms:created>
  <dcterms:modified xsi:type="dcterms:W3CDTF">2016-02-10T20:58:43Z</dcterms:modified>
</cp:coreProperties>
</file>