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58" r:id="rId4"/>
    <p:sldId id="259" r:id="rId5"/>
    <p:sldId id="285" r:id="rId6"/>
    <p:sldId id="286" r:id="rId7"/>
    <p:sldId id="284" r:id="rId8"/>
    <p:sldId id="272" r:id="rId9"/>
    <p:sldId id="288" r:id="rId10"/>
    <p:sldId id="273" r:id="rId11"/>
    <p:sldId id="287" r:id="rId12"/>
    <p:sldId id="275" r:id="rId13"/>
    <p:sldId id="274" r:id="rId14"/>
    <p:sldId id="276" r:id="rId15"/>
    <p:sldId id="280" r:id="rId16"/>
    <p:sldId id="279" r:id="rId17"/>
    <p:sldId id="282" r:id="rId18"/>
    <p:sldId id="281" r:id="rId19"/>
    <p:sldId id="283" r:id="rId20"/>
  </p:sldIdLst>
  <p:sldSz cx="9215438" cy="7372350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75799" autoAdjust="0"/>
  </p:normalViewPr>
  <p:slideViewPr>
    <p:cSldViewPr>
      <p:cViewPr varScale="1">
        <p:scale>
          <a:sx n="76" d="100"/>
          <a:sy n="76" d="100"/>
        </p:scale>
        <p:origin x="-96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4"/>
    </p:cViewPr>
  </p:sorterViewPr>
  <p:notesViewPr>
    <p:cSldViewPr>
      <p:cViewPr varScale="1">
        <p:scale>
          <a:sx n="41" d="100"/>
          <a:sy n="41" d="100"/>
        </p:scale>
        <p:origin x="-2264" y="-7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20483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86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0486" name="Rectangle 5"/>
          <p:cNvSpPr>
            <a:spLocks noGrp="1" noChangeArrowheads="1"/>
          </p:cNvSpPr>
          <p:nvPr>
            <p:ph type="sldImg"/>
          </p:nvPr>
        </p:nvSpPr>
        <p:spPr bwMode="auto">
          <a:xfrm>
            <a:off x="1285875" y="685800"/>
            <a:ext cx="4283075" cy="3425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4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altLang="de-DE" noProof="0" smtClean="0"/>
          </a:p>
        </p:txBody>
      </p:sp>
      <p:sp>
        <p:nvSpPr>
          <p:cNvPr id="20488" name="Text Box 7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8B9EBF2-8D4D-4A2E-88B2-2C3D9BE8151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5D7BA82-E554-4D86-B959-747515C74310}" type="slidenum">
              <a:rPr lang="de-DE" altLang="de-DE" smtClean="0"/>
              <a:pPr/>
              <a:t>1</a:t>
            </a:fld>
            <a:endParaRPr lang="de-DE" altLang="de-DE" smtClean="0"/>
          </a:p>
        </p:txBody>
      </p:sp>
      <p:sp>
        <p:nvSpPr>
          <p:cNvPr id="215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8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anchor="ctr"/>
          <a:lstStyle/>
          <a:p>
            <a:pPr>
              <a:spcBef>
                <a:spcPts val="45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de-DE" altLang="de-DE" smtClean="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F67746A-8412-4F39-AE79-B3A303C43EB9}" type="slidenum">
              <a:rPr lang="de-DE" altLang="de-DE" smtClean="0"/>
              <a:pPr/>
              <a:t>2</a:t>
            </a:fld>
            <a:endParaRPr lang="de-DE" altLang="de-DE" smtClean="0"/>
          </a:p>
        </p:txBody>
      </p:sp>
      <p:sp>
        <p:nvSpPr>
          <p:cNvPr id="225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5A2479E-31F4-4172-8481-2D5E16D28BE3}" type="slidenum">
              <a:rPr lang="de-DE" altLang="de-DE" smtClean="0"/>
              <a:pPr/>
              <a:t>3</a:t>
            </a:fld>
            <a:endParaRPr lang="de-DE" altLang="de-DE" smtClean="0"/>
          </a:p>
        </p:txBody>
      </p:sp>
      <p:sp>
        <p:nvSpPr>
          <p:cNvPr id="235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6" name="Rectangle 2"/>
          <p:cNvSpPr>
            <a:spLocks noChangeArrowheads="1"/>
          </p:cNvSpPr>
          <p:nvPr>
            <p:ph type="body" idx="1"/>
          </p:nvPr>
        </p:nvSpPr>
        <p:spPr>
          <a:xfrm>
            <a:off x="674688" y="4343400"/>
            <a:ext cx="5508625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75B11B1-FB25-4DE9-88AB-36D90C6A7B6E}" type="slidenum">
              <a:rPr lang="de-DE" altLang="de-DE" smtClean="0">
                <a:solidFill>
                  <a:srgbClr val="FFFFFF"/>
                </a:solidFill>
              </a:rPr>
              <a:pPr/>
              <a:t>4</a:t>
            </a:fld>
            <a:endParaRPr lang="de-DE" altLang="de-DE" smtClean="0">
              <a:solidFill>
                <a:srgbClr val="FFFFFF"/>
              </a:solidFill>
            </a:endParaRPr>
          </a:p>
        </p:txBody>
      </p:sp>
      <p:sp>
        <p:nvSpPr>
          <p:cNvPr id="245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0696EE7-A656-47AD-BDD8-514E08275BF1}" type="slidenum">
              <a:rPr lang="de-DE" altLang="de-DE" smtClean="0">
                <a:solidFill>
                  <a:srgbClr val="FFFFFF"/>
                </a:solidFill>
              </a:rPr>
              <a:pPr/>
              <a:t>5</a:t>
            </a:fld>
            <a:endParaRPr lang="de-DE" altLang="de-DE" smtClean="0">
              <a:solidFill>
                <a:srgbClr val="FFFFFF"/>
              </a:solidFill>
            </a:endParaRPr>
          </a:p>
        </p:txBody>
      </p:sp>
      <p:sp>
        <p:nvSpPr>
          <p:cNvPr id="256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BDBFA5A-BB0A-4A8D-9FFE-A787390B0A9F}" type="slidenum">
              <a:rPr lang="de-DE" altLang="de-DE" smtClean="0">
                <a:solidFill>
                  <a:srgbClr val="FFFFFF"/>
                </a:solidFill>
              </a:rPr>
              <a:pPr/>
              <a:t>6</a:t>
            </a:fld>
            <a:endParaRPr lang="de-DE" altLang="de-DE" smtClean="0">
              <a:solidFill>
                <a:srgbClr val="FFFFFF"/>
              </a:solidFill>
            </a:endParaRPr>
          </a:p>
        </p:txBody>
      </p:sp>
      <p:sp>
        <p:nvSpPr>
          <p:cNvPr id="266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466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8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</p:spPr>
        <p:txBody>
          <a:bodyPr/>
          <a:lstStyle/>
          <a:p>
            <a:pPr>
              <a:spcBef>
                <a:spcPts val="450"/>
              </a:spcBef>
            </a:pPr>
            <a:endParaRPr lang="de-DE" altLang="de-DE" dirty="0" smtClean="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82EE63C-7827-457B-A890-A05370751B1D}" type="slidenum">
              <a:rPr lang="de-DE" altLang="de-DE" smtClean="0"/>
              <a:pPr/>
              <a:t>7</a:t>
            </a:fld>
            <a:endParaRPr lang="de-DE" altLang="de-DE" smtClean="0"/>
          </a:p>
        </p:txBody>
      </p:sp>
      <p:sp>
        <p:nvSpPr>
          <p:cNvPr id="276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466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2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</p:spPr>
        <p:txBody>
          <a:bodyPr/>
          <a:lstStyle/>
          <a:p>
            <a:pPr>
              <a:spcBef>
                <a:spcPts val="450"/>
              </a:spcBef>
            </a:pPr>
            <a:endParaRPr lang="de-DE" altLang="de-DE" dirty="0" smtClean="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45AAFC2-C87C-47D3-B73A-444BE287C546}" type="slidenum">
              <a:rPr lang="de-DE" altLang="de-DE" smtClean="0"/>
              <a:pPr/>
              <a:t>9</a:t>
            </a:fld>
            <a:endParaRPr lang="de-DE" altLang="de-DE" smtClean="0"/>
          </a:p>
        </p:txBody>
      </p:sp>
      <p:sp>
        <p:nvSpPr>
          <p:cNvPr id="286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466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</p:spPr>
        <p:txBody>
          <a:bodyPr/>
          <a:lstStyle/>
          <a:p>
            <a:pPr>
              <a:spcBef>
                <a:spcPts val="450"/>
              </a:spcBef>
            </a:pPr>
            <a:endParaRPr lang="de-DE" altLang="de-DE" dirty="0" smtClean="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dirty="0" smtClean="0"/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860EEC9-4380-4545-BC21-32C254D97191}" type="slidenum">
              <a:rPr lang="de-DE" altLang="de-DE" smtClean="0"/>
              <a:pPr/>
              <a:t>10</a:t>
            </a:fld>
            <a:endParaRPr lang="de-DE" alt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lienbildplatzhalt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3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 dirty="0" smtClean="0"/>
          </a:p>
        </p:txBody>
      </p:sp>
      <p:sp>
        <p:nvSpPr>
          <p:cNvPr id="30724" name="Foliennummernplatzhalter 3"/>
          <p:cNvSpPr>
            <a:spLocks noGrp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BA98FF5-518D-488A-80D3-F54709D2A086}" type="slidenum">
              <a:rPr lang="de-DE" altLang="de-DE" smtClean="0"/>
              <a:pPr/>
              <a:t>11</a:t>
            </a:fld>
            <a:endParaRPr lang="de-DE" alt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F1C5135-1288-42D4-B1BA-144E0DD358CE}" type="slidenum">
              <a:rPr lang="de-DE" altLang="de-DE" smtClean="0"/>
              <a:pPr/>
              <a:t>12</a:t>
            </a:fld>
            <a:endParaRPr lang="de-DE" altLang="de-DE" smtClean="0"/>
          </a:p>
        </p:txBody>
      </p:sp>
      <p:sp>
        <p:nvSpPr>
          <p:cNvPr id="317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EBC487F5-008C-46D8-A5DE-E6D5DADD9219}" type="slidenum">
              <a:rPr lang="de-DE" altLang="de-DE" smtClean="0"/>
              <a:pPr/>
              <a:t>13</a:t>
            </a:fld>
            <a:endParaRPr lang="de-DE" altLang="de-DE" smtClean="0"/>
          </a:p>
        </p:txBody>
      </p:sp>
      <p:sp>
        <p:nvSpPr>
          <p:cNvPr id="327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A87F3EF9-EBBD-4ADF-A285-1B20A3A04BF0}" type="slidenum">
              <a:rPr lang="de-DE" altLang="de-DE" smtClean="0"/>
              <a:pPr/>
              <a:t>14</a:t>
            </a:fld>
            <a:endParaRPr lang="de-DE" altLang="de-DE" smtClean="0"/>
          </a:p>
        </p:txBody>
      </p:sp>
      <p:sp>
        <p:nvSpPr>
          <p:cNvPr id="337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E2AE1B4-C569-47A0-BC36-DB1ED91E89D5}" type="slidenum">
              <a:rPr lang="de-DE" altLang="de-DE" smtClean="0"/>
              <a:pPr/>
              <a:t>15</a:t>
            </a:fld>
            <a:endParaRPr lang="de-DE" altLang="de-DE" smtClean="0"/>
          </a:p>
        </p:txBody>
      </p:sp>
      <p:sp>
        <p:nvSpPr>
          <p:cNvPr id="348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ADF12B5-9A7A-4FC4-9621-23FAE02D50CE}" type="slidenum">
              <a:rPr lang="de-DE" altLang="de-DE" smtClean="0"/>
              <a:pPr/>
              <a:t>16</a:t>
            </a:fld>
            <a:endParaRPr lang="de-DE" altLang="de-DE" smtClean="0"/>
          </a:p>
        </p:txBody>
      </p:sp>
      <p:sp>
        <p:nvSpPr>
          <p:cNvPr id="358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9F0A85E-2462-4A50-B145-1E871F762922}" type="slidenum">
              <a:rPr lang="de-DE" altLang="de-DE" smtClean="0"/>
              <a:pPr/>
              <a:t>17</a:t>
            </a:fld>
            <a:endParaRPr lang="de-DE" altLang="de-DE" smtClean="0"/>
          </a:p>
        </p:txBody>
      </p:sp>
      <p:sp>
        <p:nvSpPr>
          <p:cNvPr id="368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505490-A574-455E-88F8-A0599B5EF6B5}" type="slidenum">
              <a:rPr lang="de-DE" altLang="de-DE" smtClean="0"/>
              <a:pPr/>
              <a:t>18</a:t>
            </a:fld>
            <a:endParaRPr lang="de-DE" altLang="de-DE" smtClean="0"/>
          </a:p>
        </p:txBody>
      </p:sp>
      <p:sp>
        <p:nvSpPr>
          <p:cNvPr id="378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285875" y="685800"/>
            <a:ext cx="42862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90563" y="2290763"/>
            <a:ext cx="7834312" cy="1579562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82713" y="4178300"/>
            <a:ext cx="6450012" cy="1882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8663" y="4737100"/>
            <a:ext cx="7832725" cy="14652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8663" y="3124200"/>
            <a:ext cx="7832725" cy="1612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60375" y="1725613"/>
            <a:ext cx="4068763" cy="4862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1538" y="1725613"/>
            <a:ext cx="4070350" cy="4862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0375" y="295275"/>
            <a:ext cx="8294688" cy="1228725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60375" y="1651000"/>
            <a:ext cx="4071938" cy="6873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0375" y="2338388"/>
            <a:ext cx="4071938" cy="42465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81538" y="1651000"/>
            <a:ext cx="4073525" cy="6873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81538" y="2338388"/>
            <a:ext cx="4073525" cy="42465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0375" y="293688"/>
            <a:ext cx="3032125" cy="12493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25" y="293688"/>
            <a:ext cx="5151438" cy="6291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60375" y="1543050"/>
            <a:ext cx="3032125" cy="5041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6575" y="5160963"/>
            <a:ext cx="5529263" cy="609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806575" y="658813"/>
            <a:ext cx="5529263" cy="4422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806575" y="5770563"/>
            <a:ext cx="5529263" cy="865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80200" y="293688"/>
            <a:ext cx="2071688" cy="629443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0375" y="293688"/>
            <a:ext cx="6067425" cy="629443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0375" y="293688"/>
            <a:ext cx="8291513" cy="1227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90563" y="2290763"/>
            <a:ext cx="7834312" cy="1579562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82713" y="4178300"/>
            <a:ext cx="6450012" cy="1882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8663" y="4737100"/>
            <a:ext cx="7832725" cy="14652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8663" y="3124200"/>
            <a:ext cx="7832725" cy="1612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60375" y="1725613"/>
            <a:ext cx="4068763" cy="4862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1538" y="1725613"/>
            <a:ext cx="4070350" cy="4862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0375" y="295275"/>
            <a:ext cx="8294688" cy="1228725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60375" y="1651000"/>
            <a:ext cx="4071938" cy="6873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0375" y="2338388"/>
            <a:ext cx="4071938" cy="42465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81538" y="1651000"/>
            <a:ext cx="4073525" cy="6873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81538" y="2338388"/>
            <a:ext cx="4073525" cy="42465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0375" y="293688"/>
            <a:ext cx="3032125" cy="12493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25" y="293688"/>
            <a:ext cx="5151438" cy="6291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60375" y="1543050"/>
            <a:ext cx="3032125" cy="5041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6575" y="5160963"/>
            <a:ext cx="5529263" cy="609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806575" y="658813"/>
            <a:ext cx="5529263" cy="4422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806575" y="5770563"/>
            <a:ext cx="5529263" cy="865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80200" y="293688"/>
            <a:ext cx="2071688" cy="629443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0375" y="293688"/>
            <a:ext cx="6067425" cy="6294437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0375" y="293688"/>
            <a:ext cx="8291513" cy="1227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1"/>
          <p:cNvSpPr txBox="1">
            <a:spLocks noChangeArrowheads="1"/>
          </p:cNvSpPr>
          <p:nvPr/>
        </p:nvSpPr>
        <p:spPr bwMode="auto">
          <a:xfrm>
            <a:off x="1008063" y="1743075"/>
            <a:ext cx="6121400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pic>
        <p:nvPicPr>
          <p:cNvPr id="1027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7150"/>
            <a:ext cx="3789363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8" name="Rectangle 3"/>
          <p:cNvSpPr>
            <a:spLocks noChangeArrowheads="1"/>
          </p:cNvSpPr>
          <p:nvPr/>
        </p:nvSpPr>
        <p:spPr bwMode="auto">
          <a:xfrm>
            <a:off x="53975" y="977900"/>
            <a:ext cx="9091613" cy="166688"/>
          </a:xfrm>
          <a:prstGeom prst="rect">
            <a:avLst/>
          </a:prstGeom>
          <a:solidFill>
            <a:srgbClr val="00216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pic>
        <p:nvPicPr>
          <p:cNvPr id="1029" name="Picture 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324850" y="6477000"/>
            <a:ext cx="863600" cy="877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30" name="AutoShap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8137525" y="6423025"/>
            <a:ext cx="1079500" cy="950913"/>
          </a:xfrm>
          <a:prstGeom prst="actionButtonForwardNex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103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460375" y="293688"/>
            <a:ext cx="8291513" cy="1227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Klicken Sie, um das Format des Titeltextes zu bearbeiten</a:t>
            </a:r>
          </a:p>
        </p:txBody>
      </p:sp>
      <p:sp>
        <p:nvSpPr>
          <p:cNvPr id="103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0375" y="1725613"/>
            <a:ext cx="8291513" cy="4862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Klicken Sie, um die Formate des Gliederungstextes zu bearbeiten</a:t>
            </a:r>
          </a:p>
          <a:p>
            <a:pPr lvl="1"/>
            <a:r>
              <a:rPr lang="en-GB" altLang="de-DE" smtClean="0"/>
              <a:t>Zweite Gliederungsebene</a:t>
            </a:r>
          </a:p>
          <a:p>
            <a:pPr lvl="2"/>
            <a:r>
              <a:rPr lang="en-GB" altLang="de-DE" smtClean="0"/>
              <a:t>Dritte Gliederungsebene</a:t>
            </a:r>
          </a:p>
          <a:p>
            <a:pPr lvl="3"/>
            <a:r>
              <a:rPr lang="en-GB" altLang="de-DE" smtClean="0"/>
              <a:t>Vierte Gliederungsebene</a:t>
            </a:r>
          </a:p>
          <a:p>
            <a:pPr lvl="4"/>
            <a:r>
              <a:rPr lang="en-GB" altLang="de-DE" smtClean="0"/>
              <a:t>Fünfte Gliederungsebene</a:t>
            </a:r>
          </a:p>
          <a:p>
            <a:pPr lvl="4"/>
            <a:r>
              <a:rPr lang="en-GB" altLang="de-DE" smtClean="0"/>
              <a:t>Sechste Gliederungsebene</a:t>
            </a:r>
          </a:p>
          <a:p>
            <a:pPr lvl="4"/>
            <a:r>
              <a:rPr lang="en-GB" altLang="de-DE" smtClean="0"/>
              <a:t>Siebente Gliederungsebene</a:t>
            </a:r>
          </a:p>
          <a:p>
            <a:pPr lvl="4"/>
            <a:r>
              <a:rPr lang="en-GB" altLang="de-DE" smtClean="0"/>
              <a:t>Achte Gliederungsebene</a:t>
            </a:r>
          </a:p>
          <a:p>
            <a:pPr lvl="4"/>
            <a:r>
              <a:rPr lang="en-GB" altLang="de-DE" smtClean="0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/>
          <p:cNvSpPr txBox="1">
            <a:spLocks noChangeArrowheads="1"/>
          </p:cNvSpPr>
          <p:nvPr/>
        </p:nvSpPr>
        <p:spPr bwMode="auto">
          <a:xfrm>
            <a:off x="1008063" y="1743075"/>
            <a:ext cx="6121400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7150"/>
            <a:ext cx="3789363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53975" y="977900"/>
            <a:ext cx="9091613" cy="166688"/>
          </a:xfrm>
          <a:prstGeom prst="rect">
            <a:avLst/>
          </a:prstGeom>
          <a:solidFill>
            <a:srgbClr val="002163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pic>
        <p:nvPicPr>
          <p:cNvPr id="2053" name="Picture 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324850" y="6477000"/>
            <a:ext cx="863600" cy="877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4" name="AutoShap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8137525" y="6423025"/>
            <a:ext cx="1079500" cy="950913"/>
          </a:xfrm>
          <a:prstGeom prst="actionButtonForwardNex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205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460375" y="293688"/>
            <a:ext cx="8291513" cy="1227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Klicken Sie, um das Format des Titeltextes zu bearbeiten</a:t>
            </a:r>
          </a:p>
        </p:txBody>
      </p:sp>
      <p:sp>
        <p:nvSpPr>
          <p:cNvPr id="205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0375" y="1725613"/>
            <a:ext cx="8291513" cy="4862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Klicken Sie, um die Formate des Gliederungstextes zu bearbeiten</a:t>
            </a:r>
          </a:p>
          <a:p>
            <a:pPr lvl="1"/>
            <a:r>
              <a:rPr lang="en-GB" altLang="de-DE" smtClean="0"/>
              <a:t>Zweite Gliederungsebene</a:t>
            </a:r>
          </a:p>
          <a:p>
            <a:pPr lvl="2"/>
            <a:r>
              <a:rPr lang="en-GB" altLang="de-DE" smtClean="0"/>
              <a:t>Dritte Gliederungsebene</a:t>
            </a:r>
          </a:p>
          <a:p>
            <a:pPr lvl="3"/>
            <a:r>
              <a:rPr lang="en-GB" altLang="de-DE" smtClean="0"/>
              <a:t>Vierte Gliederungsebene</a:t>
            </a:r>
          </a:p>
          <a:p>
            <a:pPr lvl="4"/>
            <a:r>
              <a:rPr lang="en-GB" altLang="de-DE" smtClean="0"/>
              <a:t>Fünfte Gliederungsebene</a:t>
            </a:r>
          </a:p>
          <a:p>
            <a:pPr lvl="4"/>
            <a:r>
              <a:rPr lang="en-GB" altLang="de-DE" smtClean="0"/>
              <a:t>Sechste Gliederungsebene</a:t>
            </a:r>
          </a:p>
          <a:p>
            <a:pPr lvl="4"/>
            <a:r>
              <a:rPr lang="en-GB" altLang="de-DE" smtClean="0"/>
              <a:t>Siebente Gliederungsebene</a:t>
            </a:r>
          </a:p>
          <a:p>
            <a:pPr lvl="4"/>
            <a:r>
              <a:rPr lang="en-GB" altLang="de-DE" smtClean="0"/>
              <a:t>Achte Gliederungsebene</a:t>
            </a:r>
          </a:p>
          <a:p>
            <a:pPr lvl="4"/>
            <a:r>
              <a:rPr lang="en-GB" altLang="de-DE" smtClean="0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14313" y="4010025"/>
            <a:ext cx="8353425" cy="2484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4800" b="1">
                <a:solidFill>
                  <a:srgbClr val="000000"/>
                </a:solidFill>
              </a:rPr>
              <a:t>Digitale Lesekompetenz und digitale Kultur in der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4800" b="1">
                <a:solidFill>
                  <a:srgbClr val="000000"/>
                </a:solidFill>
              </a:rPr>
              <a:t>Stadtbibliothek Stuttgart</a:t>
            </a:r>
            <a:r>
              <a:rPr lang="de-DE" altLang="de-DE" sz="4800">
                <a:solidFill>
                  <a:srgbClr val="000000"/>
                </a:solidFill>
              </a:rPr>
              <a:t> </a:t>
            </a:r>
            <a:endParaRPr lang="en-US" altLang="de-DE" sz="3200">
              <a:solidFill>
                <a:srgbClr val="000000"/>
              </a:solidFill>
              <a:latin typeface="Frutiger 45 Light" pitchFamily="32" charset="0"/>
            </a:endParaRP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287338" y="3686175"/>
            <a:ext cx="7127875" cy="365125"/>
          </a:xfrm>
          <a:prstGeom prst="rect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>
                <a:solidFill>
                  <a:srgbClr val="000000"/>
                </a:solidFill>
              </a:rPr>
              <a:t>Meike Jung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792163" y="3455988"/>
            <a:ext cx="7775575" cy="820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4800" b="1">
                <a:solidFill>
                  <a:srgbClr val="000000"/>
                </a:solidFill>
              </a:rPr>
              <a:t>4. Dezember 2009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063" y="2619375"/>
            <a:ext cx="7543800" cy="3314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1"/>
          <p:cNvSpPr>
            <a:spLocks noChangeArrowheads="1"/>
          </p:cNvSpPr>
          <p:nvPr/>
        </p:nvSpPr>
        <p:spPr bwMode="auto">
          <a:xfrm>
            <a:off x="1008063" y="1871663"/>
            <a:ext cx="7199312" cy="4392612"/>
          </a:xfrm>
          <a:prstGeom prst="ellipse">
            <a:avLst/>
          </a:prstGeom>
          <a:solidFill>
            <a:srgbClr val="CFE7F5"/>
          </a:solidFill>
          <a:ln w="9360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2519363" y="2592388"/>
            <a:ext cx="4248150" cy="2528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4000">
                <a:solidFill>
                  <a:srgbClr val="000000"/>
                </a:solidFill>
              </a:rPr>
              <a:t>Filterbubble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de-DE" altLang="de-DE" sz="4000">
              <a:solidFill>
                <a:srgbClr val="000000"/>
              </a:solidFill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de-DE" altLang="de-DE" sz="4000">
              <a:solidFill>
                <a:srgbClr val="000000"/>
              </a:solidFill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4000">
                <a:solidFill>
                  <a:srgbClr val="000000"/>
                </a:solidFill>
              </a:rPr>
              <a:t>Echokammer</a:t>
            </a:r>
          </a:p>
        </p:txBody>
      </p:sp>
      <p:sp>
        <p:nvSpPr>
          <p:cNvPr id="6148" name="Line 3"/>
          <p:cNvSpPr>
            <a:spLocks noChangeShapeType="1"/>
          </p:cNvSpPr>
          <p:nvPr/>
        </p:nvSpPr>
        <p:spPr bwMode="auto">
          <a:xfrm flipV="1">
            <a:off x="4967288" y="3668713"/>
            <a:ext cx="3168650" cy="22225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49" name="Line 4"/>
          <p:cNvSpPr>
            <a:spLocks noChangeShapeType="1"/>
          </p:cNvSpPr>
          <p:nvPr/>
        </p:nvSpPr>
        <p:spPr bwMode="auto">
          <a:xfrm flipH="1" flipV="1">
            <a:off x="1076325" y="3813175"/>
            <a:ext cx="3462338" cy="7778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0" name="Text Box 5"/>
          <p:cNvSpPr txBox="1">
            <a:spLocks noChangeArrowheads="1"/>
          </p:cNvSpPr>
          <p:nvPr/>
        </p:nvSpPr>
        <p:spPr bwMode="auto">
          <a:xfrm>
            <a:off x="4679950" y="4103688"/>
            <a:ext cx="14446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151" name="Line 6"/>
          <p:cNvSpPr>
            <a:spLocks noChangeShapeType="1"/>
          </p:cNvSpPr>
          <p:nvPr/>
        </p:nvSpPr>
        <p:spPr bwMode="auto">
          <a:xfrm flipH="1">
            <a:off x="4603750" y="3887788"/>
            <a:ext cx="150813" cy="2376487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2" name="Line 7"/>
          <p:cNvSpPr>
            <a:spLocks noChangeShapeType="1"/>
          </p:cNvSpPr>
          <p:nvPr/>
        </p:nvSpPr>
        <p:spPr bwMode="auto">
          <a:xfrm flipH="1" flipV="1">
            <a:off x="4532313" y="1868488"/>
            <a:ext cx="222250" cy="2022475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3" name="Line 8"/>
          <p:cNvSpPr>
            <a:spLocks noChangeShapeType="1"/>
          </p:cNvSpPr>
          <p:nvPr/>
        </p:nvSpPr>
        <p:spPr bwMode="auto">
          <a:xfrm flipV="1">
            <a:off x="1152525" y="4029075"/>
            <a:ext cx="2879725" cy="150813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4" name="Line 9"/>
          <p:cNvSpPr>
            <a:spLocks noChangeShapeType="1"/>
          </p:cNvSpPr>
          <p:nvPr/>
        </p:nvSpPr>
        <p:spPr bwMode="auto">
          <a:xfrm flipH="1">
            <a:off x="4965700" y="1944688"/>
            <a:ext cx="77788" cy="1584325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5" name="Line 10"/>
          <p:cNvSpPr>
            <a:spLocks noChangeShapeType="1"/>
          </p:cNvSpPr>
          <p:nvPr/>
        </p:nvSpPr>
        <p:spPr bwMode="auto">
          <a:xfrm flipH="1">
            <a:off x="5253038" y="4032250"/>
            <a:ext cx="2886075" cy="158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6" name="Line 11"/>
          <p:cNvSpPr>
            <a:spLocks noChangeShapeType="1"/>
          </p:cNvSpPr>
          <p:nvPr/>
        </p:nvSpPr>
        <p:spPr bwMode="auto">
          <a:xfrm flipH="1" flipV="1">
            <a:off x="4892675" y="4387850"/>
            <a:ext cx="77788" cy="1806575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6157" name="AutoShape 12"/>
          <p:cNvSpPr>
            <a:spLocks noChangeArrowheads="1"/>
          </p:cNvSpPr>
          <p:nvPr/>
        </p:nvSpPr>
        <p:spPr bwMode="auto">
          <a:xfrm>
            <a:off x="4392613" y="3671888"/>
            <a:ext cx="720725" cy="576262"/>
          </a:xfrm>
          <a:prstGeom prst="smileyFace">
            <a:avLst>
              <a:gd name="adj" fmla="val 4653"/>
            </a:avLst>
          </a:prstGeom>
          <a:solidFill>
            <a:srgbClr val="CFE7F5"/>
          </a:solidFill>
          <a:ln w="36000">
            <a:solidFill>
              <a:srgbClr val="000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338" y="1454150"/>
            <a:ext cx="7920037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Line 3"/>
          <p:cNvSpPr>
            <a:spLocks noChangeShapeType="1"/>
          </p:cNvSpPr>
          <p:nvPr/>
        </p:nvSpPr>
        <p:spPr bwMode="auto">
          <a:xfrm flipV="1">
            <a:off x="4902200" y="2173288"/>
            <a:ext cx="2297113" cy="339725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4679950" y="4103688"/>
            <a:ext cx="14446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7173" name="Line 6"/>
          <p:cNvSpPr>
            <a:spLocks noChangeShapeType="1"/>
          </p:cNvSpPr>
          <p:nvPr/>
        </p:nvSpPr>
        <p:spPr bwMode="auto">
          <a:xfrm flipH="1" flipV="1">
            <a:off x="1439863" y="2390775"/>
            <a:ext cx="2089150" cy="3240088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 flipH="1" flipV="1">
            <a:off x="4110038" y="1814513"/>
            <a:ext cx="0" cy="3756025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7175" name="AutoShape 12"/>
          <p:cNvSpPr>
            <a:spLocks noChangeArrowheads="1"/>
          </p:cNvSpPr>
          <p:nvPr/>
        </p:nvSpPr>
        <p:spPr bwMode="auto">
          <a:xfrm>
            <a:off x="5113338" y="5846763"/>
            <a:ext cx="720725" cy="576262"/>
          </a:xfrm>
          <a:prstGeom prst="smileyFace">
            <a:avLst>
              <a:gd name="adj" fmla="val 4653"/>
            </a:avLst>
          </a:prstGeom>
          <a:solidFill>
            <a:srgbClr val="CFE7F5"/>
          </a:solidFill>
          <a:ln w="36000">
            <a:solidFill>
              <a:srgbClr val="000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7176" name="AutoShape 12"/>
          <p:cNvSpPr>
            <a:spLocks noChangeArrowheads="1"/>
          </p:cNvSpPr>
          <p:nvPr/>
        </p:nvSpPr>
        <p:spPr bwMode="auto">
          <a:xfrm>
            <a:off x="2667000" y="5846763"/>
            <a:ext cx="720725" cy="576262"/>
          </a:xfrm>
          <a:prstGeom prst="smileyFace">
            <a:avLst>
              <a:gd name="adj" fmla="val 4653"/>
            </a:avLst>
          </a:prstGeom>
          <a:solidFill>
            <a:srgbClr val="CFE7F5"/>
          </a:solidFill>
          <a:ln w="36000">
            <a:solidFill>
              <a:srgbClr val="000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cxnSp>
        <p:nvCxnSpPr>
          <p:cNvPr id="7177" name="Gerade Verbindung mit Pfeil 3"/>
          <p:cNvCxnSpPr>
            <a:cxnSpLocks noChangeShapeType="1"/>
          </p:cNvCxnSpPr>
          <p:nvPr/>
        </p:nvCxnSpPr>
        <p:spPr bwMode="auto">
          <a:xfrm>
            <a:off x="3529013" y="6264275"/>
            <a:ext cx="1439862" cy="0"/>
          </a:xfrm>
          <a:prstGeom prst="straightConnector1">
            <a:avLst/>
          </a:prstGeom>
          <a:noFill/>
          <a:ln w="22225" algn="ctr">
            <a:solidFill>
              <a:srgbClr val="FF0000"/>
            </a:solidFill>
            <a:round/>
            <a:headEnd/>
            <a:tailEnd type="arrow" w="med" len="med"/>
          </a:ln>
          <a:effectLst/>
        </p:spPr>
      </p:cxnSp>
      <p:cxnSp>
        <p:nvCxnSpPr>
          <p:cNvPr id="7178" name="Gerade Verbindung mit Pfeil 5"/>
          <p:cNvCxnSpPr>
            <a:cxnSpLocks noChangeShapeType="1"/>
          </p:cNvCxnSpPr>
          <p:nvPr/>
        </p:nvCxnSpPr>
        <p:spPr bwMode="auto">
          <a:xfrm flipH="1">
            <a:off x="3529013" y="5954713"/>
            <a:ext cx="1439862" cy="0"/>
          </a:xfrm>
          <a:prstGeom prst="straightConnector1">
            <a:avLst/>
          </a:prstGeom>
          <a:noFill/>
          <a:ln w="22225" algn="ctr">
            <a:solidFill>
              <a:srgbClr val="FF0000"/>
            </a:solidFill>
            <a:round/>
            <a:headEnd/>
            <a:tailEnd type="arrow" w="med" len="med"/>
          </a:ln>
          <a:effectLst/>
        </p:spPr>
      </p:cxnSp>
      <p:sp>
        <p:nvSpPr>
          <p:cNvPr id="7179" name="Text Box 3"/>
          <p:cNvSpPr txBox="1">
            <a:spLocks noChangeArrowheads="1"/>
          </p:cNvSpPr>
          <p:nvPr/>
        </p:nvSpPr>
        <p:spPr bwMode="auto">
          <a:xfrm>
            <a:off x="7056438" y="1528763"/>
            <a:ext cx="2016125" cy="246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1000">
                <a:solidFill>
                  <a:srgbClr val="000000"/>
                </a:solidFill>
                <a:latin typeface="Frutiger 45 Light" pitchFamily="32" charset="0"/>
              </a:rPr>
              <a:t>Foto: die arge lola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60363" y="6840538"/>
            <a:ext cx="76327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>
                <a:solidFill>
                  <a:srgbClr val="FFFFFF"/>
                </a:solidFill>
              </a:rPr>
              <a:t>Mikrolesung mit Mara Genschel</a:t>
            </a:r>
          </a:p>
        </p:txBody>
      </p:sp>
      <p:pic>
        <p:nvPicPr>
          <p:cNvPr id="8195" name="Grafi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1363663"/>
            <a:ext cx="7704137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feld 1"/>
          <p:cNvSpPr txBox="1">
            <a:spLocks noChangeArrowheads="1"/>
          </p:cNvSpPr>
          <p:nvPr/>
        </p:nvSpPr>
        <p:spPr bwMode="auto">
          <a:xfrm>
            <a:off x="503238" y="6638925"/>
            <a:ext cx="3240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de-DE"/>
              <a:t>Mara Genschel - Mikrolesung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6150" y="1293813"/>
            <a:ext cx="3976688" cy="5962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2160588" y="6911975"/>
            <a:ext cx="3527425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1200">
                <a:solidFill>
                  <a:srgbClr val="000000"/>
                </a:solidFill>
              </a:rPr>
              <a:t>Robot © Mylene Bressan /2014-05-22 09:19:31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matri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199" y="1276819"/>
            <a:ext cx="8640000" cy="4857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431800" y="1584325"/>
            <a:ext cx="7488238" cy="425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 sz="2200" b="1">
                <a:solidFill>
                  <a:srgbClr val="000000"/>
                </a:solidFill>
              </a:rPr>
              <a:t>Digitale Lesekompetenz</a:t>
            </a:r>
          </a:p>
        </p:txBody>
      </p:sp>
      <p:sp>
        <p:nvSpPr>
          <p:cNvPr id="10243" name="Oval 2"/>
          <p:cNvSpPr>
            <a:spLocks noChangeArrowheads="1"/>
          </p:cNvSpPr>
          <p:nvPr/>
        </p:nvSpPr>
        <p:spPr bwMode="auto">
          <a:xfrm>
            <a:off x="2592388" y="3455988"/>
            <a:ext cx="2519362" cy="2592387"/>
          </a:xfrm>
          <a:prstGeom prst="ellipse">
            <a:avLst/>
          </a:prstGeom>
          <a:solidFill>
            <a:srgbClr val="CFE7F5">
              <a:alpha val="50195"/>
            </a:srgbClr>
          </a:solidFill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3440113" y="4203700"/>
            <a:ext cx="3959225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>
                <a:solidFill>
                  <a:srgbClr val="000000"/>
                </a:solidFill>
              </a:rPr>
              <a:t>Code</a:t>
            </a:r>
          </a:p>
        </p:txBody>
      </p:sp>
      <p:sp>
        <p:nvSpPr>
          <p:cNvPr id="10245" name="Oval 4"/>
          <p:cNvSpPr>
            <a:spLocks noChangeArrowheads="1"/>
          </p:cNvSpPr>
          <p:nvPr/>
        </p:nvSpPr>
        <p:spPr bwMode="auto">
          <a:xfrm>
            <a:off x="792163" y="2232025"/>
            <a:ext cx="2808287" cy="2663825"/>
          </a:xfrm>
          <a:prstGeom prst="ellipse">
            <a:avLst/>
          </a:prstGeom>
          <a:solidFill>
            <a:srgbClr val="CFE7F5">
              <a:alpha val="50195"/>
            </a:srgbClr>
          </a:solidFill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1728788" y="3235325"/>
            <a:ext cx="2808287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>
                <a:solidFill>
                  <a:srgbClr val="000000"/>
                </a:solidFill>
              </a:rPr>
              <a:t>Interface</a:t>
            </a:r>
          </a:p>
        </p:txBody>
      </p:sp>
      <p:sp>
        <p:nvSpPr>
          <p:cNvPr id="10247" name="Oval 6"/>
          <p:cNvSpPr>
            <a:spLocks noChangeArrowheads="1"/>
          </p:cNvSpPr>
          <p:nvPr/>
        </p:nvSpPr>
        <p:spPr bwMode="auto">
          <a:xfrm>
            <a:off x="647700" y="4103688"/>
            <a:ext cx="2735263" cy="2592387"/>
          </a:xfrm>
          <a:prstGeom prst="ellipse">
            <a:avLst/>
          </a:prstGeom>
          <a:solidFill>
            <a:srgbClr val="CFE7F5">
              <a:alpha val="50195"/>
            </a:srgbClr>
          </a:solidFill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10248" name="Text Box 7"/>
          <p:cNvSpPr txBox="1">
            <a:spLocks noChangeArrowheads="1"/>
          </p:cNvSpPr>
          <p:nvPr/>
        </p:nvSpPr>
        <p:spPr bwMode="auto">
          <a:xfrm>
            <a:off x="1584325" y="5256213"/>
            <a:ext cx="446405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altLang="de-DE">
                <a:solidFill>
                  <a:srgbClr val="000000"/>
                </a:solidFill>
              </a:rPr>
              <a:t>Soz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nhaltsplatzhalter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3238" y="1598613"/>
            <a:ext cx="3455987" cy="2592387"/>
          </a:xfrm>
        </p:spPr>
      </p:pic>
      <p:pic>
        <p:nvPicPr>
          <p:cNvPr id="11267" name="Grafik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4050" y="3181350"/>
            <a:ext cx="2667000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Titelbild_IchkannComputer_c_Discodoen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00" y="1720850"/>
            <a:ext cx="87122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936625" y="2808288"/>
            <a:ext cx="7127875" cy="1065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de-DE" altLang="de-DE">
              <a:solidFill>
                <a:srgbClr val="FFFFFF"/>
              </a:solidFill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 cstate="print"/>
          <a:srcRect b="23822"/>
          <a:stretch>
            <a:fillRect/>
          </a:stretch>
        </p:blipFill>
        <p:spPr bwMode="auto">
          <a:xfrm>
            <a:off x="473075" y="1223963"/>
            <a:ext cx="3559175" cy="5614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3203575"/>
            <a:ext cx="2879725" cy="2879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/>
          <p:cNvPicPr>
            <a:picLocks noChangeAspect="1"/>
          </p:cNvPicPr>
          <p:nvPr/>
        </p:nvPicPr>
        <p:blipFill>
          <a:blip r:embed="rId3" cstate="print"/>
          <a:srcRect t="27863"/>
          <a:stretch>
            <a:fillRect/>
          </a:stretch>
        </p:blipFill>
        <p:spPr bwMode="auto">
          <a:xfrm>
            <a:off x="215900" y="1238250"/>
            <a:ext cx="7372350" cy="531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Grafi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75125" y="4191000"/>
            <a:ext cx="3657600" cy="243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 cstate="print"/>
          <a:srcRect r="3049" b="24698"/>
          <a:stretch>
            <a:fillRect/>
          </a:stretch>
        </p:blipFill>
        <p:spPr bwMode="auto">
          <a:xfrm>
            <a:off x="101600" y="1201738"/>
            <a:ext cx="8934450" cy="4630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 cstate="print"/>
          <a:srcRect l="14915" b="11276"/>
          <a:stretch>
            <a:fillRect/>
          </a:stretch>
        </p:blipFill>
        <p:spPr bwMode="auto">
          <a:xfrm>
            <a:off x="720725" y="1306513"/>
            <a:ext cx="7840663" cy="4884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/>
          <p:cNvPicPr>
            <a:picLocks noChangeAspect="1"/>
          </p:cNvPicPr>
          <p:nvPr/>
        </p:nvPicPr>
        <p:blipFill>
          <a:blip r:embed="rId3" cstate="print"/>
          <a:srcRect t="14053" b="6973"/>
          <a:stretch>
            <a:fillRect/>
          </a:stretch>
        </p:blipFill>
        <p:spPr bwMode="auto">
          <a:xfrm>
            <a:off x="142875" y="1238250"/>
            <a:ext cx="8448675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296988"/>
            <a:ext cx="8855075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825" y="1382713"/>
            <a:ext cx="7056438" cy="4705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9" name="Text Box 1"/>
          <p:cNvSpPr txBox="1">
            <a:spLocks noChangeArrowheads="1"/>
          </p:cNvSpPr>
          <p:nvPr/>
        </p:nvSpPr>
        <p:spPr bwMode="auto">
          <a:xfrm>
            <a:off x="647700" y="1598613"/>
            <a:ext cx="6696075" cy="5746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marL="355600" indent="-352425">
              <a:spcBef>
                <a:spcPts val="700"/>
              </a:spcBef>
              <a:buClrTx/>
              <a:buFontTx/>
              <a:buNone/>
              <a:tabLst>
                <a:tab pos="355600" algn="l"/>
                <a:tab pos="803275" algn="l"/>
                <a:tab pos="1252538" algn="l"/>
                <a:tab pos="1701800" algn="l"/>
                <a:tab pos="2151063" algn="l"/>
                <a:tab pos="2600325" algn="l"/>
                <a:tab pos="3049588" algn="l"/>
                <a:tab pos="3498850" algn="l"/>
                <a:tab pos="3948113" algn="l"/>
                <a:tab pos="4397375" algn="l"/>
                <a:tab pos="4846638" algn="l"/>
                <a:tab pos="5295900" algn="l"/>
                <a:tab pos="5745163" algn="l"/>
                <a:tab pos="6194425" algn="l"/>
                <a:tab pos="6643688" algn="l"/>
                <a:tab pos="7092950" algn="l"/>
                <a:tab pos="7542213" algn="l"/>
                <a:tab pos="7991475" algn="l"/>
                <a:tab pos="8440738" algn="l"/>
                <a:tab pos="8890000" algn="l"/>
                <a:tab pos="9339263" algn="l"/>
              </a:tabLst>
            </a:pPr>
            <a:r>
              <a:rPr lang="de-DE" altLang="de-DE" sz="2800" b="1"/>
              <a:t>Vielen Dank für Ihre Aufmerksamkeit!</a:t>
            </a:r>
          </a:p>
          <a:p>
            <a:pPr marL="355600" indent="-352425">
              <a:spcBef>
                <a:spcPts val="700"/>
              </a:spcBef>
              <a:buClrTx/>
              <a:buFontTx/>
              <a:buNone/>
              <a:tabLst>
                <a:tab pos="355600" algn="l"/>
                <a:tab pos="803275" algn="l"/>
                <a:tab pos="1252538" algn="l"/>
                <a:tab pos="1701800" algn="l"/>
                <a:tab pos="2151063" algn="l"/>
                <a:tab pos="2600325" algn="l"/>
                <a:tab pos="3049588" algn="l"/>
                <a:tab pos="3498850" algn="l"/>
                <a:tab pos="3948113" algn="l"/>
                <a:tab pos="4397375" algn="l"/>
                <a:tab pos="4846638" algn="l"/>
                <a:tab pos="5295900" algn="l"/>
                <a:tab pos="5745163" algn="l"/>
                <a:tab pos="6194425" algn="l"/>
                <a:tab pos="6643688" algn="l"/>
                <a:tab pos="7092950" algn="l"/>
                <a:tab pos="7542213" algn="l"/>
                <a:tab pos="7991475" algn="l"/>
                <a:tab pos="8440738" algn="l"/>
                <a:tab pos="8890000" algn="l"/>
                <a:tab pos="9339263" algn="l"/>
              </a:tabLst>
            </a:pPr>
            <a:endParaRPr lang="de-DE" altLang="de-DE" sz="28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">
  <a:themeElements>
    <a:clrScheme name="Lariss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de-D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de-D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Lariss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Larissa-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-Design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34451</TotalTime>
  <Words>65</Words>
  <Application>Microsoft Office PowerPoint</Application>
  <PresentationFormat>Benutzerdefiniert</PresentationFormat>
  <Paragraphs>34</Paragraphs>
  <Slides>18</Slides>
  <Notes>17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18</vt:i4>
      </vt:variant>
    </vt:vector>
  </HeadingPairs>
  <TitlesOfParts>
    <vt:vector size="24" baseType="lpstr">
      <vt:lpstr>Arial</vt:lpstr>
      <vt:lpstr>Microsoft YaHei</vt:lpstr>
      <vt:lpstr>Times New Roman</vt:lpstr>
      <vt:lpstr>Frutiger 45 Light</vt:lpstr>
      <vt:lpstr>Larissa</vt:lpstr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Stadtbibliothek Stuttgart</dc:creator>
  <cp:lastModifiedBy>Meike Jung</cp:lastModifiedBy>
  <cp:revision>127</cp:revision>
  <cp:lastPrinted>1601-01-01T00:00:00Z</cp:lastPrinted>
  <dcterms:created xsi:type="dcterms:W3CDTF">2014-02-13T16:31:39Z</dcterms:created>
  <dcterms:modified xsi:type="dcterms:W3CDTF">2016-02-11T15:46:57Z</dcterms:modified>
</cp:coreProperties>
</file>