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6" r:id="rId2"/>
    <p:sldId id="316" r:id="rId3"/>
    <p:sldId id="317" r:id="rId4"/>
    <p:sldId id="318" r:id="rId5"/>
    <p:sldId id="260" r:id="rId6"/>
    <p:sldId id="314" r:id="rId7"/>
    <p:sldId id="268" r:id="rId8"/>
    <p:sldId id="261" r:id="rId9"/>
    <p:sldId id="300" r:id="rId10"/>
    <p:sldId id="271" r:id="rId11"/>
    <p:sldId id="264" r:id="rId12"/>
    <p:sldId id="265" r:id="rId13"/>
    <p:sldId id="323" r:id="rId14"/>
    <p:sldId id="266" r:id="rId15"/>
    <p:sldId id="273" r:id="rId16"/>
    <p:sldId id="327" r:id="rId17"/>
    <p:sldId id="274" r:id="rId18"/>
    <p:sldId id="326" r:id="rId19"/>
    <p:sldId id="301" r:id="rId20"/>
    <p:sldId id="302" r:id="rId21"/>
    <p:sldId id="303" r:id="rId22"/>
    <p:sldId id="306" r:id="rId23"/>
    <p:sldId id="284" r:id="rId24"/>
    <p:sldId id="307" r:id="rId25"/>
    <p:sldId id="286" r:id="rId26"/>
    <p:sldId id="294" r:id="rId27"/>
    <p:sldId id="289" r:id="rId28"/>
    <p:sldId id="298" r:id="rId29"/>
    <p:sldId id="312" r:id="rId30"/>
    <p:sldId id="310" r:id="rId31"/>
    <p:sldId id="311" r:id="rId32"/>
    <p:sldId id="328" r:id="rId33"/>
    <p:sldId id="308" r:id="rId34"/>
    <p:sldId id="309" r:id="rId35"/>
    <p:sldId id="279" r:id="rId36"/>
  </p:sldIdLst>
  <p:sldSz cx="9144000" cy="6858000" type="screen4x3"/>
  <p:notesSz cx="10234613" cy="70993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76C"/>
    <a:srgbClr val="8A0F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00" autoAdjust="0"/>
  </p:normalViewPr>
  <p:slideViewPr>
    <p:cSldViewPr>
      <p:cViewPr>
        <p:scale>
          <a:sx n="90" d="100"/>
          <a:sy n="90" d="100"/>
        </p:scale>
        <p:origin x="-10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4434448" cy="355415"/>
          </a:xfrm>
          <a:prstGeom prst="rect">
            <a:avLst/>
          </a:prstGeom>
        </p:spPr>
        <p:txBody>
          <a:bodyPr vert="horz" lIns="93721" tIns="46861" rIns="93721" bIns="46861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797808" y="3"/>
            <a:ext cx="4434448" cy="355415"/>
          </a:xfrm>
          <a:prstGeom prst="rect">
            <a:avLst/>
          </a:prstGeom>
        </p:spPr>
        <p:txBody>
          <a:bodyPr vert="horz" lIns="93721" tIns="46861" rIns="93721" bIns="46861" rtlCol="0"/>
          <a:lstStyle>
            <a:lvl1pPr algn="r">
              <a:defRPr sz="1200"/>
            </a:lvl1pPr>
          </a:lstStyle>
          <a:p>
            <a:fld id="{81600F5D-169A-427B-A031-940B67600A6F}" type="datetimeFigureOut">
              <a:rPr lang="de-DE" smtClean="0"/>
              <a:pPr/>
              <a:t>12.04.2010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3" y="6742763"/>
            <a:ext cx="4434448" cy="355415"/>
          </a:xfrm>
          <a:prstGeom prst="rect">
            <a:avLst/>
          </a:prstGeom>
        </p:spPr>
        <p:txBody>
          <a:bodyPr vert="horz" lIns="93721" tIns="46861" rIns="93721" bIns="46861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797808" y="6742763"/>
            <a:ext cx="4434448" cy="355415"/>
          </a:xfrm>
          <a:prstGeom prst="rect">
            <a:avLst/>
          </a:prstGeom>
        </p:spPr>
        <p:txBody>
          <a:bodyPr vert="horz" lIns="93721" tIns="46861" rIns="93721" bIns="46861" rtlCol="0" anchor="b"/>
          <a:lstStyle>
            <a:lvl1pPr algn="r">
              <a:defRPr sz="1200"/>
            </a:lvl1pPr>
          </a:lstStyle>
          <a:p>
            <a:fld id="{6C640D69-FCD8-4543-9E5D-F800BF854192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435000" cy="354965"/>
          </a:xfrm>
          <a:prstGeom prst="rect">
            <a:avLst/>
          </a:prstGeom>
        </p:spPr>
        <p:txBody>
          <a:bodyPr vert="horz" lIns="99028" tIns="49513" rIns="99028" bIns="49513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797247" y="0"/>
            <a:ext cx="4435000" cy="354965"/>
          </a:xfrm>
          <a:prstGeom prst="rect">
            <a:avLst/>
          </a:prstGeom>
        </p:spPr>
        <p:txBody>
          <a:bodyPr vert="horz" lIns="99028" tIns="49513" rIns="99028" bIns="49513" rtlCol="0"/>
          <a:lstStyle>
            <a:lvl1pPr algn="r">
              <a:defRPr sz="1300"/>
            </a:lvl1pPr>
          </a:lstStyle>
          <a:p>
            <a:fld id="{D3D8B8FC-DD41-4B19-97F1-8C31B771D9B4}" type="datetimeFigureOut">
              <a:rPr lang="de-DE" smtClean="0"/>
              <a:pPr/>
              <a:t>12.04.2010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343275" y="531813"/>
            <a:ext cx="3548063" cy="26622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28" tIns="49513" rIns="99028" bIns="49513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023465" y="3372170"/>
            <a:ext cx="8187689" cy="3194685"/>
          </a:xfrm>
          <a:prstGeom prst="rect">
            <a:avLst/>
          </a:prstGeom>
        </p:spPr>
        <p:txBody>
          <a:bodyPr vert="horz" lIns="99028" tIns="49513" rIns="99028" bIns="49513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6743104"/>
            <a:ext cx="4435000" cy="354965"/>
          </a:xfrm>
          <a:prstGeom prst="rect">
            <a:avLst/>
          </a:prstGeom>
        </p:spPr>
        <p:txBody>
          <a:bodyPr vert="horz" lIns="99028" tIns="49513" rIns="99028" bIns="49513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797247" y="6743104"/>
            <a:ext cx="4435000" cy="354965"/>
          </a:xfrm>
          <a:prstGeom prst="rect">
            <a:avLst/>
          </a:prstGeom>
        </p:spPr>
        <p:txBody>
          <a:bodyPr vert="horz" lIns="99028" tIns="49513" rIns="99028" bIns="49513" rtlCol="0" anchor="b"/>
          <a:lstStyle>
            <a:lvl1pPr algn="r">
              <a:defRPr sz="1300"/>
            </a:lvl1pPr>
          </a:lstStyle>
          <a:p>
            <a:fld id="{95A7BAF6-4F2F-4101-9DE5-6171FF9F6F8E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Keine technischen Details,</a:t>
            </a:r>
            <a:r>
              <a:rPr lang="de-DE" baseline="0" dirty="0" smtClean="0"/>
              <a:t> bestimmt später mehr, beim Vortrag über mobilen OPAC der BSB</a:t>
            </a:r>
          </a:p>
          <a:p>
            <a:r>
              <a:rPr lang="de-DE" baseline="0" dirty="0" smtClean="0"/>
              <a:t>Soll Überblick geben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100" dirty="0" smtClean="0"/>
              <a:t>M</a:t>
            </a:r>
            <a:r>
              <a:rPr lang="de-DE" dirty="0" smtClean="0"/>
              <a:t>obiles Internet Monatsflatrates 2009 um 24% günstiger als 2008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72">
              <a:defRPr/>
            </a:pPr>
            <a:r>
              <a:rPr lang="de-DE" dirty="0" smtClean="0"/>
              <a:t>Internet und Mobiltelefon werden (trotz Finanzkrise) als unverzichtbar empfunden.</a:t>
            </a:r>
          </a:p>
          <a:p>
            <a:pPr defTabSz="914272">
              <a:defRPr/>
            </a:pPr>
            <a:r>
              <a:rPr lang="de-DE" dirty="0" smtClean="0"/>
              <a:t>(95% der nach 1980 Geborenen besitzen eigenes Mobiltelefon)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5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Jeder Zweite nutzt mobile Internetangebote (BVDW, Mai 2009).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6</a:t>
            </a:fld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2020 wird Internet hauptsächlich über mobiles</a:t>
            </a:r>
            <a:r>
              <a:rPr lang="de-DE" baseline="0" dirty="0" smtClean="0"/>
              <a:t> Endgerät genutzt werden.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7</a:t>
            </a:fld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8</a:t>
            </a:fld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9</a:t>
            </a:fld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72">
              <a:defRPr/>
            </a:pPr>
            <a:r>
              <a:rPr lang="de-DE" dirty="0" smtClean="0"/>
              <a:t>(Voll) funktionsfähige PCs für die Hosentasche</a:t>
            </a:r>
          </a:p>
          <a:p>
            <a:pPr>
              <a:buNone/>
            </a:pPr>
            <a:r>
              <a:rPr lang="de-DE" dirty="0" smtClean="0"/>
              <a:t>Jedes 3. verkaufte Mobiltelefon ist ein Smartphone in Deutschland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10</a:t>
            </a:fld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Vielfalt zeigen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11</a:t>
            </a:fld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12</a:t>
            </a:fld>
            <a:endParaRPr 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72">
              <a:defRPr/>
            </a:pPr>
            <a:r>
              <a:rPr lang="de-DE" dirty="0" smtClean="0"/>
              <a:t>mobile Dienste spielen in bibliothekarischer Fachwelt (auch in D) zunehmend größere Rolle: etliche Blogs, Zs, Konferenzen…</a:t>
            </a:r>
          </a:p>
          <a:p>
            <a:pPr marL="0" lvl="1" defTabSz="914272">
              <a:defRPr/>
            </a:pPr>
            <a:r>
              <a:rPr lang="de-DE" sz="2400" dirty="0" smtClean="0"/>
              <a:t>Personen: </a:t>
            </a:r>
            <a:r>
              <a:rPr lang="de-DE" sz="2400" dirty="0" err="1" smtClean="0"/>
              <a:t>Blowers</a:t>
            </a:r>
            <a:r>
              <a:rPr lang="de-DE" sz="2400" dirty="0" smtClean="0"/>
              <a:t>, Dempsey, Fox, </a:t>
            </a:r>
            <a:r>
              <a:rPr lang="de-DE" sz="2400" dirty="0" err="1" smtClean="0"/>
              <a:t>Kroski</a:t>
            </a:r>
            <a:r>
              <a:rPr lang="de-DE" sz="2400" dirty="0" smtClean="0"/>
              <a:t>, Lippincott, </a:t>
            </a:r>
            <a:r>
              <a:rPr lang="de-DE" sz="2400" dirty="0" err="1" smtClean="0"/>
              <a:t>McKiernan</a:t>
            </a:r>
            <a:r>
              <a:rPr lang="de-DE" sz="2400" dirty="0" smtClean="0"/>
              <a:t>, Mills; </a:t>
            </a:r>
            <a:r>
              <a:rPr lang="de-DE" sz="2400" dirty="0" err="1" smtClean="0"/>
              <a:t>Danowski</a:t>
            </a:r>
            <a:r>
              <a:rPr lang="de-DE" sz="2400" dirty="0" smtClean="0"/>
              <a:t>, Obst</a:t>
            </a:r>
          </a:p>
          <a:p>
            <a:pPr defTabSz="914272">
              <a:defRPr/>
            </a:pP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13</a:t>
            </a:fld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baseline="0" dirty="0" smtClean="0"/>
              <a:t>Übersicht: Library </a:t>
            </a:r>
            <a:r>
              <a:rPr lang="de-DE" baseline="0" dirty="0" err="1" smtClean="0"/>
              <a:t>Success</a:t>
            </a:r>
            <a:r>
              <a:rPr lang="de-DE" baseline="0" dirty="0" smtClean="0"/>
              <a:t> Wiki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14</a:t>
            </a:fld>
            <a:endParaRPr lang="de-D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1" defTabSz="914272">
              <a:defRPr/>
            </a:pPr>
            <a:r>
              <a:rPr lang="de-DE" sz="2200" dirty="0" smtClean="0"/>
              <a:t>CHAT-AUSKUNFT USA: oftmals in E-Mail und Chat-Systeme integriert (eine Oberfläche); </a:t>
            </a:r>
            <a:r>
              <a:rPr lang="de-DE" sz="2200" dirty="0" err="1" smtClean="0"/>
              <a:t>kollaborativer</a:t>
            </a:r>
            <a:r>
              <a:rPr lang="de-DE" sz="2200" dirty="0" smtClean="0"/>
              <a:t> SMS-Auskunftsdienst „</a:t>
            </a:r>
            <a:r>
              <a:rPr lang="de-DE" sz="2200" dirty="0" err="1" smtClean="0"/>
              <a:t>My</a:t>
            </a:r>
            <a:r>
              <a:rPr lang="de-DE" sz="2200" dirty="0" smtClean="0"/>
              <a:t> Info Quest“</a:t>
            </a:r>
          </a:p>
          <a:p>
            <a:pPr marL="0" lvl="1" defTabSz="914272">
              <a:defRPr/>
            </a:pPr>
            <a:endParaRPr lang="de-DE" sz="2200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15</a:t>
            </a:fld>
            <a:endParaRPr lang="de-D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1" defTabSz="914272">
              <a:defRPr/>
            </a:pPr>
            <a:r>
              <a:rPr lang="de-DE" sz="2200" dirty="0" smtClean="0"/>
              <a:t>85% aller Mobiltelefoninhaber schreiben SMS, insg. waren das 29 Mrd. in 2008 in D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16</a:t>
            </a:fld>
            <a:endParaRPr 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17</a:t>
            </a:fld>
            <a:endParaRPr 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18</a:t>
            </a:fld>
            <a:endParaRPr lang="de-D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19</a:t>
            </a:fld>
            <a:endParaRPr lang="de-D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72">
              <a:defRPr/>
            </a:pPr>
            <a:r>
              <a:rPr lang="de-DE" dirty="0" smtClean="0"/>
              <a:t>„Alte“ mobile Websites durch </a:t>
            </a:r>
            <a:r>
              <a:rPr lang="de-DE" dirty="0" err="1" smtClean="0"/>
              <a:t>touchscreen</a:t>
            </a:r>
            <a:r>
              <a:rPr lang="de-DE" dirty="0" smtClean="0"/>
              <a:t>-taugliche und leistungsstärkere ersetzt.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20</a:t>
            </a:fld>
            <a:endParaRPr lang="de-D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Genauso mit</a:t>
            </a:r>
            <a:r>
              <a:rPr lang="de-DE" dirty="0" smtClean="0"/>
              <a:t> Online-Katalogen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21</a:t>
            </a:fld>
            <a:endParaRPr lang="de-D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„reine“ Suche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22</a:t>
            </a:fld>
            <a:endParaRPr lang="de-D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„Verlängern“ geplant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23</a:t>
            </a:fld>
            <a:endParaRPr lang="de-D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24</a:t>
            </a:fld>
            <a:endParaRPr lang="de-D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25</a:t>
            </a:fld>
            <a:endParaRPr lang="de-D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Bisher </a:t>
            </a:r>
            <a:r>
              <a:rPr lang="de-DE" dirty="0" smtClean="0"/>
              <a:t>zu wenig </a:t>
            </a:r>
            <a:r>
              <a:rPr lang="de-DE" dirty="0" smtClean="0"/>
              <a:t>Einbindung</a:t>
            </a:r>
            <a:r>
              <a:rPr lang="de-DE" baseline="0" dirty="0" smtClean="0"/>
              <a:t> der Nutzer bei Entwicklung mobiler Dienste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26</a:t>
            </a:fld>
            <a:endParaRPr lang="de-D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27</a:t>
            </a:fld>
            <a:endParaRPr lang="de-D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28</a:t>
            </a:fld>
            <a:endParaRPr lang="de-D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29</a:t>
            </a:fld>
            <a:endParaRPr lang="de-D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30</a:t>
            </a:fld>
            <a:endParaRPr lang="de-D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31</a:t>
            </a:fld>
            <a:endParaRPr lang="de-DE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72">
              <a:defRPr/>
            </a:pPr>
            <a:r>
              <a:rPr lang="de-DE" dirty="0" smtClean="0"/>
              <a:t>Blick in die Zukunft: Ganz wichtig</a:t>
            </a:r>
            <a:r>
              <a:rPr lang="de-DE" baseline="0" dirty="0" smtClean="0"/>
              <a:t> für die Nutzung: </a:t>
            </a:r>
            <a:r>
              <a:rPr lang="de-DE" dirty="0" smtClean="0"/>
              <a:t>freies WLAN an den Universitäten und auch </a:t>
            </a:r>
            <a:r>
              <a:rPr lang="de-DE" dirty="0" err="1" smtClean="0"/>
              <a:t>Öbs</a:t>
            </a:r>
            <a:r>
              <a:rPr lang="de-DE" dirty="0" smtClean="0"/>
              <a:t>!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32</a:t>
            </a:fld>
            <a:endParaRPr lang="de-DE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33</a:t>
            </a:fld>
            <a:endParaRPr lang="de-DE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Computergenerierte Zusatzinfos oder</a:t>
            </a:r>
            <a:r>
              <a:rPr lang="de-DE" baseline="0" dirty="0" smtClean="0"/>
              <a:t> virtuelle Objekte</a:t>
            </a:r>
          </a:p>
          <a:p>
            <a:r>
              <a:rPr lang="de-DE" dirty="0" err="1" smtClean="0"/>
              <a:t>Audioguides</a:t>
            </a:r>
            <a:r>
              <a:rPr lang="de-DE" dirty="0" smtClean="0"/>
              <a:t>,</a:t>
            </a:r>
            <a:r>
              <a:rPr lang="de-DE" baseline="0" dirty="0" smtClean="0"/>
              <a:t> Leitsystem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34</a:t>
            </a:fld>
            <a:endParaRPr lang="de-DE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7BAF6-4F2F-4101-9DE5-6171FF9F6F8E}" type="slidenum">
              <a:rPr lang="de-DE" smtClean="0"/>
              <a:pPr/>
              <a:t>35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A1018-689C-4082-AF53-CBC56FF33C88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CF1C-1C66-44A3-8AFE-70519A7494B1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CAD12-0D2C-40A7-B0BD-5EE4596E9879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05A-6720-40EE-8064-A0FA5B4A26A7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C753-7F0A-4C52-BBCD-71266135A27E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07C5-8C3B-49B1-B8C8-C18FB7CBAC1C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B8442-4AA2-4E08-9FF8-93888E8EF693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277D-BBCF-4414-B520-C09732747F26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E8D9F-ECE4-4905-9F67-3A25D78B20FE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F529D-40D0-4B72-9154-3853E38B5B6C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34AA-9017-4671-9CC3-74C90F073AF1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7F89C-D98A-44F2-966C-607C9D92A60A}" type="datetime1">
              <a:rPr lang="de-DE" smtClean="0"/>
              <a:pPr/>
              <a:t>12.04.2010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11. InetBib-Tagung vom 14. bis 16. April 2010 in Zürich                                                                                                             Regina Pfeifenberger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634F3-DFDF-4CF6-B64B-6E7E1C780AA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26" Type="http://schemas.openxmlformats.org/officeDocument/2006/relationships/image" Target="../media/image37.png"/><Relationship Id="rId3" Type="http://schemas.openxmlformats.org/officeDocument/2006/relationships/image" Target="../media/image14.png"/><Relationship Id="rId21" Type="http://schemas.openxmlformats.org/officeDocument/2006/relationships/image" Target="../media/image32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5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29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24" Type="http://schemas.openxmlformats.org/officeDocument/2006/relationships/image" Target="../media/image35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28" Type="http://schemas.openxmlformats.org/officeDocument/2006/relationships/image" Target="../media/image39.pn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image" Target="../media/image33.png"/><Relationship Id="rId27" Type="http://schemas.openxmlformats.org/officeDocument/2006/relationships/image" Target="../media/image38.png"/><Relationship Id="rId30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42910" y="1428736"/>
            <a:ext cx="7772400" cy="2643206"/>
          </a:xfrm>
        </p:spPr>
        <p:txBody>
          <a:bodyPr>
            <a:normAutofit/>
          </a:bodyPr>
          <a:lstStyle/>
          <a:p>
            <a:r>
              <a:rPr lang="de-DE" sz="3600" dirty="0" smtClean="0"/>
              <a:t>M-Library. Mobile Bibliotheksdienstleistungen </a:t>
            </a:r>
            <a:br>
              <a:rPr lang="de-DE" sz="3600" dirty="0" smtClean="0"/>
            </a:br>
            <a:r>
              <a:rPr lang="de-DE" sz="2000" dirty="0"/>
              <a:t/>
            </a:r>
            <a:br>
              <a:rPr lang="de-DE" sz="2000" dirty="0"/>
            </a:br>
            <a:r>
              <a:rPr lang="de-DE" sz="2800" dirty="0" smtClean="0"/>
              <a:t>Regina Pfeifenberger</a:t>
            </a:r>
            <a:endParaRPr lang="de-DE" sz="280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4529142"/>
            <a:ext cx="6400800" cy="1328750"/>
          </a:xfrm>
        </p:spPr>
        <p:txBody>
          <a:bodyPr>
            <a:normAutofit/>
          </a:bodyPr>
          <a:lstStyle/>
          <a:p>
            <a:r>
              <a:rPr lang="de-DE" sz="2400" dirty="0" smtClean="0"/>
              <a:t>Universitätsbibliothek der Humboldt-Universität zu Berlin</a:t>
            </a:r>
            <a:endParaRPr lang="de-DE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Was erwartet Sie?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9637" y="2071678"/>
            <a:ext cx="4424363" cy="288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6643670" y="4929198"/>
            <a:ext cx="250033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65000"/>
                  </a:schemeClr>
                </a:solidFill>
              </a:rPr>
              <a:t>http://thechinaobserver.com/wp-content/uploads/2009/01/jponline.jpg</a:t>
            </a:r>
            <a:endParaRPr lang="de-DE" sz="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357158" y="2070265"/>
            <a:ext cx="457203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2400" dirty="0" smtClean="0"/>
              <a:t>  Warum mobiles Internet?</a:t>
            </a:r>
          </a:p>
          <a:p>
            <a:pPr>
              <a:buFont typeface="Arial" pitchFamily="34" charset="0"/>
              <a:buChar char="•"/>
            </a:pPr>
            <a:r>
              <a:rPr lang="de-DE" sz="2400" dirty="0" smtClean="0"/>
              <a:t>  Warum </a:t>
            </a:r>
            <a:r>
              <a:rPr lang="de-DE" sz="2400" dirty="0" err="1" smtClean="0"/>
              <a:t>Smartphones</a:t>
            </a:r>
            <a:r>
              <a:rPr lang="de-DE" sz="2400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de-DE" sz="2400" dirty="0" smtClean="0"/>
              <a:t>  Warum mobile Bibliothek?</a:t>
            </a:r>
          </a:p>
          <a:p>
            <a:pPr>
              <a:buFont typeface="Arial" pitchFamily="34" charset="0"/>
              <a:buChar char="•"/>
            </a:pPr>
            <a:r>
              <a:rPr lang="de-DE" sz="2400" dirty="0" smtClean="0"/>
              <a:t>  Praxisbeispiele</a:t>
            </a:r>
          </a:p>
          <a:p>
            <a:pPr>
              <a:buFont typeface="Arial" pitchFamily="34" charset="0"/>
              <a:buChar char="•"/>
            </a:pPr>
            <a:r>
              <a:rPr lang="de-DE" sz="2400" dirty="0" smtClean="0"/>
              <a:t>  Blick in die Zukunft</a:t>
            </a:r>
          </a:p>
          <a:p>
            <a:pPr>
              <a:buFont typeface="Arial" pitchFamily="34" charset="0"/>
              <a:buChar char="•"/>
            </a:pP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Das mobile Internet. Fakten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8" name="Inhaltsplatzhalter 7" descr="worldglob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85786" y="1365264"/>
            <a:ext cx="3048000" cy="4064000"/>
          </a:xfrm>
        </p:spPr>
      </p:pic>
      <p:sp>
        <p:nvSpPr>
          <p:cNvPr id="6" name="Textfeld 5"/>
          <p:cNvSpPr txBox="1"/>
          <p:nvPr/>
        </p:nvSpPr>
        <p:spPr>
          <a:xfrm>
            <a:off x="1571604" y="5101722"/>
            <a:ext cx="242889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65000"/>
                  </a:schemeClr>
                </a:solidFill>
              </a:rPr>
              <a:t>http://www.flickr.com/photos/34574703@N05/3215712878/</a:t>
            </a:r>
            <a:endParaRPr lang="de-DE" sz="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Inhaltsplatzhalter 5"/>
          <p:cNvSpPr txBox="1">
            <a:spLocks/>
          </p:cNvSpPr>
          <p:nvPr/>
        </p:nvSpPr>
        <p:spPr>
          <a:xfrm>
            <a:off x="4500562" y="1974871"/>
            <a:ext cx="418623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de-DE" sz="2400" b="1" dirty="0" smtClean="0"/>
              <a:t>4 000 000 000</a:t>
            </a:r>
          </a:p>
          <a:p>
            <a:r>
              <a:rPr lang="de-DE" sz="2400" dirty="0" smtClean="0"/>
              <a:t>Mobiltelefonverträge weltweit</a:t>
            </a:r>
          </a:p>
          <a:p>
            <a:endParaRPr lang="de-DE" sz="2400" dirty="0" smtClean="0"/>
          </a:p>
          <a:p>
            <a:endParaRPr lang="de-DE" sz="2400" dirty="0" smtClean="0"/>
          </a:p>
          <a:p>
            <a:r>
              <a:rPr lang="de-DE" sz="2400" dirty="0" smtClean="0"/>
              <a:t>mehr internetfähige Mobiltelefone als </a:t>
            </a:r>
            <a:r>
              <a:rPr lang="de-DE" sz="2400" dirty="0" smtClean="0"/>
              <a:t>PCs</a:t>
            </a:r>
          </a:p>
          <a:p>
            <a:endParaRPr lang="de-DE" sz="2400" dirty="0" smtClean="0"/>
          </a:p>
          <a:p>
            <a:r>
              <a:rPr lang="de-DE" sz="2400" dirty="0" smtClean="0"/>
              <a:t>300faches Wachstum bis 2015</a:t>
            </a:r>
            <a:endParaRPr lang="de-DE" sz="2400" dirty="0" smtClean="0"/>
          </a:p>
          <a:p>
            <a:endParaRPr lang="de-DE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Das mobile Internet. Fakten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143372" y="1546243"/>
            <a:ext cx="4500594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de-DE" sz="2400" dirty="0" smtClean="0"/>
          </a:p>
          <a:p>
            <a:r>
              <a:rPr lang="de-DE" sz="2400" dirty="0" smtClean="0"/>
              <a:t>Datenraten immer schneller und günstiger</a:t>
            </a:r>
          </a:p>
          <a:p>
            <a:pPr>
              <a:buNone/>
            </a:pPr>
            <a:endParaRPr lang="de-DE" sz="2400" dirty="0" smtClean="0"/>
          </a:p>
          <a:p>
            <a:r>
              <a:rPr lang="de-DE" sz="2400" dirty="0" smtClean="0"/>
              <a:t>geplante Breitbandtechnologie LTE ermöglicht WLAN-Geschwindigkeiten</a:t>
            </a:r>
          </a:p>
          <a:p>
            <a:pPr>
              <a:buNone/>
            </a:pPr>
            <a:endParaRPr lang="de-DE" sz="2800" dirty="0" smtClean="0"/>
          </a:p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6" name="Grafik 5" descr="Datenstr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2103643"/>
            <a:ext cx="2500330" cy="37542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1643042" y="5887540"/>
            <a:ext cx="314327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65000"/>
                  </a:schemeClr>
                </a:solidFill>
              </a:rPr>
              <a:t>http://www.flickr.com/photos/wecand/4508169854</a:t>
            </a:r>
            <a:endParaRPr lang="de-DE" sz="6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Deutschland. Fakten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4143372" y="5857892"/>
            <a:ext cx="364333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65000"/>
                  </a:schemeClr>
                </a:solidFill>
              </a:rPr>
              <a:t>http://www.bitkom.org/files/documents/BITKOM-Praesentation_Connected_Worlds_01_03_2010.pdf</a:t>
            </a:r>
            <a:endParaRPr lang="de-DE" sz="6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4" name="Inhaltsplatzhalter 13" descr="BITKOM-Praesentation_Connected_Worlds_01_03_2010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357290" y="1214708"/>
            <a:ext cx="6143668" cy="46046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Mobile Internetnutzung in Deutschland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57230"/>
          </a:xfrm>
        </p:spPr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endParaRPr lang="de-DE" sz="2800" i="1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Grafik 4" descr="Jederzwei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9900" y="1504968"/>
            <a:ext cx="8204200" cy="449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Prognose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/>
              <a:t>	</a:t>
            </a:r>
            <a:endParaRPr lang="en-US" sz="2800" dirty="0" smtClean="0"/>
          </a:p>
          <a:p>
            <a:pPr>
              <a:buNone/>
            </a:pPr>
            <a:r>
              <a:rPr lang="en-US" sz="2800" dirty="0"/>
              <a:t>	</a:t>
            </a:r>
            <a:r>
              <a:rPr lang="en-US" sz="2800" dirty="0" smtClean="0"/>
              <a:t>	</a:t>
            </a:r>
            <a:r>
              <a:rPr lang="en-US" sz="2400" dirty="0" smtClean="0"/>
              <a:t>The </a:t>
            </a:r>
            <a:r>
              <a:rPr lang="en-US" sz="2400" dirty="0"/>
              <a:t>mobile device will be the primary connection </a:t>
            </a:r>
            <a:r>
              <a:rPr lang="en-US" sz="2400" dirty="0" smtClean="0"/>
              <a:t>tool to </a:t>
            </a:r>
          </a:p>
          <a:p>
            <a:pPr>
              <a:buNone/>
            </a:pPr>
            <a:r>
              <a:rPr lang="en-US" sz="2400" dirty="0" smtClean="0"/>
              <a:t>		the internet </a:t>
            </a:r>
            <a:r>
              <a:rPr lang="en-US" sz="2400" dirty="0"/>
              <a:t>for most people in the world </a:t>
            </a:r>
            <a:r>
              <a:rPr lang="en-US" sz="2400" dirty="0" smtClean="0"/>
              <a:t>in 2020.</a:t>
            </a:r>
          </a:p>
          <a:p>
            <a:pPr algn="r">
              <a:buNone/>
            </a:pPr>
            <a:r>
              <a:rPr lang="en-US" sz="2800" dirty="0">
                <a:latin typeface="AIxDARBOTZCUMI" pitchFamily="2" charset="0"/>
              </a:rPr>
              <a:t>	</a:t>
            </a:r>
            <a:r>
              <a:rPr lang="en-US" sz="2800" dirty="0" smtClean="0">
                <a:latin typeface="AIxDARBOTZCUMI" pitchFamily="2" charset="0"/>
              </a:rPr>
              <a:t>		</a:t>
            </a:r>
            <a:r>
              <a:rPr lang="de-DE" sz="2000" dirty="0"/>
              <a:t>The </a:t>
            </a:r>
            <a:r>
              <a:rPr lang="de-DE" sz="2000" dirty="0" err="1"/>
              <a:t>Pew</a:t>
            </a:r>
            <a:r>
              <a:rPr lang="de-DE" sz="2000" dirty="0"/>
              <a:t> Internet &amp; American Life Project </a:t>
            </a:r>
            <a:endParaRPr lang="de-DE" sz="2000" dirty="0" smtClean="0">
              <a:latin typeface="AIxDARBOTZCUMI" pitchFamily="2" charset="0"/>
            </a:endParaRPr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Woher kommt dieser Erfolg?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3428992" y="1571612"/>
            <a:ext cx="59293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2400" dirty="0" smtClean="0"/>
              <a:t>Apples </a:t>
            </a:r>
            <a:r>
              <a:rPr lang="de-DE" sz="2400" dirty="0" err="1" smtClean="0"/>
              <a:t>iPhone</a:t>
            </a:r>
            <a:r>
              <a:rPr lang="de-DE" sz="2400" dirty="0" smtClean="0"/>
              <a:t> erscheint im Juni 2007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März 2009:      17 Mio. Verkäufe</a:t>
            </a:r>
            <a:br>
              <a:rPr lang="de-DE" sz="2400" dirty="0" smtClean="0"/>
            </a:br>
            <a:r>
              <a:rPr lang="de-DE" sz="2400" dirty="0" smtClean="0"/>
              <a:t>		35.000 </a:t>
            </a:r>
            <a:r>
              <a:rPr lang="de-DE" sz="2400" dirty="0" err="1" smtClean="0"/>
              <a:t>Apps</a:t>
            </a:r>
            <a:r>
              <a:rPr lang="de-DE" sz="2400" dirty="0" smtClean="0"/>
              <a:t> im </a:t>
            </a:r>
            <a:r>
              <a:rPr lang="de-DE" sz="2400" dirty="0" err="1" smtClean="0"/>
              <a:t>AppStore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	              1 Mrd. Downloads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März 2010: 	ca. 43 Mio. Verkäufe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		175.000 </a:t>
            </a:r>
            <a:r>
              <a:rPr lang="de-DE" sz="2400" dirty="0" err="1" smtClean="0"/>
              <a:t>Apps</a:t>
            </a:r>
            <a:r>
              <a:rPr lang="de-DE" sz="2400" dirty="0" smtClean="0"/>
              <a:t> im </a:t>
            </a:r>
            <a:r>
              <a:rPr lang="de-DE" sz="2400" dirty="0" err="1" smtClean="0"/>
              <a:t>AppStore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                           3 Mrd. Downloads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65% der gesamten mobilen Internetnutzung</a:t>
            </a:r>
            <a:endParaRPr lang="de-DE" sz="24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38218" r="8771" b="14901"/>
          <a:stretch>
            <a:fillRect/>
          </a:stretch>
        </p:blipFill>
        <p:spPr bwMode="auto">
          <a:xfrm>
            <a:off x="500034" y="1214422"/>
            <a:ext cx="2500330" cy="482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err="1" smtClean="0"/>
              <a:t>Smartphones</a:t>
            </a:r>
            <a:endParaRPr lang="de-DE" sz="3600" dirty="0" smtClean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929066"/>
            <a:ext cx="2520000" cy="211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428604"/>
            <a:ext cx="157162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3143248"/>
            <a:ext cx="1886721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1214422"/>
            <a:ext cx="1635319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857232"/>
            <a:ext cx="1611675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1395" y="3714752"/>
            <a:ext cx="1577465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 t="5000" b="6500"/>
          <a:stretch>
            <a:fillRect/>
          </a:stretch>
        </p:blipFill>
        <p:spPr bwMode="auto">
          <a:xfrm>
            <a:off x="285720" y="1785926"/>
            <a:ext cx="3609967" cy="320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Die Stärken der </a:t>
            </a:r>
            <a:r>
              <a:rPr lang="de-DE" sz="3600" dirty="0" err="1" smtClean="0"/>
              <a:t>Smartphones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100538" y="1714488"/>
            <a:ext cx="5114932" cy="4525963"/>
          </a:xfrm>
        </p:spPr>
        <p:txBody>
          <a:bodyPr>
            <a:normAutofit/>
          </a:bodyPr>
          <a:lstStyle/>
          <a:p>
            <a:r>
              <a:rPr lang="de-DE" sz="2400" dirty="0" smtClean="0"/>
              <a:t>Große Displays</a:t>
            </a:r>
          </a:p>
          <a:p>
            <a:r>
              <a:rPr lang="de-DE" sz="2400" dirty="0" smtClean="0"/>
              <a:t>(Multi-) Touchscreens</a:t>
            </a:r>
          </a:p>
          <a:p>
            <a:r>
              <a:rPr lang="de-DE" sz="2400" dirty="0" smtClean="0"/>
              <a:t>Große Speicherkapazität (Games, Videos, Musik)</a:t>
            </a:r>
          </a:p>
          <a:p>
            <a:r>
              <a:rPr lang="de-DE" sz="2400" dirty="0" err="1" smtClean="0"/>
              <a:t>Location</a:t>
            </a:r>
            <a:r>
              <a:rPr lang="de-DE" sz="2400" dirty="0" smtClean="0"/>
              <a:t> </a:t>
            </a:r>
            <a:r>
              <a:rPr lang="de-DE" sz="2400" dirty="0" err="1" smtClean="0"/>
              <a:t>awareness</a:t>
            </a:r>
            <a:r>
              <a:rPr lang="de-DE" sz="2400" dirty="0" smtClean="0"/>
              <a:t> (GPS)</a:t>
            </a:r>
          </a:p>
          <a:p>
            <a:r>
              <a:rPr lang="de-DE" sz="2400" dirty="0"/>
              <a:t>m</a:t>
            </a:r>
            <a:r>
              <a:rPr lang="de-DE" sz="2400" dirty="0" smtClean="0"/>
              <a:t>obile Browser</a:t>
            </a:r>
          </a:p>
          <a:p>
            <a:r>
              <a:rPr lang="de-DE" sz="2400" dirty="0" smtClean="0"/>
              <a:t>3rd </a:t>
            </a:r>
            <a:r>
              <a:rPr lang="de-DE" sz="2400" dirty="0" err="1" smtClean="0"/>
              <a:t>party</a:t>
            </a:r>
            <a:r>
              <a:rPr lang="de-DE" sz="2400" dirty="0" smtClean="0"/>
              <a:t> </a:t>
            </a:r>
            <a:r>
              <a:rPr lang="de-DE" sz="2400" dirty="0" err="1" smtClean="0"/>
              <a:t>Apps</a:t>
            </a:r>
            <a:endParaRPr lang="de-DE" sz="2400" dirty="0" smtClean="0"/>
          </a:p>
          <a:p>
            <a:endParaRPr lang="de-DE" sz="2400" dirty="0" smtClean="0"/>
          </a:p>
          <a:p>
            <a:pPr>
              <a:buNone/>
            </a:pPr>
            <a:r>
              <a:rPr lang="de-DE" sz="2400" dirty="0"/>
              <a:t> </a:t>
            </a:r>
            <a:r>
              <a:rPr lang="de-DE" sz="2400" dirty="0" smtClean="0"/>
              <a:t>   </a:t>
            </a:r>
            <a:endParaRPr lang="de-DE" sz="2800" dirty="0" smtClean="0"/>
          </a:p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214282" y="4929198"/>
            <a:ext cx="321471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65000"/>
                  </a:schemeClr>
                </a:solidFill>
              </a:rPr>
              <a:t>http://www.crunchgear.com/wp-content/uploads/2009/05/iphonesuperman.jpg</a:t>
            </a:r>
            <a:endParaRPr lang="de-DE" sz="6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Dienste für </a:t>
            </a:r>
            <a:r>
              <a:rPr lang="de-DE" sz="3600" dirty="0" err="1" smtClean="0"/>
              <a:t>Smartphones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Picture 4" descr="Amaz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2997200"/>
            <a:ext cx="1714500" cy="342900"/>
          </a:xfrm>
          <a:prstGeom prst="rect">
            <a:avLst/>
          </a:prstGeom>
          <a:noFill/>
        </p:spPr>
      </p:pic>
      <p:pic>
        <p:nvPicPr>
          <p:cNvPr id="6" name="Picture 5" descr="Faceboo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1714488"/>
            <a:ext cx="1747764" cy="657217"/>
          </a:xfrm>
          <a:prstGeom prst="rect">
            <a:avLst/>
          </a:prstGeom>
          <a:noFill/>
        </p:spPr>
      </p:pic>
      <p:pic>
        <p:nvPicPr>
          <p:cNvPr id="7" name="Picture 6" descr="Flick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4071942"/>
            <a:ext cx="1289382" cy="352431"/>
          </a:xfrm>
          <a:prstGeom prst="rect">
            <a:avLst/>
          </a:prstGeom>
          <a:noFill/>
        </p:spPr>
      </p:pic>
      <p:pic>
        <p:nvPicPr>
          <p:cNvPr id="8" name="Picture 7" descr="IC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89" y="2924175"/>
            <a:ext cx="1395435" cy="582053"/>
          </a:xfrm>
          <a:prstGeom prst="rect">
            <a:avLst/>
          </a:prstGeom>
          <a:noFill/>
        </p:spPr>
      </p:pic>
      <p:pic>
        <p:nvPicPr>
          <p:cNvPr id="9" name="Picture 8" descr="Myspace_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7763" y="4652963"/>
            <a:ext cx="1943100" cy="407987"/>
          </a:xfrm>
          <a:prstGeom prst="rect">
            <a:avLst/>
          </a:prstGeom>
          <a:noFill/>
        </p:spPr>
      </p:pic>
      <p:pic>
        <p:nvPicPr>
          <p:cNvPr id="10" name="Picture 9" descr="Skyp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98061" y="2852739"/>
            <a:ext cx="1810952" cy="862013"/>
          </a:xfrm>
          <a:prstGeom prst="rect">
            <a:avLst/>
          </a:prstGeom>
          <a:noFill/>
        </p:spPr>
      </p:pic>
      <p:pic>
        <p:nvPicPr>
          <p:cNvPr id="11" name="Picture 10" descr="Twitter_logo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28926" y="5572140"/>
            <a:ext cx="1905000" cy="476250"/>
          </a:xfrm>
          <a:prstGeom prst="rect">
            <a:avLst/>
          </a:prstGeom>
          <a:noFill/>
        </p:spPr>
      </p:pic>
      <p:pic>
        <p:nvPicPr>
          <p:cNvPr id="12" name="Picture 11" descr="Wikipedia-logo-d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48" y="3714752"/>
            <a:ext cx="1000119" cy="1222368"/>
          </a:xfrm>
          <a:prstGeom prst="rect">
            <a:avLst/>
          </a:prstGeom>
          <a:noFill/>
        </p:spPr>
      </p:pic>
      <p:pic>
        <p:nvPicPr>
          <p:cNvPr id="13" name="Picture 12" descr="Wordpres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475" y="2133600"/>
            <a:ext cx="1905000" cy="428625"/>
          </a:xfrm>
          <a:prstGeom prst="rect">
            <a:avLst/>
          </a:prstGeom>
          <a:noFill/>
        </p:spPr>
      </p:pic>
      <p:pic>
        <p:nvPicPr>
          <p:cNvPr id="14" name="Picture 13" descr="Xing_log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43768" y="5300664"/>
            <a:ext cx="1684320" cy="666072"/>
          </a:xfrm>
          <a:prstGeom prst="rect">
            <a:avLst/>
          </a:prstGeom>
          <a:noFill/>
        </p:spPr>
      </p:pic>
      <p:pic>
        <p:nvPicPr>
          <p:cNvPr id="15" name="Picture 14" descr="StudiVZ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43377" y="1484313"/>
            <a:ext cx="1865635" cy="873117"/>
          </a:xfrm>
          <a:prstGeom prst="rect">
            <a:avLst/>
          </a:prstGeom>
          <a:noFill/>
        </p:spPr>
      </p:pic>
      <p:pic>
        <p:nvPicPr>
          <p:cNvPr id="16" name="Picture 15" descr="YouTub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14942" y="3714752"/>
            <a:ext cx="1438813" cy="568331"/>
          </a:xfrm>
          <a:prstGeom prst="rect">
            <a:avLst/>
          </a:prstGeom>
          <a:noFill/>
        </p:spPr>
      </p:pic>
      <p:pic>
        <p:nvPicPr>
          <p:cNvPr id="17" name="Picture 16" descr="Delicious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14612" y="4786322"/>
            <a:ext cx="1714500" cy="33337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86116" y="3000372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29124" y="5072074"/>
            <a:ext cx="1905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857752" y="1500174"/>
            <a:ext cx="1362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710252" y="2052634"/>
            <a:ext cx="9334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14282" y="2571744"/>
            <a:ext cx="7858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643306" y="1214422"/>
            <a:ext cx="7048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43042" y="5286388"/>
            <a:ext cx="7810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929058" y="3571876"/>
            <a:ext cx="9334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143504" y="4429132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358082" y="4000504"/>
            <a:ext cx="1362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85720" y="5572140"/>
            <a:ext cx="914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429256" y="5929330"/>
            <a:ext cx="866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428596" y="1285860"/>
            <a:ext cx="6381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7786710" y="1000108"/>
            <a:ext cx="5429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5857884" y="428604"/>
            <a:ext cx="11049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Und was machen Bibliotheken?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endParaRPr lang="de-DE" sz="2400" dirty="0" smtClean="0"/>
          </a:p>
          <a:p>
            <a:pPr lvl="1"/>
            <a:endParaRPr lang="de-DE" sz="24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6" name="Grafik 5" descr="handyverbo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1394" y="1782774"/>
            <a:ext cx="4003680" cy="4003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Theorie: Blogs, Zeitschriften, Konferenzen…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8" name="Grafik 7"/>
          <p:cNvPicPr/>
          <p:nvPr/>
        </p:nvPicPr>
        <p:blipFill>
          <a:blip r:embed="rId3" cstate="print"/>
          <a:srcRect l="29835" t="18518" r="29256" b="59656"/>
          <a:stretch>
            <a:fillRect/>
          </a:stretch>
        </p:blipFill>
        <p:spPr bwMode="auto">
          <a:xfrm>
            <a:off x="3071802" y="1500174"/>
            <a:ext cx="235745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nhaltsplatzhalter 8"/>
          <p:cNvPicPr>
            <a:picLocks noGrp="1"/>
          </p:cNvPicPr>
          <p:nvPr>
            <p:ph idx="1"/>
          </p:nvPr>
        </p:nvPicPr>
        <p:blipFill>
          <a:blip r:embed="rId4" cstate="print"/>
          <a:srcRect l="12397" t="15873" r="17686" b="68773"/>
          <a:stretch>
            <a:fillRect/>
          </a:stretch>
        </p:blipFill>
        <p:spPr bwMode="auto">
          <a:xfrm>
            <a:off x="0" y="2285992"/>
            <a:ext cx="4894029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4632" y="3286124"/>
            <a:ext cx="163598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2143116"/>
            <a:ext cx="174219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/>
          <a:srcRect r="69186" b="72694"/>
          <a:stretch>
            <a:fillRect/>
          </a:stretch>
        </p:blipFill>
        <p:spPr bwMode="auto">
          <a:xfrm>
            <a:off x="357158" y="1285860"/>
            <a:ext cx="2524114" cy="780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Grafik 14"/>
          <p:cNvPicPr/>
          <p:nvPr/>
        </p:nvPicPr>
        <p:blipFill>
          <a:blip r:embed="rId8" cstate="print"/>
          <a:srcRect l="18512" t="35979" r="39967" b="26984"/>
          <a:stretch>
            <a:fillRect/>
          </a:stretch>
        </p:blipFill>
        <p:spPr bwMode="auto">
          <a:xfrm>
            <a:off x="3071802" y="4214818"/>
            <a:ext cx="239268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00562" y="4929198"/>
            <a:ext cx="23812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72330" y="4857760"/>
            <a:ext cx="11906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57884" y="1285860"/>
            <a:ext cx="1867750" cy="264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58016" y="2357430"/>
            <a:ext cx="174357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Grafik 9"/>
          <p:cNvPicPr/>
          <p:nvPr/>
        </p:nvPicPr>
        <p:blipFill>
          <a:blip r:embed="rId13" cstate="print"/>
          <a:srcRect l="23636" t="14560" r="24760" b="67570"/>
          <a:stretch>
            <a:fillRect/>
          </a:stretch>
        </p:blipFill>
        <p:spPr bwMode="auto">
          <a:xfrm>
            <a:off x="2786050" y="3286124"/>
            <a:ext cx="2971800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/>
          <p:nvPr/>
        </p:nvPicPr>
        <p:blipFill>
          <a:blip r:embed="rId3" cstate="print"/>
          <a:srcRect t="14622" r="49107" b="5714"/>
          <a:stretch>
            <a:fillRect/>
          </a:stretch>
        </p:blipFill>
        <p:spPr bwMode="auto">
          <a:xfrm>
            <a:off x="142844" y="1785926"/>
            <a:ext cx="421484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Mobile Bibliotheksdienste in der Praxis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-71470" y="5903961"/>
            <a:ext cx="4286248" cy="382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e-DE" sz="1000" dirty="0" smtClean="0">
                <a:solidFill>
                  <a:schemeClr val="bg1">
                    <a:lumMod val="65000"/>
                  </a:schemeClr>
                </a:solidFill>
              </a:rPr>
              <a:t>http://www.libsuccess.org/index.php?title=M-Libraries</a:t>
            </a:r>
            <a:endParaRPr lang="de-DE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4714876" y="1760557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SMS-Dienste: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SMS-Benachrichtigungen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SMS-Auskunft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Audioguides</a:t>
            </a:r>
            <a:endParaRPr kumimoji="0" lang="de-DE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Mobile Interfaces: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Websites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Online-Kataloge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de-DE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QR-Codes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SMS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000496" y="1903433"/>
            <a:ext cx="4686304" cy="4525963"/>
          </a:xfrm>
        </p:spPr>
        <p:txBody>
          <a:bodyPr>
            <a:normAutofit/>
          </a:bodyPr>
          <a:lstStyle/>
          <a:p>
            <a:r>
              <a:rPr lang="de-DE" sz="2400" dirty="0" smtClean="0"/>
              <a:t>Benachrichtigungen über Bereitstellungen, ablaufende Ausleihfristen, Veranstaltungen, geänderte Öffnungszeiten</a:t>
            </a:r>
          </a:p>
          <a:p>
            <a:endParaRPr lang="de-DE" sz="2400" dirty="0" smtClean="0"/>
          </a:p>
          <a:p>
            <a:r>
              <a:rPr lang="de-DE" sz="2400" dirty="0" smtClean="0"/>
              <a:t>Auskunftsdienste via SMS ähnlich </a:t>
            </a:r>
            <a:r>
              <a:rPr lang="de-DE" sz="2400" dirty="0" smtClean="0"/>
              <a:t>Chat-Auskunft</a:t>
            </a:r>
          </a:p>
          <a:p>
            <a:r>
              <a:rPr lang="de-DE" sz="2400" dirty="0" err="1" smtClean="0"/>
              <a:t>Bsp</a:t>
            </a:r>
            <a:r>
              <a:rPr lang="de-DE" sz="2400" dirty="0" smtClean="0"/>
              <a:t>: </a:t>
            </a:r>
            <a:r>
              <a:rPr lang="de-DE" sz="2400" dirty="0" err="1" smtClean="0"/>
              <a:t>My</a:t>
            </a:r>
            <a:r>
              <a:rPr lang="de-DE" sz="2400" dirty="0" smtClean="0"/>
              <a:t> Info Quest</a:t>
            </a:r>
            <a:endParaRPr lang="de-DE" sz="2000" dirty="0" smtClean="0"/>
          </a:p>
          <a:p>
            <a:pPr lvl="1">
              <a:buNone/>
            </a:pPr>
            <a:endParaRPr lang="de-DE" sz="2000" dirty="0" smtClean="0"/>
          </a:p>
          <a:p>
            <a:pPr lvl="1">
              <a:buFont typeface="Arial" pitchFamily="34" charset="0"/>
              <a:buChar char="•"/>
            </a:pPr>
            <a:endParaRPr lang="de-DE" sz="2000" dirty="0" smtClean="0"/>
          </a:p>
          <a:p>
            <a:pPr lvl="1">
              <a:buFont typeface="Arial" pitchFamily="34" charset="0"/>
              <a:buChar char="•"/>
            </a:pPr>
            <a:endParaRPr lang="de-DE" sz="20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000260"/>
            <a:ext cx="14001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SMS. Potenzial für Deutschland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00115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571612"/>
            <a:ext cx="28575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642910" y="5357826"/>
            <a:ext cx="407196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65000"/>
                  </a:schemeClr>
                </a:solidFill>
              </a:rPr>
              <a:t>http://www.mobilfunk-talk.de/news/wp-content/uploads/2009/12/seniorenhandy.jpg</a:t>
            </a:r>
            <a:endParaRPr lang="de-DE" sz="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3929058" y="1600200"/>
            <a:ext cx="4757742" cy="4525963"/>
          </a:xfrm>
        </p:spPr>
        <p:txBody>
          <a:bodyPr>
            <a:normAutofit/>
          </a:bodyPr>
          <a:lstStyle/>
          <a:p>
            <a:r>
              <a:rPr lang="de-DE" sz="2400" dirty="0" smtClean="0"/>
              <a:t>Meist genutzter Mobilfunkdienst (nach Telefonieren)</a:t>
            </a:r>
          </a:p>
          <a:p>
            <a:r>
              <a:rPr lang="de-DE" sz="2400" dirty="0" smtClean="0"/>
              <a:t>Nutzung generationenübergreifend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de-DE" sz="2400" dirty="0" smtClean="0"/>
              <a:t>Jedes Handys hat SMS-Funktion</a:t>
            </a:r>
          </a:p>
          <a:p>
            <a:endParaRPr lang="de-DE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err="1" smtClean="0"/>
              <a:t>Audioguides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57686" y="1731969"/>
            <a:ext cx="4329114" cy="4697427"/>
          </a:xfrm>
        </p:spPr>
        <p:txBody>
          <a:bodyPr>
            <a:normAutofit/>
          </a:bodyPr>
          <a:lstStyle/>
          <a:p>
            <a:r>
              <a:rPr lang="de-DE" sz="2600" dirty="0" smtClean="0"/>
              <a:t>zeitunabhängig, selbständig</a:t>
            </a:r>
          </a:p>
          <a:p>
            <a:r>
              <a:rPr lang="de-DE" sz="2600" dirty="0" smtClean="0"/>
              <a:t>mehrsprachig</a:t>
            </a:r>
          </a:p>
          <a:p>
            <a:r>
              <a:rPr lang="de-DE" sz="2600" dirty="0" smtClean="0"/>
              <a:t>Vermittlung von Informationskompetenz</a:t>
            </a:r>
          </a:p>
          <a:p>
            <a:r>
              <a:rPr lang="de-DE" sz="2600" dirty="0" smtClean="0"/>
              <a:t>weniger Lärmbelästigung für Bibliotheksnutzer</a:t>
            </a:r>
          </a:p>
          <a:p>
            <a:endParaRPr lang="de-DE" sz="22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Grafik 4" descr="ocls_tou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857364"/>
            <a:ext cx="3964809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err="1" smtClean="0"/>
              <a:t>Audioguides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000496" y="1428736"/>
            <a:ext cx="4686304" cy="4697427"/>
          </a:xfrm>
        </p:spPr>
        <p:txBody>
          <a:bodyPr>
            <a:normAutofit/>
          </a:bodyPr>
          <a:lstStyle/>
          <a:p>
            <a:r>
              <a:rPr lang="de-DE" sz="2400" dirty="0" smtClean="0"/>
              <a:t>Aber dennoch:</a:t>
            </a:r>
          </a:p>
          <a:p>
            <a:pPr lvl="1">
              <a:buFont typeface="Arial" pitchFamily="34" charset="0"/>
              <a:buChar char="•"/>
            </a:pPr>
            <a:r>
              <a:rPr lang="de-DE" sz="2200" dirty="0" smtClean="0"/>
              <a:t>niedrige Nutzungsstatistiken</a:t>
            </a:r>
          </a:p>
          <a:p>
            <a:pPr lvl="1">
              <a:buFont typeface="Arial" pitchFamily="34" charset="0"/>
              <a:buChar char="•"/>
            </a:pPr>
            <a:r>
              <a:rPr lang="de-DE" sz="2200" dirty="0" smtClean="0"/>
              <a:t>relativ teure Anschaffung</a:t>
            </a:r>
          </a:p>
          <a:p>
            <a:pPr lvl="1">
              <a:buFont typeface="Arial" pitchFamily="34" charset="0"/>
              <a:buChar char="•"/>
            </a:pPr>
            <a:r>
              <a:rPr lang="de-DE" sz="2200" dirty="0" smtClean="0"/>
              <a:t>teilweise wieder abgeschafft</a:t>
            </a:r>
          </a:p>
          <a:p>
            <a:endParaRPr lang="de-DE" sz="2400" dirty="0" smtClean="0"/>
          </a:p>
          <a:p>
            <a:r>
              <a:rPr lang="de-DE" sz="2400" dirty="0" smtClean="0"/>
              <a:t>Mögliche Gründe:</a:t>
            </a:r>
          </a:p>
          <a:p>
            <a:pPr lvl="1">
              <a:buFont typeface="Arial" pitchFamily="34" charset="0"/>
              <a:buChar char="•"/>
            </a:pPr>
            <a:r>
              <a:rPr lang="de-DE" sz="2200" dirty="0" smtClean="0"/>
              <a:t>schlechte </a:t>
            </a:r>
            <a:r>
              <a:rPr lang="de-DE" sz="2200" dirty="0" err="1" smtClean="0"/>
              <a:t>Auffindbarkeit</a:t>
            </a:r>
            <a:r>
              <a:rPr lang="de-DE" sz="2200" dirty="0" smtClean="0"/>
              <a:t> im Netz </a:t>
            </a:r>
            <a:br>
              <a:rPr lang="de-DE" sz="2200" dirty="0" smtClean="0"/>
            </a:br>
            <a:r>
              <a:rPr lang="de-DE" sz="2200" dirty="0" smtClean="0"/>
              <a:t>(nicht mobil zugänglich, lange URLs)</a:t>
            </a:r>
          </a:p>
          <a:p>
            <a:pPr lvl="1">
              <a:buFont typeface="Arial" pitchFamily="34" charset="0"/>
              <a:buChar char="•"/>
            </a:pPr>
            <a:r>
              <a:rPr lang="de-DE" sz="2200" dirty="0" smtClean="0"/>
              <a:t>schlechte Qualität  </a:t>
            </a:r>
          </a:p>
          <a:p>
            <a:pPr lvl="1">
              <a:buFont typeface="Arial" pitchFamily="34" charset="0"/>
              <a:buChar char="•"/>
            </a:pPr>
            <a:r>
              <a:rPr lang="de-DE" sz="2200" dirty="0" smtClean="0"/>
              <a:t>nicht multimedial aufbereitet</a:t>
            </a:r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7" name="Grafik 6" descr="ocls_tour_pic.jpg"/>
          <p:cNvPicPr>
            <a:picLocks noChangeAspect="1"/>
          </p:cNvPicPr>
          <p:nvPr/>
        </p:nvPicPr>
        <p:blipFill>
          <a:blip r:embed="rId3" cstate="print"/>
          <a:srcRect t="10156" r="53125" b="12500"/>
          <a:stretch>
            <a:fillRect/>
          </a:stretch>
        </p:blipFill>
        <p:spPr>
          <a:xfrm>
            <a:off x="1000116" y="2214554"/>
            <a:ext cx="2143124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Mobile Interfaces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714744" y="1214422"/>
            <a:ext cx="4900618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r>
              <a:rPr lang="de-DE" sz="2400" dirty="0" smtClean="0"/>
              <a:t>für mobile Nutzung optimierte Webseiten und Online Kataloge</a:t>
            </a:r>
          </a:p>
          <a:p>
            <a:endParaRPr lang="de-DE" sz="2400" dirty="0" smtClean="0"/>
          </a:p>
          <a:p>
            <a:r>
              <a:rPr lang="de-DE" sz="2400" dirty="0" smtClean="0"/>
              <a:t>Funktionen für Bedürfnisse</a:t>
            </a:r>
            <a:br>
              <a:rPr lang="de-DE" sz="2400" dirty="0" smtClean="0"/>
            </a:br>
            <a:r>
              <a:rPr lang="de-DE" sz="2400" dirty="0" smtClean="0"/>
              <a:t>„on </a:t>
            </a:r>
            <a:r>
              <a:rPr lang="de-DE" sz="2400" dirty="0" err="1" smtClean="0"/>
              <a:t>the</a:t>
            </a:r>
            <a:r>
              <a:rPr lang="de-DE" sz="2400" dirty="0" smtClean="0"/>
              <a:t> </a:t>
            </a:r>
            <a:r>
              <a:rPr lang="de-DE" sz="2400" dirty="0" err="1" smtClean="0"/>
              <a:t>go</a:t>
            </a:r>
            <a:r>
              <a:rPr lang="de-DE" sz="2400" dirty="0" smtClean="0"/>
              <a:t>“</a:t>
            </a:r>
            <a:endParaRPr lang="de-DE" sz="2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Grafik 4" descr="Foto(1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785926"/>
            <a:ext cx="2524143" cy="37862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Generationenwechsel. NSCU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785786" y="585789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März 2009</a:t>
            </a:r>
            <a:endParaRPr lang="de-DE" dirty="0"/>
          </a:p>
        </p:txBody>
      </p:sp>
      <p:sp>
        <p:nvSpPr>
          <p:cNvPr id="11" name="Textfeld 10"/>
          <p:cNvSpPr txBox="1"/>
          <p:nvPr/>
        </p:nvSpPr>
        <p:spPr>
          <a:xfrm>
            <a:off x="4929190" y="5845750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März 2010</a:t>
            </a:r>
            <a:endParaRPr lang="de-DE" dirty="0"/>
          </a:p>
        </p:txBody>
      </p:sp>
      <p:pic>
        <p:nvPicPr>
          <p:cNvPr id="13" name="Grafik 12" descr="MobiLIB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285860"/>
            <a:ext cx="3048000" cy="4572000"/>
          </a:xfrm>
          <a:prstGeom prst="rect">
            <a:avLst/>
          </a:prstGeom>
        </p:spPr>
      </p:pic>
      <p:pic>
        <p:nvPicPr>
          <p:cNvPr id="15" name="Inhaltsplatzhalter 14" descr="Nscu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055153" y="1331929"/>
            <a:ext cx="301730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Generationenwechsel. </a:t>
            </a:r>
            <a:r>
              <a:rPr lang="de-DE" sz="3600" dirty="0" err="1" smtClean="0"/>
              <a:t>AirPAC</a:t>
            </a:r>
            <a:r>
              <a:rPr lang="de-DE" sz="3600" dirty="0" smtClean="0"/>
              <a:t> 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9" name="Grafik 8" descr="ocls_sear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24462" y="1357330"/>
            <a:ext cx="3048000" cy="4572000"/>
          </a:xfrm>
          <a:prstGeom prst="rect">
            <a:avLst/>
          </a:prstGeom>
        </p:spPr>
      </p:pic>
      <p:pic>
        <p:nvPicPr>
          <p:cNvPr id="10" name="Grafik 9" descr="AirPA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1357330"/>
            <a:ext cx="3048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Literatursuche. Köln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Picture 4" descr="Köln_Buch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571644"/>
            <a:ext cx="3048000" cy="4572000"/>
          </a:xfrm>
          <a:prstGeom prst="rect">
            <a:avLst/>
          </a:prstGeom>
          <a:noFill/>
        </p:spPr>
      </p:pic>
      <p:pic>
        <p:nvPicPr>
          <p:cNvPr id="6" name="Picture 5" descr="Köln_Buch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8" y="1357298"/>
            <a:ext cx="3048000" cy="4572000"/>
          </a:xfrm>
          <a:prstGeom prst="rect">
            <a:avLst/>
          </a:prstGeom>
          <a:noFill/>
        </p:spPr>
      </p:pic>
      <p:pic>
        <p:nvPicPr>
          <p:cNvPr id="7" name="Picture 6" descr="Köln_Buch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8776" y="1142984"/>
            <a:ext cx="3048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Literatursuche. DCPL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Picture 4" descr="DCPL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571612"/>
            <a:ext cx="3048000" cy="4572000"/>
          </a:xfrm>
          <a:prstGeom prst="rect">
            <a:avLst/>
          </a:prstGeom>
          <a:noFill/>
        </p:spPr>
      </p:pic>
      <p:pic>
        <p:nvPicPr>
          <p:cNvPr id="6" name="Picture 5" descr="DCPL_Trefferanzei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81322" y="1357298"/>
            <a:ext cx="3048000" cy="4572000"/>
          </a:xfrm>
          <a:prstGeom prst="rect">
            <a:avLst/>
          </a:prstGeom>
          <a:noFill/>
        </p:spPr>
      </p:pic>
      <p:pic>
        <p:nvPicPr>
          <p:cNvPr id="7" name="Picture 6" descr="DCPL_Titelanzei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3090" y="1196975"/>
            <a:ext cx="3048000" cy="4572000"/>
          </a:xfrm>
          <a:prstGeom prst="rect">
            <a:avLst/>
          </a:prstGeom>
          <a:noFill/>
        </p:spPr>
      </p:pic>
      <p:cxnSp>
        <p:nvCxnSpPr>
          <p:cNvPr id="8" name="Gerade Verbindung mit Pfeil 7"/>
          <p:cNvCxnSpPr/>
          <p:nvPr/>
        </p:nvCxnSpPr>
        <p:spPr>
          <a:xfrm rot="10800000" flipV="1">
            <a:off x="7143768" y="3071810"/>
            <a:ext cx="1000132" cy="357190"/>
          </a:xfrm>
          <a:prstGeom prst="straightConnector1">
            <a:avLst/>
          </a:prstGeom>
          <a:ln w="38100" cmpd="sng">
            <a:solidFill>
              <a:srgbClr val="8A0F14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Standortanzeige. DCPL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Picture 5" descr="DCPL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643050"/>
            <a:ext cx="3048000" cy="4572000"/>
          </a:xfrm>
          <a:prstGeom prst="rect">
            <a:avLst/>
          </a:prstGeom>
          <a:noFill/>
        </p:spPr>
      </p:pic>
      <p:pic>
        <p:nvPicPr>
          <p:cNvPr id="6" name="Picture 6" descr="DCPL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68609" y="1500174"/>
            <a:ext cx="3017837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DCPL-Kar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67338" y="1285860"/>
            <a:ext cx="3048000" cy="4572000"/>
          </a:xfrm>
          <a:prstGeom prst="rect">
            <a:avLst/>
          </a:prstGeom>
          <a:noFill/>
        </p:spPr>
      </p:pic>
      <p:cxnSp>
        <p:nvCxnSpPr>
          <p:cNvPr id="8" name="Gerade Verbindung mit Pfeil 7"/>
          <p:cNvCxnSpPr/>
          <p:nvPr/>
        </p:nvCxnSpPr>
        <p:spPr>
          <a:xfrm rot="10800000" flipV="1">
            <a:off x="5572132" y="5143512"/>
            <a:ext cx="1000132" cy="357190"/>
          </a:xfrm>
          <a:prstGeom prst="straightConnector1">
            <a:avLst/>
          </a:prstGeom>
          <a:ln w="38100" cmpd="sng">
            <a:solidFill>
              <a:srgbClr val="8A0F14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Standortanzeige. NYPL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Picture 4" descr="NYPL_Bib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665288"/>
            <a:ext cx="3048000" cy="4572000"/>
          </a:xfrm>
          <a:prstGeom prst="rect">
            <a:avLst/>
          </a:prstGeom>
          <a:noFill/>
        </p:spPr>
      </p:pic>
      <p:pic>
        <p:nvPicPr>
          <p:cNvPr id="6" name="Picture 5" descr="NYPL-Ad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500206"/>
            <a:ext cx="3048000" cy="4572000"/>
          </a:xfrm>
          <a:prstGeom prst="rect">
            <a:avLst/>
          </a:prstGeom>
          <a:noFill/>
        </p:spPr>
      </p:pic>
      <p:pic>
        <p:nvPicPr>
          <p:cNvPr id="7" name="Picture 6" descr="NYPL_Kar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24528" y="1143016"/>
            <a:ext cx="3048000" cy="4572000"/>
          </a:xfrm>
          <a:prstGeom prst="rect">
            <a:avLst/>
          </a:prstGeom>
          <a:noFill/>
        </p:spPr>
      </p:pic>
      <p:cxnSp>
        <p:nvCxnSpPr>
          <p:cNvPr id="8" name="Gerade Verbindung mit Pfeil 7"/>
          <p:cNvCxnSpPr/>
          <p:nvPr/>
        </p:nvCxnSpPr>
        <p:spPr>
          <a:xfrm rot="10800000" flipV="1">
            <a:off x="4000496" y="4572007"/>
            <a:ext cx="1000132" cy="357190"/>
          </a:xfrm>
          <a:prstGeom prst="straightConnector1">
            <a:avLst/>
          </a:prstGeom>
          <a:ln w="38100" cmpd="sng">
            <a:solidFill>
              <a:srgbClr val="8A0F14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Mobile Interfaces (Best Practice)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43306" y="1600200"/>
            <a:ext cx="5043494" cy="4525963"/>
          </a:xfrm>
        </p:spPr>
        <p:txBody>
          <a:bodyPr>
            <a:normAutofit/>
          </a:bodyPr>
          <a:lstStyle/>
          <a:p>
            <a:r>
              <a:rPr lang="de-DE" sz="2400" dirty="0" smtClean="0"/>
              <a:t>Websites: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Öffnungszeitenanzeige (tagesaktuell)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Standorterkennende Lagepläne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(Push)-News</a:t>
            </a:r>
          </a:p>
          <a:p>
            <a:r>
              <a:rPr lang="de-DE" sz="2400" dirty="0" smtClean="0"/>
              <a:t>Online-Kataloge: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Literatursuche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Vormerkungen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Kontoeinsicht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Verlängerungen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Gebühren mobil bezahlen</a:t>
            </a:r>
          </a:p>
          <a:p>
            <a:pPr lvl="1">
              <a:buFont typeface="Arial" pitchFamily="34" charset="0"/>
              <a:buChar char="•"/>
            </a:pPr>
            <a:r>
              <a:rPr lang="de-DE" sz="2000" dirty="0" smtClean="0"/>
              <a:t>Download von E-Ressourcen</a:t>
            </a:r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Grafik 4" descr="Duk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643050"/>
            <a:ext cx="2762269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QR-Codes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143372" y="2143116"/>
            <a:ext cx="4572032" cy="2454261"/>
          </a:xfrm>
        </p:spPr>
        <p:txBody>
          <a:bodyPr>
            <a:normAutofit/>
          </a:bodyPr>
          <a:lstStyle/>
          <a:p>
            <a:r>
              <a:rPr lang="de-DE" sz="2400" dirty="0" smtClean="0"/>
              <a:t>kodieren URLs, Text, SMS, Telefonnummern</a:t>
            </a:r>
          </a:p>
          <a:p>
            <a:r>
              <a:rPr lang="de-DE" sz="2400" dirty="0" smtClean="0"/>
              <a:t>QR-Code abfotografieren</a:t>
            </a:r>
          </a:p>
          <a:p>
            <a:r>
              <a:rPr lang="de-DE" sz="2400" dirty="0" smtClean="0"/>
              <a:t>QR-Code-Reader dekodiert und leitet automatisch weiter</a:t>
            </a:r>
          </a:p>
          <a:p>
            <a:pPr>
              <a:buNone/>
            </a:pPr>
            <a:endParaRPr lang="de-DE" sz="2800" dirty="0" smtClean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5" name="Grafik 4" descr="QR_Master_Pfe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2081226"/>
            <a:ext cx="2847972" cy="28479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85828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de-DE" sz="3600" dirty="0" smtClean="0"/>
              <a:t/>
            </a:r>
            <a:br>
              <a:rPr lang="de-DE" sz="3600" dirty="0" smtClean="0"/>
            </a:br>
            <a:r>
              <a:rPr lang="de-DE" sz="3600" dirty="0" smtClean="0"/>
              <a:t/>
            </a:r>
            <a:br>
              <a:rPr lang="de-DE" sz="3600" dirty="0" smtClean="0"/>
            </a:br>
            <a:r>
              <a:rPr lang="de-DE" sz="4000" dirty="0" smtClean="0"/>
              <a:t>University Library </a:t>
            </a:r>
            <a:r>
              <a:rPr lang="de-DE" sz="4000" dirty="0" err="1" smtClean="0"/>
              <a:t>of</a:t>
            </a:r>
            <a:r>
              <a:rPr lang="de-DE" sz="4000" dirty="0" smtClean="0"/>
              <a:t> Huddersfield </a:t>
            </a:r>
            <a:r>
              <a:rPr lang="de-DE" sz="3600" dirty="0" smtClean="0"/>
              <a:t/>
            </a:r>
            <a:br>
              <a:rPr lang="de-DE" sz="3600" dirty="0" smtClean="0"/>
            </a:br>
            <a:r>
              <a:rPr lang="de-DE" sz="3600" dirty="0" smtClean="0"/>
              <a:t/>
            </a:r>
            <a:br>
              <a:rPr lang="de-DE" sz="3600" dirty="0" smtClean="0"/>
            </a:b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72108" y="1403367"/>
            <a:ext cx="375761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e-DE" sz="2400" dirty="0" smtClean="0"/>
              <a:t>QR-Codes im Online-Katalog</a:t>
            </a:r>
          </a:p>
          <a:p>
            <a:pPr>
              <a:buNone/>
            </a:pPr>
            <a:endParaRPr lang="de-DE" sz="24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l="1563" t="15000" r="48958" b="9166"/>
          <a:stretch>
            <a:fillRect/>
          </a:stretch>
        </p:blipFill>
        <p:spPr bwMode="auto">
          <a:xfrm>
            <a:off x="357158" y="1428736"/>
            <a:ext cx="469842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QR-Codes…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6" name="Inhaltsplatzhalter 5"/>
          <p:cNvSpPr txBox="1">
            <a:spLocks/>
          </p:cNvSpPr>
          <p:nvPr/>
        </p:nvSpPr>
        <p:spPr>
          <a:xfrm>
            <a:off x="4500562" y="1546243"/>
            <a:ext cx="418623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de-DE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</a:t>
            </a:r>
            <a:r>
              <a:rPr lang="de-DE" sz="2400" noProof="0" dirty="0" smtClean="0"/>
              <a:t> </a:t>
            </a:r>
            <a:r>
              <a:rPr lang="de-DE" sz="2400" dirty="0" smtClean="0"/>
              <a:t>an technischen Geräten (z.B. Ausleihautomat): verlinken zu Video-</a:t>
            </a:r>
            <a:r>
              <a:rPr lang="de-DE" sz="2400" dirty="0" err="1" smtClean="0"/>
              <a:t>Tutorials</a:t>
            </a:r>
            <a:endParaRPr kumimoji="0" lang="de-DE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27083" t="4167" r="30208" b="12499"/>
          <a:stretch>
            <a:fillRect/>
          </a:stretch>
        </p:blipFill>
        <p:spPr bwMode="auto">
          <a:xfrm>
            <a:off x="714348" y="1571612"/>
            <a:ext cx="351475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QR-Codes…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27083" t="2500" r="32292" b="11666"/>
          <a:stretch>
            <a:fillRect/>
          </a:stretch>
        </p:blipFill>
        <p:spPr bwMode="auto">
          <a:xfrm>
            <a:off x="1071538" y="1571612"/>
            <a:ext cx="3245921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Inhaltsplatzhalter 5"/>
          <p:cNvSpPr txBox="1">
            <a:spLocks/>
          </p:cNvSpPr>
          <p:nvPr/>
        </p:nvSpPr>
        <p:spPr>
          <a:xfrm>
            <a:off x="4500562" y="1546243"/>
            <a:ext cx="418623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de-DE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</a:t>
            </a:r>
            <a:r>
              <a:rPr lang="de-DE" sz="2400" dirty="0" smtClean="0"/>
              <a:t> als Leitsystem: </a:t>
            </a:r>
          </a:p>
          <a:p>
            <a:pPr marL="342900" lvl="0" indent="-342900">
              <a:spcBef>
                <a:spcPct val="20000"/>
              </a:spcBef>
            </a:pPr>
            <a:r>
              <a:rPr lang="de-DE" sz="2400" dirty="0" smtClean="0"/>
              <a:t>    mehr Informationen zum </a:t>
            </a:r>
          </a:p>
          <a:p>
            <a:pPr marL="342900" lvl="0" indent="-342900">
              <a:spcBef>
                <a:spcPct val="20000"/>
              </a:spcBef>
            </a:pPr>
            <a:r>
              <a:rPr lang="de-DE" sz="2400" dirty="0" smtClean="0"/>
              <a:t>    Bestand</a:t>
            </a:r>
            <a:endParaRPr kumimoji="0" lang="de-DE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QR-Codes…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4500562" y="1600200"/>
            <a:ext cx="41862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e-DE" sz="2400" dirty="0" smtClean="0"/>
              <a:t>…auf Zeitschriften: </a:t>
            </a:r>
          </a:p>
          <a:p>
            <a:pPr>
              <a:buNone/>
            </a:pPr>
            <a:r>
              <a:rPr lang="de-DE" sz="2400" dirty="0" smtClean="0"/>
              <a:t>   verlinken mit E-Journals</a:t>
            </a:r>
            <a:endParaRPr lang="de-DE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26042" t="4167" r="34895" b="12499"/>
          <a:stretch>
            <a:fillRect/>
          </a:stretch>
        </p:blipFill>
        <p:spPr bwMode="auto">
          <a:xfrm>
            <a:off x="892943" y="1643050"/>
            <a:ext cx="3107553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feld 7"/>
          <p:cNvSpPr txBox="1"/>
          <p:nvPr/>
        </p:nvSpPr>
        <p:spPr>
          <a:xfrm>
            <a:off x="4143372" y="5572140"/>
            <a:ext cx="45720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>
                    <a:lumMod val="50000"/>
                  </a:schemeClr>
                </a:solidFill>
              </a:rPr>
              <a:t>Quelle: http://www.slideshare.net/andy_walsh/qr-codes-text-a-librarian-and-more</a:t>
            </a:r>
            <a:endParaRPr lang="de-DE" sz="1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err="1" smtClean="0"/>
              <a:t>What</a:t>
            </a:r>
            <a:r>
              <a:rPr lang="de-DE" sz="3600" dirty="0" smtClean="0"/>
              <a:t> </a:t>
            </a:r>
            <a:r>
              <a:rPr lang="de-DE" sz="3600" dirty="0" err="1" smtClean="0"/>
              <a:t>next</a:t>
            </a:r>
            <a:r>
              <a:rPr lang="de-DE" sz="3600" dirty="0" smtClean="0"/>
              <a:t>?</a:t>
            </a:r>
            <a:endParaRPr lang="de-DE" sz="3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0" y="6286520"/>
            <a:ext cx="8896360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1952638"/>
            <a:ext cx="57150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feld 6"/>
          <p:cNvSpPr txBox="1"/>
          <p:nvPr/>
        </p:nvSpPr>
        <p:spPr>
          <a:xfrm>
            <a:off x="5000628" y="5030284"/>
            <a:ext cx="257176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http://www.flickr.com/photos/odonovan/3715717053/</a:t>
            </a:r>
            <a:endParaRPr lang="de-DE" sz="600" dirty="0">
              <a:solidFill>
                <a:schemeClr val="bg1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RFID Selbstverbuchung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957390"/>
            <a:ext cx="8229600" cy="3186122"/>
          </a:xfrm>
        </p:spPr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0" y="6286520"/>
            <a:ext cx="8896360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t="12963"/>
          <a:stretch>
            <a:fillRect/>
          </a:stretch>
        </p:blipFill>
        <p:spPr bwMode="auto">
          <a:xfrm>
            <a:off x="1214414" y="1785926"/>
            <a:ext cx="3143250" cy="26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38" y="2690826"/>
            <a:ext cx="40005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feld 7"/>
          <p:cNvSpPr txBox="1"/>
          <p:nvPr/>
        </p:nvSpPr>
        <p:spPr>
          <a:xfrm>
            <a:off x="1857356" y="4429132"/>
            <a:ext cx="250033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" dirty="0" smtClean="0">
                <a:solidFill>
                  <a:schemeClr val="bg1">
                    <a:lumMod val="50000"/>
                  </a:schemeClr>
                </a:solidFill>
              </a:rPr>
              <a:t>http://</a:t>
            </a:r>
            <a:r>
              <a:rPr lang="de-DE" sz="600" dirty="0" smtClean="0">
                <a:solidFill>
                  <a:schemeClr val="bg1">
                    <a:lumMod val="50000"/>
                  </a:schemeClr>
                </a:solidFill>
              </a:rPr>
              <a:t>common.ziffdavisinternet.com/encyclopedia_images</a:t>
            </a:r>
            <a:r>
              <a:rPr lang="de-DE" sz="500" dirty="0" smtClean="0">
                <a:solidFill>
                  <a:schemeClr val="bg1">
                    <a:lumMod val="50000"/>
                  </a:schemeClr>
                </a:solidFill>
              </a:rPr>
              <a:t>/_RFIDRD3.JPG</a:t>
            </a:r>
            <a:endParaRPr lang="de-DE" sz="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072198" y="5286388"/>
            <a:ext cx="300039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50000"/>
                  </a:schemeClr>
                </a:solidFill>
              </a:rPr>
              <a:t>http://mobilementalism.com/imageSnag/314-439db1449c413.jpg</a:t>
            </a:r>
            <a:endParaRPr lang="de-DE" sz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6000" r="6999"/>
          <a:stretch>
            <a:fillRect/>
          </a:stretch>
        </p:blipFill>
        <p:spPr bwMode="auto">
          <a:xfrm>
            <a:off x="428596" y="1328745"/>
            <a:ext cx="4143404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err="1" smtClean="0"/>
              <a:t>Augmented</a:t>
            </a:r>
            <a:r>
              <a:rPr lang="de-DE" sz="3600" dirty="0" smtClean="0"/>
              <a:t> Reality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957390"/>
            <a:ext cx="8229600" cy="3186122"/>
          </a:xfrm>
        </p:spPr>
        <p:txBody>
          <a:bodyPr>
            <a:normAutofit/>
          </a:bodyPr>
          <a:lstStyle/>
          <a:p>
            <a:pPr>
              <a:buNone/>
            </a:pPr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3000372"/>
            <a:ext cx="4691094" cy="281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feld 6"/>
          <p:cNvSpPr txBox="1"/>
          <p:nvPr/>
        </p:nvSpPr>
        <p:spPr>
          <a:xfrm>
            <a:off x="357158" y="4458780"/>
            <a:ext cx="35719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50000"/>
                  </a:schemeClr>
                </a:solidFill>
              </a:rPr>
              <a:t>http://blog.newsweek.com/photos/techtonic/images/1155297/original.aspx</a:t>
            </a:r>
            <a:endParaRPr lang="de-DE" sz="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643702" y="5816102"/>
            <a:ext cx="264320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chemeClr val="bg1">
                    <a:lumMod val="50000"/>
                  </a:schemeClr>
                </a:solidFill>
              </a:rPr>
              <a:t>http://www.telepresenceoptions.com/images/Augmented-reality.jpg</a:t>
            </a:r>
            <a:endParaRPr lang="de-DE" sz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600" dirty="0" smtClean="0"/>
              <a:t>Fragen?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e-DE" sz="2800" dirty="0" smtClean="0"/>
          </a:p>
          <a:p>
            <a:endParaRPr lang="de-DE" sz="2800" dirty="0" smtClean="0"/>
          </a:p>
          <a:p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00034" y="6286520"/>
            <a:ext cx="8396326" cy="365125"/>
          </a:xfrm>
        </p:spPr>
        <p:txBody>
          <a:bodyPr/>
          <a:lstStyle/>
          <a:p>
            <a:r>
              <a:rPr lang="de-DE" dirty="0" smtClean="0"/>
              <a:t>11. </a:t>
            </a:r>
            <a:r>
              <a:rPr lang="de-DE" dirty="0" err="1" smtClean="0"/>
              <a:t>InetBib</a:t>
            </a:r>
            <a:r>
              <a:rPr lang="de-DE" dirty="0" smtClean="0"/>
              <a:t>-Tagung vom 14. bis 16. April 2010 in Zürich                                                                                                      Regina Pfeifenberger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3714744" y="2000240"/>
            <a:ext cx="464350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/>
              <a:t>Vielen Dank!</a:t>
            </a:r>
          </a:p>
          <a:p>
            <a:endParaRPr lang="de-DE" sz="2400" dirty="0" smtClean="0"/>
          </a:p>
          <a:p>
            <a:r>
              <a:rPr lang="de-DE" sz="2400" dirty="0" smtClean="0"/>
              <a:t>Regina Pfeifenberger</a:t>
            </a:r>
          </a:p>
          <a:p>
            <a:r>
              <a:rPr lang="de-DE" sz="2200" dirty="0" smtClean="0"/>
              <a:t>regina.pfeifenberger@ub.hu-berlin.de</a:t>
            </a:r>
          </a:p>
          <a:p>
            <a:r>
              <a:rPr lang="de-DE" sz="2200" dirty="0" err="1" smtClean="0"/>
              <a:t>Twitter</a:t>
            </a:r>
            <a:r>
              <a:rPr lang="de-DE" sz="2200" dirty="0" smtClean="0"/>
              <a:t>: </a:t>
            </a:r>
            <a:r>
              <a:rPr lang="de-DE" sz="2200" dirty="0" err="1" smtClean="0"/>
              <a:t>regika</a:t>
            </a:r>
            <a:endParaRPr lang="de-DE" sz="2200" dirty="0" smtClean="0"/>
          </a:p>
        </p:txBody>
      </p:sp>
      <p:pic>
        <p:nvPicPr>
          <p:cNvPr id="8" name="Grafik 7" descr="QR_Master_Pfe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2081226"/>
            <a:ext cx="2347906" cy="2347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1194</Words>
  <Application>Microsoft Office PowerPoint</Application>
  <PresentationFormat>Bildschirmpräsentation (4:3)</PresentationFormat>
  <Paragraphs>253</Paragraphs>
  <Slides>35</Slides>
  <Notes>35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35</vt:i4>
      </vt:variant>
    </vt:vector>
  </HeadingPairs>
  <TitlesOfParts>
    <vt:vector size="36" baseType="lpstr">
      <vt:lpstr>Larissa-Design</vt:lpstr>
      <vt:lpstr>M-Library. Mobile Bibliotheksdienstleistungen   Regina Pfeifenberger</vt:lpstr>
      <vt:lpstr>Was erwartet Sie?</vt:lpstr>
      <vt:lpstr>Das mobile Internet. Fakten</vt:lpstr>
      <vt:lpstr>Das mobile Internet. Fakten</vt:lpstr>
      <vt:lpstr>Deutschland. Fakten</vt:lpstr>
      <vt:lpstr>Mobile Internetnutzung in Deutschland</vt:lpstr>
      <vt:lpstr>Prognose</vt:lpstr>
      <vt:lpstr>Woher kommt dieser Erfolg?</vt:lpstr>
      <vt:lpstr>Smartphones</vt:lpstr>
      <vt:lpstr>Die Stärken der Smartphones</vt:lpstr>
      <vt:lpstr>Dienste für Smartphones</vt:lpstr>
      <vt:lpstr>Und was machen Bibliotheken?</vt:lpstr>
      <vt:lpstr>Theorie: Blogs, Zeitschriften, Konferenzen…</vt:lpstr>
      <vt:lpstr>Mobile Bibliotheksdienste in der Praxis</vt:lpstr>
      <vt:lpstr>SMS</vt:lpstr>
      <vt:lpstr>SMS. Potenzial für Deutschland</vt:lpstr>
      <vt:lpstr>Audioguides</vt:lpstr>
      <vt:lpstr>Audioguides</vt:lpstr>
      <vt:lpstr>Mobile Interfaces</vt:lpstr>
      <vt:lpstr>Generationenwechsel. NSCU</vt:lpstr>
      <vt:lpstr>Generationenwechsel. AirPAC </vt:lpstr>
      <vt:lpstr>Literatursuche. Köln</vt:lpstr>
      <vt:lpstr>Literatursuche. DCPL</vt:lpstr>
      <vt:lpstr>Standortanzeige. DCPL</vt:lpstr>
      <vt:lpstr>Standortanzeige. NYPL</vt:lpstr>
      <vt:lpstr>Mobile Interfaces (Best Practice)</vt:lpstr>
      <vt:lpstr>QR-Codes</vt:lpstr>
      <vt:lpstr>  University Library of Huddersfield   </vt:lpstr>
      <vt:lpstr>QR-Codes…</vt:lpstr>
      <vt:lpstr>QR-Codes…</vt:lpstr>
      <vt:lpstr>QR-Codes…</vt:lpstr>
      <vt:lpstr>What next?</vt:lpstr>
      <vt:lpstr>RFID Selbstverbuchung</vt:lpstr>
      <vt:lpstr>Augmented Reality</vt:lpstr>
      <vt:lpstr>Fragen?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Pocket Library. Bibliothekarische Dienstleistungen für Smartphones  Regina Pfeifenberger</dc:title>
  <dc:creator>Regina</dc:creator>
  <cp:lastModifiedBy>Regina</cp:lastModifiedBy>
  <cp:revision>174</cp:revision>
  <dcterms:created xsi:type="dcterms:W3CDTF">2010-03-12T15:18:08Z</dcterms:created>
  <dcterms:modified xsi:type="dcterms:W3CDTF">2010-04-12T20:51:52Z</dcterms:modified>
</cp:coreProperties>
</file>