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4.xml" ContentType="application/vnd.openxmlformats-officedocument.presentationml.tags+xml"/>
  <Override PartName="/ppt/notesSlides/notesSlide16.xml" ContentType="application/vnd.openxmlformats-officedocument.presentationml.notesSlide+xml"/>
  <Override PartName="/ppt/tags/tag5.xml" ContentType="application/vnd.openxmlformats-officedocument.presentationml.tags+xml"/>
  <Override PartName="/ppt/notesSlides/notesSlide17.xml" ContentType="application/vnd.openxmlformats-officedocument.presentationml.notesSlide+xml"/>
  <Override PartName="/ppt/tags/tag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7.xml" ContentType="application/vnd.openxmlformats-officedocument.presentationml.tags+xml"/>
  <Override PartName="/ppt/notesSlides/notesSlide20.xml" ContentType="application/vnd.openxmlformats-officedocument.presentationml.notesSlide+xml"/>
  <Override PartName="/ppt/tags/tag8.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2"/>
  </p:notesMasterIdLst>
  <p:sldIdLst>
    <p:sldId id="314" r:id="rId2"/>
    <p:sldId id="274" r:id="rId3"/>
    <p:sldId id="275" r:id="rId4"/>
    <p:sldId id="256" r:id="rId5"/>
    <p:sldId id="267" r:id="rId6"/>
    <p:sldId id="265" r:id="rId7"/>
    <p:sldId id="266" r:id="rId8"/>
    <p:sldId id="268" r:id="rId9"/>
    <p:sldId id="269" r:id="rId10"/>
    <p:sldId id="270" r:id="rId11"/>
    <p:sldId id="271" r:id="rId12"/>
    <p:sldId id="272" r:id="rId13"/>
    <p:sldId id="320" r:id="rId14"/>
    <p:sldId id="264" r:id="rId15"/>
    <p:sldId id="288" r:id="rId16"/>
    <p:sldId id="273" r:id="rId17"/>
    <p:sldId id="258" r:id="rId18"/>
    <p:sldId id="259" r:id="rId19"/>
    <p:sldId id="279" r:id="rId20"/>
    <p:sldId id="312" r:id="rId21"/>
    <p:sldId id="311" r:id="rId22"/>
    <p:sldId id="287" r:id="rId23"/>
    <p:sldId id="322" r:id="rId24"/>
    <p:sldId id="321" r:id="rId25"/>
    <p:sldId id="323" r:id="rId26"/>
    <p:sldId id="289" r:id="rId27"/>
    <p:sldId id="290" r:id="rId28"/>
    <p:sldId id="291" r:id="rId29"/>
    <p:sldId id="292" r:id="rId30"/>
    <p:sldId id="299" r:id="rId31"/>
    <p:sldId id="293" r:id="rId32"/>
    <p:sldId id="295" r:id="rId33"/>
    <p:sldId id="298" r:id="rId34"/>
    <p:sldId id="296" r:id="rId35"/>
    <p:sldId id="300" r:id="rId36"/>
    <p:sldId id="297" r:id="rId37"/>
    <p:sldId id="301" r:id="rId38"/>
    <p:sldId id="302" r:id="rId39"/>
    <p:sldId id="303" r:id="rId40"/>
    <p:sldId id="304" r:id="rId41"/>
    <p:sldId id="294" r:id="rId42"/>
    <p:sldId id="308" r:id="rId43"/>
    <p:sldId id="319" r:id="rId44"/>
    <p:sldId id="310" r:id="rId45"/>
    <p:sldId id="315" r:id="rId46"/>
    <p:sldId id="316" r:id="rId47"/>
    <p:sldId id="317" r:id="rId48"/>
    <p:sldId id="313" r:id="rId49"/>
    <p:sldId id="318" r:id="rId50"/>
    <p:sldId id="283" r:id="rId51"/>
    <p:sldId id="284" r:id="rId52"/>
    <p:sldId id="285" r:id="rId53"/>
    <p:sldId id="286" r:id="rId54"/>
    <p:sldId id="280" r:id="rId55"/>
    <p:sldId id="278" r:id="rId56"/>
    <p:sldId id="260" r:id="rId57"/>
    <p:sldId id="276" r:id="rId58"/>
    <p:sldId id="277" r:id="rId59"/>
    <p:sldId id="261" r:id="rId60"/>
    <p:sldId id="262" r:id="rId61"/>
  </p:sldIdLst>
  <p:sldSz cx="9144000" cy="5143500" type="screen16x9"/>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hlhardt, Jens" initials="EJ"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675" autoAdjust="0"/>
  </p:normalViewPr>
  <p:slideViewPr>
    <p:cSldViewPr>
      <p:cViewPr>
        <p:scale>
          <a:sx n="100" d="100"/>
          <a:sy n="100" d="100"/>
        </p:scale>
        <p:origin x="-960" y="-102"/>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75C09E-88FA-4A86-9446-A69AA80B9C3C}" type="datetimeFigureOut">
              <a:rPr lang="de-DE" smtClean="0"/>
              <a:t>20.01.2019</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55DA14-CE6D-4000-BA59-A8DC1272E376}" type="slidenum">
              <a:rPr lang="de-DE" smtClean="0"/>
              <a:t>‹Nr.›</a:t>
            </a:fld>
            <a:endParaRPr lang="de-DE"/>
          </a:p>
        </p:txBody>
      </p:sp>
    </p:spTree>
    <p:extLst>
      <p:ext uri="{BB962C8B-B14F-4D97-AF65-F5344CB8AC3E}">
        <p14:creationId xmlns:p14="http://schemas.microsoft.com/office/powerpoint/2010/main" val="2458586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smtClean="0"/>
              <a:t>Herzlich willkommen und vielen Dank</a:t>
            </a:r>
            <a:r>
              <a:rPr lang="de-DE" baseline="0" dirty="0" smtClean="0"/>
              <a:t>, dass Sie sich bereit erklärt haben an dieser Studie teilzunehmen</a:t>
            </a:r>
          </a:p>
          <a:p>
            <a:pPr marL="0" indent="0">
              <a:buFont typeface="Arial" panose="020B0604020202020204" pitchFamily="34" charset="0"/>
              <a:buNone/>
            </a:pPr>
            <a:r>
              <a:rPr lang="de-DE" baseline="0" dirty="0" smtClean="0"/>
              <a:t>X</a:t>
            </a:r>
            <a:endParaRPr lang="de-DE" dirty="0" smtClean="0"/>
          </a:p>
          <a:p>
            <a:pPr marL="171450" indent="-171450">
              <a:buFont typeface="Arial" panose="020B0604020202020204" pitchFamily="34" charset="0"/>
              <a:buChar char="•"/>
            </a:pPr>
            <a:r>
              <a:rPr lang="de-DE" baseline="0" dirty="0" smtClean="0"/>
              <a:t>Es handelt sich hierbei um eine Studie zur Benutzerfreundlichkeit und dem Verständnis eines </a:t>
            </a:r>
            <a:r>
              <a:rPr lang="de-DE" baseline="0" dirty="0" err="1" smtClean="0"/>
              <a:t>Decision</a:t>
            </a:r>
            <a:r>
              <a:rPr lang="de-DE" baseline="0" dirty="0" smtClean="0"/>
              <a:t> Support Systems (dt. System zur Entscheidungsunterstützung)</a:t>
            </a:r>
          </a:p>
          <a:p>
            <a:pPr marL="171450" indent="-171450">
              <a:buFont typeface="Arial" panose="020B0604020202020204" pitchFamily="34" charset="0"/>
              <a:buChar char="•"/>
            </a:pPr>
            <a:r>
              <a:rPr lang="de-DE" baseline="0" dirty="0" smtClean="0"/>
              <a:t>In diesem Video erhalten Sie eine kurze Einleitung um Sie für das anschließende Experiment vorzubereiten</a:t>
            </a:r>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1</a:t>
            </a:fld>
            <a:endParaRPr lang="de-DE"/>
          </a:p>
        </p:txBody>
      </p:sp>
    </p:spTree>
    <p:extLst>
      <p:ext uri="{BB962C8B-B14F-4D97-AF65-F5344CB8AC3E}">
        <p14:creationId xmlns:p14="http://schemas.microsoft.com/office/powerpoint/2010/main" val="32076451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smtClean="0"/>
              <a:t>Nach dem dritten Zeitschritt ist nun das maximale Reaktorvolumen erreicht. Die minimal und maximal zulässigen Werte</a:t>
            </a:r>
            <a:r>
              <a:rPr lang="de-DE" baseline="0" dirty="0" smtClean="0"/>
              <a:t> sind in allen Diagrammen durch rote gestrichelte Linien als </a:t>
            </a:r>
            <a:r>
              <a:rPr lang="de-DE" baseline="0" dirty="0" err="1" smtClean="0"/>
              <a:t>Constraints</a:t>
            </a:r>
            <a:r>
              <a:rPr lang="de-DE" baseline="0" dirty="0" smtClean="0"/>
              <a:t> gekennzeichnet.</a:t>
            </a:r>
          </a:p>
        </p:txBody>
      </p:sp>
      <p:sp>
        <p:nvSpPr>
          <p:cNvPr id="4" name="Foliennummernplatzhalter 3"/>
          <p:cNvSpPr>
            <a:spLocks noGrp="1"/>
          </p:cNvSpPr>
          <p:nvPr>
            <p:ph type="sldNum" sz="quarter" idx="10"/>
          </p:nvPr>
        </p:nvSpPr>
        <p:spPr/>
        <p:txBody>
          <a:bodyPr/>
          <a:lstStyle/>
          <a:p>
            <a:fld id="{0C55DA14-CE6D-4000-BA59-A8DC1272E376}" type="slidenum">
              <a:rPr lang="de-DE" smtClean="0"/>
              <a:t>10</a:t>
            </a:fld>
            <a:endParaRPr lang="de-DE"/>
          </a:p>
        </p:txBody>
      </p:sp>
    </p:spTree>
    <p:extLst>
      <p:ext uri="{BB962C8B-B14F-4D97-AF65-F5344CB8AC3E}">
        <p14:creationId xmlns:p14="http://schemas.microsoft.com/office/powerpoint/2010/main" val="31012038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aseline="0" dirty="0" smtClean="0"/>
              <a:t>Da für diesen Batch auch im weiteren Verlauf nicht mehr geheizt oder gekühlt wird, regiert der das Gemisch nun, bis zum erreichen der Endzeit, </a:t>
            </a:r>
            <a:r>
              <a:rPr lang="de-DE" baseline="0" dirty="0" err="1" smtClean="0"/>
              <a:t>adiabat</a:t>
            </a:r>
            <a:r>
              <a:rPr lang="de-DE" baseline="0" dirty="0" smtClean="0"/>
              <a:t> ab.</a:t>
            </a:r>
            <a:endParaRPr lang="de-DE" dirty="0" smtClean="0"/>
          </a:p>
          <a:p>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11</a:t>
            </a:fld>
            <a:endParaRPr lang="de-DE"/>
          </a:p>
        </p:txBody>
      </p:sp>
    </p:spTree>
    <p:extLst>
      <p:ext uri="{BB962C8B-B14F-4D97-AF65-F5344CB8AC3E}">
        <p14:creationId xmlns:p14="http://schemas.microsoft.com/office/powerpoint/2010/main" val="39146344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smtClean="0"/>
              <a:t>Bis</a:t>
            </a:r>
            <a:r>
              <a:rPr lang="de-DE" baseline="0" dirty="0" smtClean="0"/>
              <a:t> zum Ende des Batches hat sich eine entsprechende Menge an Produkten gebildet. Ab dem Moment indem der Reaktor voll ist reduziert sich die Menge des Zwischenproduktes C da kein frischer Rohstoff B mehr nachgeliefert wird.</a:t>
            </a:r>
          </a:p>
          <a:p>
            <a:pPr marL="171450" indent="-171450">
              <a:buFont typeface="Arial" panose="020B0604020202020204" pitchFamily="34" charset="0"/>
              <a:buChar char="•"/>
            </a:pPr>
            <a:r>
              <a:rPr lang="de-DE" baseline="0" dirty="0" smtClean="0"/>
              <a:t>Darüber hinaus entsteht mit der Zeit ein wesentlicher Anteil des Toxischen Abfallproduktes G.</a:t>
            </a:r>
          </a:p>
          <a:p>
            <a:pPr marL="171450" indent="-171450">
              <a:buFont typeface="Arial" panose="020B0604020202020204" pitchFamily="34" charset="0"/>
              <a:buChar char="•"/>
            </a:pPr>
            <a:endParaRPr lang="de-DE" baseline="0" dirty="0" smtClean="0"/>
          </a:p>
          <a:p>
            <a:pPr marL="171450" indent="-171450">
              <a:buFont typeface="Arial" panose="020B0604020202020204" pitchFamily="34" charset="0"/>
              <a:buChar char="•"/>
            </a:pPr>
            <a:r>
              <a:rPr lang="de-DE" baseline="0" dirty="0" smtClean="0"/>
              <a:t>Die Anteile der verschiedenen Stoffe im finalen Gemisch kann durch den Zeitpunkt und die </a:t>
            </a:r>
            <a:r>
              <a:rPr lang="de-DE" baseline="0" dirty="0" err="1" smtClean="0"/>
              <a:t>Feedrate</a:t>
            </a:r>
            <a:r>
              <a:rPr lang="de-DE" baseline="0" dirty="0" smtClean="0"/>
              <a:t> des Rohstoffs B sowie durch das Heizen und Kühlen des Reaktors beeinflusst werden und resultiert somit in einer gewissen Effizienz der Produktion.</a:t>
            </a:r>
          </a:p>
        </p:txBody>
      </p:sp>
      <p:sp>
        <p:nvSpPr>
          <p:cNvPr id="4" name="Foliennummernplatzhalter 3"/>
          <p:cNvSpPr>
            <a:spLocks noGrp="1"/>
          </p:cNvSpPr>
          <p:nvPr>
            <p:ph type="sldNum" sz="quarter" idx="10"/>
          </p:nvPr>
        </p:nvSpPr>
        <p:spPr/>
        <p:txBody>
          <a:bodyPr/>
          <a:lstStyle/>
          <a:p>
            <a:fld id="{0C55DA14-CE6D-4000-BA59-A8DC1272E376}" type="slidenum">
              <a:rPr lang="de-DE" smtClean="0"/>
              <a:t>12</a:t>
            </a:fld>
            <a:endParaRPr lang="de-DE"/>
          </a:p>
        </p:txBody>
      </p:sp>
    </p:spTree>
    <p:extLst>
      <p:ext uri="{BB962C8B-B14F-4D97-AF65-F5344CB8AC3E}">
        <p14:creationId xmlns:p14="http://schemas.microsoft.com/office/powerpoint/2010/main" val="12437489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baseline="0" dirty="0" smtClean="0"/>
              <a:t>In diesem zweiten Beispiel wurde der Rohstoff B etwas später in den Reaktor gegeben und über die gesamte Dauer des Batches gekühlt. Dies führt dazu, dass die Reaktortemperatur auf die untere </a:t>
            </a:r>
            <a:r>
              <a:rPr lang="de-DE" baseline="0" dirty="0" err="1" smtClean="0"/>
              <a:t>Constraint</a:t>
            </a:r>
            <a:r>
              <a:rPr lang="de-DE" baseline="0" dirty="0" smtClean="0"/>
              <a:t>, also die minimal zulässige Reaktionstemperatur, abgesenkt wird. Die Reaktionen starten später und es kommt zu einem </a:t>
            </a:r>
            <a:r>
              <a:rPr lang="de-DE" baseline="0" dirty="0" err="1" smtClean="0"/>
              <a:t>reudzierten</a:t>
            </a:r>
            <a:r>
              <a:rPr lang="de-DE" baseline="0" dirty="0" smtClean="0"/>
              <a:t> Reaktionsumsatz. Durch diese Fahrweise werden erheblich weniger Produkte P und E gebildet, allerdings kann so auch die Bildung des toxischen Nebenproduktes G vermieden werden. </a:t>
            </a:r>
          </a:p>
        </p:txBody>
      </p:sp>
      <p:sp>
        <p:nvSpPr>
          <p:cNvPr id="4" name="Foliennummernplatzhalter 3"/>
          <p:cNvSpPr>
            <a:spLocks noGrp="1"/>
          </p:cNvSpPr>
          <p:nvPr>
            <p:ph type="sldNum" sz="quarter" idx="10"/>
          </p:nvPr>
        </p:nvSpPr>
        <p:spPr/>
        <p:txBody>
          <a:bodyPr/>
          <a:lstStyle/>
          <a:p>
            <a:fld id="{0C55DA14-CE6D-4000-BA59-A8DC1272E376}" type="slidenum">
              <a:rPr lang="de-DE" smtClean="0"/>
              <a:t>13</a:t>
            </a:fld>
            <a:endParaRPr lang="de-DE"/>
          </a:p>
        </p:txBody>
      </p:sp>
    </p:spTree>
    <p:extLst>
      <p:ext uri="{BB962C8B-B14F-4D97-AF65-F5344CB8AC3E}">
        <p14:creationId xmlns:p14="http://schemas.microsoft.com/office/powerpoint/2010/main" val="12437489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smtClean="0"/>
              <a:t>Sie als Anlagenbetreiber möchten ihre Anlage möglichst optimal betreiben. </a:t>
            </a:r>
          </a:p>
          <a:p>
            <a:pPr marL="0" indent="0">
              <a:buFont typeface="Arial" panose="020B0604020202020204" pitchFamily="34" charset="0"/>
              <a:buNone/>
            </a:pPr>
            <a:r>
              <a:rPr lang="de-DE" dirty="0" smtClean="0"/>
              <a:t>X</a:t>
            </a:r>
          </a:p>
          <a:p>
            <a:pPr marL="171450" indent="-171450">
              <a:buFont typeface="Arial" panose="020B0604020202020204" pitchFamily="34" charset="0"/>
              <a:buChar char="•"/>
            </a:pPr>
            <a:r>
              <a:rPr lang="de-DE" dirty="0" smtClean="0"/>
              <a:t>Hier stellt sich natürlich die Frage „Was ist optimal?“ </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14</a:t>
            </a:fld>
            <a:endParaRPr lang="de-DE"/>
          </a:p>
        </p:txBody>
      </p:sp>
    </p:spTree>
    <p:extLst>
      <p:ext uri="{BB962C8B-B14F-4D97-AF65-F5344CB8AC3E}">
        <p14:creationId xmlns:p14="http://schemas.microsoft.com/office/powerpoint/2010/main" val="7019951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Um die Effizienz ihrer Anlage zu beschreiben lassen sich Ressourceneffizienz Indikatoren nutzen. </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15</a:t>
            </a:fld>
            <a:endParaRPr lang="de-DE"/>
          </a:p>
        </p:txBody>
      </p:sp>
    </p:spTree>
    <p:extLst>
      <p:ext uri="{BB962C8B-B14F-4D97-AF65-F5344CB8AC3E}">
        <p14:creationId xmlns:p14="http://schemas.microsoft.com/office/powerpoint/2010/main" val="3757058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Ressourceneffizienz Indikatoren oder kurz REI beziehen sich immer auf einen Prozess oder einen Teilanlage. </a:t>
            </a:r>
          </a:p>
          <a:p>
            <a:r>
              <a:rPr lang="de-DE" dirty="0" smtClean="0"/>
              <a:t>X</a:t>
            </a:r>
          </a:p>
          <a:p>
            <a:r>
              <a:rPr lang="de-DE" dirty="0" smtClean="0"/>
              <a:t>Sie beschreiben</a:t>
            </a:r>
            <a:r>
              <a:rPr lang="de-DE" baseline="0" dirty="0" smtClean="0"/>
              <a:t> </a:t>
            </a:r>
            <a:r>
              <a:rPr lang="de-DE" dirty="0" smtClean="0"/>
              <a:t>wie effizient Rohstoffe und Energie vom Prozess verwendet werden, </a:t>
            </a:r>
          </a:p>
          <a:p>
            <a:r>
              <a:rPr lang="de-DE" dirty="0" smtClean="0"/>
              <a:t>X</a:t>
            </a:r>
          </a:p>
          <a:p>
            <a:r>
              <a:rPr lang="de-DE" dirty="0" smtClean="0"/>
              <a:t>um die</a:t>
            </a:r>
            <a:r>
              <a:rPr lang="de-DE" baseline="0" dirty="0" smtClean="0"/>
              <a:t> Wertp</a:t>
            </a:r>
            <a:r>
              <a:rPr lang="de-DE" dirty="0" smtClean="0"/>
              <a:t>rodukte des Prozesses zu bilden. Neben dem Produktströmen werden</a:t>
            </a:r>
            <a:r>
              <a:rPr lang="de-DE" baseline="0" dirty="0" smtClean="0"/>
              <a:t> </a:t>
            </a:r>
            <a:r>
              <a:rPr lang="de-DE" dirty="0" smtClean="0"/>
              <a:t>häufig auch Abfallströme erzeugt, die mehr oder weniger kostspielig</a:t>
            </a:r>
            <a:r>
              <a:rPr lang="de-DE" baseline="0" dirty="0" smtClean="0"/>
              <a:t> entsorgt werden müssen und die Umwelt belasten.</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16</a:t>
            </a:fld>
            <a:endParaRPr lang="de-DE"/>
          </a:p>
        </p:txBody>
      </p:sp>
    </p:spTree>
    <p:extLst>
      <p:ext uri="{BB962C8B-B14F-4D97-AF65-F5344CB8AC3E}">
        <p14:creationId xmlns:p14="http://schemas.microsoft.com/office/powerpoint/2010/main" val="31271579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Grundsätzlich erfasst jeder REI das Verhältnis von</a:t>
            </a:r>
            <a:r>
              <a:rPr lang="de-DE" baseline="0" dirty="0" smtClean="0"/>
              <a:t> Produkt Output zum betrachteten Input.</a:t>
            </a:r>
          </a:p>
          <a:p>
            <a:r>
              <a:rPr lang="de-DE" baseline="0" dirty="0" smtClean="0"/>
              <a:t>X</a:t>
            </a:r>
          </a:p>
          <a:p>
            <a:r>
              <a:rPr lang="de-DE" baseline="0" dirty="0" smtClean="0"/>
              <a:t>Exemplarisch ist hierzu die Total </a:t>
            </a:r>
            <a:r>
              <a:rPr lang="de-DE" baseline="0" dirty="0" err="1" smtClean="0"/>
              <a:t>Energy</a:t>
            </a:r>
            <a:r>
              <a:rPr lang="de-DE" baseline="0" dirty="0" smtClean="0"/>
              <a:t> Efficiency TEE gezeigt. Der Produkt Output in kg wird auf den gesamten Energieeinsatz des Prozesses bezogen.</a:t>
            </a:r>
          </a:p>
          <a:p>
            <a:r>
              <a:rPr lang="de-DE" baseline="0" dirty="0" smtClean="0"/>
              <a:t>X</a:t>
            </a:r>
          </a:p>
          <a:p>
            <a:r>
              <a:rPr lang="de-DE" baseline="0" dirty="0" smtClean="0"/>
              <a:t>Im vorliegenden Fall umfasst der </a:t>
            </a:r>
            <a:r>
              <a:rPr lang="de-DE" baseline="0" dirty="0" err="1" smtClean="0"/>
              <a:t>Energieeeinsatz</a:t>
            </a:r>
            <a:r>
              <a:rPr lang="de-DE" baseline="0" dirty="0" smtClean="0"/>
              <a:t> sowohl die Heizleistung als auch die Kühlleistung.</a:t>
            </a:r>
          </a:p>
          <a:p>
            <a:r>
              <a:rPr lang="de-DE" baseline="0" dirty="0" smtClean="0"/>
              <a:t>X</a:t>
            </a:r>
          </a:p>
          <a:p>
            <a:r>
              <a:rPr lang="de-DE" baseline="0" dirty="0" smtClean="0"/>
              <a:t>Der Produkt Output ist die Menge der beiden verkäuflichen Produkte P und E</a:t>
            </a:r>
          </a:p>
          <a:p>
            <a:endParaRPr lang="de-DE" baseline="0" dirty="0" smtClean="0"/>
          </a:p>
          <a:p>
            <a:r>
              <a:rPr lang="de-DE" baseline="0" dirty="0" smtClean="0"/>
              <a:t>Im Falle eines effizienten Betriebes wird verhältnismäßig mehr Produkt pro eingesetzter Energie erhalten. Der Wert für die Energie Effizienz steigt. </a:t>
            </a:r>
          </a:p>
          <a:p>
            <a:r>
              <a:rPr lang="de-DE" baseline="0" dirty="0" smtClean="0"/>
              <a:t>Sollte im Umkehrschluss mehr Energie Verbraucht werden oder weniger Produkt gebildet werden, so sinkt der Wert der Energieeffizienz</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17</a:t>
            </a:fld>
            <a:endParaRPr lang="de-DE"/>
          </a:p>
        </p:txBody>
      </p:sp>
    </p:spTree>
    <p:extLst>
      <p:ext uri="{BB962C8B-B14F-4D97-AF65-F5344CB8AC3E}">
        <p14:creationId xmlns:p14="http://schemas.microsoft.com/office/powerpoint/2010/main" val="33805487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Neben der TEE</a:t>
            </a:r>
            <a:r>
              <a:rPr lang="de-DE" baseline="0" dirty="0" smtClean="0"/>
              <a:t> kommt die Total Material Efficiency TME zur Anwendung.</a:t>
            </a:r>
          </a:p>
          <a:p>
            <a:r>
              <a:rPr lang="de-DE" baseline="0" dirty="0" smtClean="0"/>
              <a:t>X</a:t>
            </a:r>
          </a:p>
          <a:p>
            <a:r>
              <a:rPr lang="de-DE" baseline="0" dirty="0" smtClean="0"/>
              <a:t>Die TME erfasst die Effizienz der Stoffumwandlung der Edukte zu den Produkten. </a:t>
            </a:r>
          </a:p>
          <a:p>
            <a:r>
              <a:rPr lang="de-DE" baseline="0" dirty="0" smtClean="0"/>
              <a:t>X</a:t>
            </a:r>
          </a:p>
          <a:p>
            <a:pPr marL="0" marR="0" indent="0" algn="l" defTabSz="914400" rtl="0" eaLnBrk="1" fontAlgn="auto" latinLnBrk="0" hangingPunct="1">
              <a:lnSpc>
                <a:spcPct val="100000"/>
              </a:lnSpc>
              <a:spcBef>
                <a:spcPts val="0"/>
              </a:spcBef>
              <a:spcAft>
                <a:spcPts val="0"/>
              </a:spcAft>
              <a:buClrTx/>
              <a:buSzTx/>
              <a:buFontTx/>
              <a:buNone/>
              <a:tabLst/>
              <a:defRPr/>
            </a:pPr>
            <a:r>
              <a:rPr lang="de-DE" baseline="0" dirty="0" smtClean="0"/>
              <a:t>Als Materialeinsatz wird hier die Menge an eingesetzten Rohstoffen A und B verstanden. Wird also mehr Produkt bei der gleichen Menge an Einsatzstoffen gebildet so steigt der Wert der TME.</a:t>
            </a:r>
          </a:p>
          <a:p>
            <a:r>
              <a:rPr lang="de-DE" baseline="0" dirty="0" smtClean="0"/>
              <a:t>X</a:t>
            </a:r>
            <a:br>
              <a:rPr lang="de-DE" baseline="0" dirty="0" smtClean="0"/>
            </a:br>
            <a:r>
              <a:rPr lang="de-DE" baseline="0" dirty="0" smtClean="0"/>
              <a:t>Die Eco </a:t>
            </a:r>
            <a:r>
              <a:rPr lang="de-DE" baseline="0" dirty="0" err="1" smtClean="0"/>
              <a:t>efficiency</a:t>
            </a:r>
            <a:r>
              <a:rPr lang="de-DE" baseline="0" dirty="0" smtClean="0"/>
              <a:t> beschreibt wie gut die Abfallmenge während der Produktion vermieden wird.</a:t>
            </a:r>
          </a:p>
          <a:p>
            <a:r>
              <a:rPr lang="de-DE" baseline="0" dirty="0" smtClean="0"/>
              <a:t>X </a:t>
            </a:r>
          </a:p>
          <a:p>
            <a:r>
              <a:rPr lang="de-DE" baseline="0" dirty="0" smtClean="0"/>
              <a:t>Der einzige Abfallstrom mit negativen Auswirkungen auf die Umwelt ist das toxische Nebenprodukt G.</a:t>
            </a:r>
          </a:p>
          <a:p>
            <a:r>
              <a:rPr lang="de-DE" baseline="0" dirty="0" smtClean="0"/>
              <a:t>X </a:t>
            </a:r>
          </a:p>
          <a:p>
            <a:r>
              <a:rPr lang="de-DE" baseline="0" dirty="0" smtClean="0"/>
              <a:t>Die vierte Kenngröße ist der finanzielle Gewinn, der durch den Prozess erwirtschaftet wird. (Hier bezeichnet durch den </a:t>
            </a:r>
            <a:r>
              <a:rPr lang="de-DE" baseline="0" dirty="0" err="1" smtClean="0"/>
              <a:t>Benefit</a:t>
            </a:r>
            <a:r>
              <a:rPr lang="de-DE" baseline="0" dirty="0" smtClean="0"/>
              <a:t> oder kurz BEN). Strenggenommen ist der </a:t>
            </a:r>
            <a:r>
              <a:rPr lang="de-DE" baseline="0" dirty="0" err="1" smtClean="0"/>
              <a:t>Benefit</a:t>
            </a:r>
            <a:r>
              <a:rPr lang="de-DE" baseline="0" dirty="0" smtClean="0"/>
              <a:t> kein REI, jedoch müssen chemische Prozesse vor allem eine gute finanzielle Performance aufweisen, da der finanzielle Gewinn letztlich der zentrale Sinn fast aller Produktionsanlagen ist.</a:t>
            </a:r>
          </a:p>
        </p:txBody>
      </p:sp>
      <p:sp>
        <p:nvSpPr>
          <p:cNvPr id="4" name="Foliennummernplatzhalter 3"/>
          <p:cNvSpPr>
            <a:spLocks noGrp="1"/>
          </p:cNvSpPr>
          <p:nvPr>
            <p:ph type="sldNum" sz="quarter" idx="10"/>
          </p:nvPr>
        </p:nvSpPr>
        <p:spPr/>
        <p:txBody>
          <a:bodyPr/>
          <a:lstStyle/>
          <a:p>
            <a:fld id="{0C55DA14-CE6D-4000-BA59-A8DC1272E376}" type="slidenum">
              <a:rPr lang="de-DE" smtClean="0"/>
              <a:t>18</a:t>
            </a:fld>
            <a:endParaRPr lang="de-DE"/>
          </a:p>
        </p:txBody>
      </p:sp>
    </p:spTree>
    <p:extLst>
      <p:ext uri="{BB962C8B-B14F-4D97-AF65-F5344CB8AC3E}">
        <p14:creationId xmlns:p14="http://schemas.microsoft.com/office/powerpoint/2010/main" val="3638053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Effizienz Ihres</a:t>
            </a:r>
            <a:r>
              <a:rPr lang="de-DE" baseline="0" dirty="0" smtClean="0"/>
              <a:t> Prozesses lässt sich durch die vier soeben vorgestellten Kenngrößen erfassen. Die gleichzeitige Optimierung mehrerer Zielgrößen nennt sich multi-</a:t>
            </a:r>
            <a:r>
              <a:rPr lang="de-DE" baseline="0" dirty="0" err="1" smtClean="0"/>
              <a:t>kriterielle</a:t>
            </a:r>
            <a:r>
              <a:rPr lang="de-DE" baseline="0" dirty="0" smtClean="0"/>
              <a:t> Optimierung. </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19</a:t>
            </a:fld>
            <a:endParaRPr lang="de-DE"/>
          </a:p>
        </p:txBody>
      </p:sp>
    </p:spTree>
    <p:extLst>
      <p:ext uri="{BB962C8B-B14F-4D97-AF65-F5344CB8AC3E}">
        <p14:creationId xmlns:p14="http://schemas.microsoft.com/office/powerpoint/2010/main" val="4143828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smtClean="0"/>
              <a:t>Zunächst stelle ich Ihnen den Williams-Otto</a:t>
            </a:r>
            <a:r>
              <a:rPr lang="de-DE" baseline="0" dirty="0" smtClean="0"/>
              <a:t> Semi-Batch Prozess vor, den Sie später im Experiment mit Hilfe des </a:t>
            </a:r>
            <a:r>
              <a:rPr lang="de-DE" baseline="0" dirty="0" err="1" smtClean="0"/>
              <a:t>Decision</a:t>
            </a:r>
            <a:r>
              <a:rPr lang="de-DE" baseline="0" dirty="0" smtClean="0"/>
              <a:t> Support Systems optimieren werden.</a:t>
            </a:r>
          </a:p>
          <a:p>
            <a:pPr marL="0" indent="0">
              <a:buFont typeface="Arial" panose="020B0604020202020204" pitchFamily="34" charset="0"/>
              <a:buNone/>
            </a:pPr>
            <a:r>
              <a:rPr lang="de-DE" baseline="0" dirty="0" smtClean="0"/>
              <a:t>X</a:t>
            </a:r>
          </a:p>
          <a:p>
            <a:pPr marL="171450" indent="-171450">
              <a:buFont typeface="Arial" panose="020B0604020202020204" pitchFamily="34" charset="0"/>
              <a:buChar char="•"/>
            </a:pPr>
            <a:r>
              <a:rPr lang="de-DE" baseline="0" dirty="0" smtClean="0"/>
              <a:t>Im Anschluss daran wird Ihnen erläutert wie sich die verschiedenen Aspekte der Ressourceneffizienz des Prozesses durch Kennzahlen erfassen lässt</a:t>
            </a:r>
          </a:p>
          <a:p>
            <a:pPr marL="0" indent="0">
              <a:buFont typeface="Arial" panose="020B0604020202020204" pitchFamily="34" charset="0"/>
              <a:buNone/>
            </a:pPr>
            <a:r>
              <a:rPr lang="de-DE" baseline="0" dirty="0" smtClean="0"/>
              <a:t>X</a:t>
            </a:r>
          </a:p>
          <a:p>
            <a:pPr marL="171450" indent="-171450">
              <a:buFont typeface="Arial" panose="020B0604020202020204" pitchFamily="34" charset="0"/>
              <a:buChar char="•"/>
            </a:pPr>
            <a:r>
              <a:rPr lang="de-DE" baseline="0" dirty="0" smtClean="0"/>
              <a:t>Um Alles zu erfassen sind  mehrere Kennzahlen nötig, die im Optimalfall gleichzeitig verbessert werden sollen. Zu diesem Zweck muss der Prozess multi-</a:t>
            </a:r>
            <a:r>
              <a:rPr lang="de-DE" baseline="0" dirty="0" err="1" smtClean="0"/>
              <a:t>kriteriell</a:t>
            </a:r>
            <a:r>
              <a:rPr lang="de-DE" baseline="0" dirty="0" smtClean="0"/>
              <a:t> betrachtet und optimiert werden. </a:t>
            </a:r>
          </a:p>
          <a:p>
            <a:pPr marL="0" indent="0">
              <a:buFont typeface="Arial" panose="020B0604020202020204" pitchFamily="34" charset="0"/>
              <a:buNone/>
            </a:pPr>
            <a:r>
              <a:rPr lang="de-DE" baseline="0" dirty="0" smtClean="0"/>
              <a:t>x</a:t>
            </a:r>
          </a:p>
          <a:p>
            <a:pPr marL="171450" indent="-171450">
              <a:buFont typeface="Arial" panose="020B0604020202020204" pitchFamily="34" charset="0"/>
              <a:buChar char="•"/>
            </a:pPr>
            <a:r>
              <a:rPr lang="de-DE" baseline="0" dirty="0" smtClean="0"/>
              <a:t>Das </a:t>
            </a:r>
            <a:r>
              <a:rPr lang="de-DE" baseline="0" dirty="0" err="1" smtClean="0"/>
              <a:t>Decision</a:t>
            </a:r>
            <a:r>
              <a:rPr lang="de-DE" baseline="0" dirty="0" smtClean="0"/>
              <a:t> Support Interface wird Ihnen bei dieser Aufgabe helfen. Einen Überblick über die Elemente und Funktionen wird Ihnen helfen sich im späteren Experiment zurecht zu finden.</a:t>
            </a:r>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2</a:t>
            </a:fld>
            <a:endParaRPr lang="de-DE"/>
          </a:p>
        </p:txBody>
      </p:sp>
    </p:spTree>
    <p:extLst>
      <p:ext uri="{BB962C8B-B14F-4D97-AF65-F5344CB8AC3E}">
        <p14:creationId xmlns:p14="http://schemas.microsoft.com/office/powerpoint/2010/main" val="1595589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Das vorliege</a:t>
            </a:r>
            <a:r>
              <a:rPr lang="de-DE" baseline="0" dirty="0" smtClean="0"/>
              <a:t> Beispiel behandelt einen zwei-dimensionalen Fall. (X) Ziel der Optimierung ist es hier sowohl die Total </a:t>
            </a:r>
            <a:r>
              <a:rPr lang="de-DE" baseline="0" dirty="0" err="1" smtClean="0"/>
              <a:t>Energy</a:t>
            </a:r>
            <a:r>
              <a:rPr lang="de-DE" baseline="0" dirty="0" smtClean="0"/>
              <a:t> Efficiency entlang der y-Achse, (X) als auch den </a:t>
            </a:r>
            <a:r>
              <a:rPr lang="de-DE" baseline="0" dirty="0" err="1" smtClean="0"/>
              <a:t>Benefit</a:t>
            </a:r>
            <a:r>
              <a:rPr lang="de-DE" baseline="0" dirty="0" smtClean="0"/>
              <a:t> entlang der x-Achse zu </a:t>
            </a:r>
            <a:r>
              <a:rPr lang="de-DE" b="1" baseline="0" dirty="0" smtClean="0"/>
              <a:t>maximieren. </a:t>
            </a:r>
            <a:r>
              <a:rPr lang="de-DE" dirty="0" smtClean="0"/>
              <a:t>Die</a:t>
            </a:r>
            <a:r>
              <a:rPr lang="de-DE" baseline="0" dirty="0" smtClean="0"/>
              <a:t> Graue Fläche stellt die Menge aller möglichen Betriebspunkte dar, wobei ein Betriebspunkt jeweils dem Verlauf eines Batches entspricht. Ihre Eingriffsmöglichkeiten sind die Zugabe des Rohstoffs B und die eingebrachte Kühl-/ bzw. Heizleistung. Verändern Sie diese ändert sich der Reaktionsverlauf und auch die TEE sowie der </a:t>
            </a:r>
            <a:r>
              <a:rPr lang="de-DE" baseline="0" dirty="0" err="1" smtClean="0"/>
              <a:t>Benefit</a:t>
            </a:r>
            <a:r>
              <a:rPr lang="de-DE" baseline="0" dirty="0" smtClean="0"/>
              <a:t>.</a:t>
            </a:r>
            <a:endParaRPr lang="de-DE" b="1" dirty="0" smtClean="0"/>
          </a:p>
          <a:p>
            <a:endParaRPr lang="de-DE" dirty="0" smtClean="0"/>
          </a:p>
          <a:p>
            <a:r>
              <a:rPr lang="de-DE" baseline="0" dirty="0" smtClean="0"/>
              <a:t>(X) Ein sub-optimaler Betriebspunkt A kann in mehrere Richtungen verbessert werden. (X) Von Punkt A zu Punkt B verbessert sich die Energieeffizienz bei gleichbleibendem </a:t>
            </a:r>
            <a:r>
              <a:rPr lang="de-DE" baseline="0" dirty="0" err="1" smtClean="0"/>
              <a:t>Benefit</a:t>
            </a:r>
            <a:r>
              <a:rPr lang="de-DE" baseline="0" dirty="0" smtClean="0"/>
              <a:t>, bis die Physikalischen Grenzen des Prozesses im Punkt B erreicht werden. (X) Analog ist es in diesem Beispiel auch möglich die den </a:t>
            </a:r>
            <a:r>
              <a:rPr lang="de-DE" baseline="0" dirty="0" err="1" smtClean="0"/>
              <a:t>Benefit</a:t>
            </a:r>
            <a:r>
              <a:rPr lang="de-DE" baseline="0" dirty="0" smtClean="0"/>
              <a:t> bei gleichbleibender Energieeffizienz bis in den Punkt C zu verbessern.</a:t>
            </a:r>
          </a:p>
          <a:p>
            <a:r>
              <a:rPr lang="de-DE" baseline="0" dirty="0" smtClean="0"/>
              <a:t>X</a:t>
            </a:r>
          </a:p>
          <a:p>
            <a:r>
              <a:rPr lang="de-DE" baseline="0" dirty="0" smtClean="0"/>
              <a:t>Befindet sich der Prozess im Punkt B und man möchte und man möchte den </a:t>
            </a:r>
            <a:r>
              <a:rPr lang="de-DE" baseline="0" dirty="0" err="1" smtClean="0"/>
              <a:t>Benefit</a:t>
            </a:r>
            <a:r>
              <a:rPr lang="de-DE" baseline="0" dirty="0" smtClean="0"/>
              <a:t> der Anlage verbessern so geht dies nur bei gleichzeitiger Verschlechterung der Energieeffizienz. Dieses Verhalten wird häufig auch als Trade-off zwischen zwei Zielgrößen bezeichnet. Alle Betriebspunkte auf der Grenze in Optimierungsrichtung werden als </a:t>
            </a:r>
            <a:r>
              <a:rPr lang="de-DE" baseline="0" dirty="0" err="1" smtClean="0"/>
              <a:t>pareto</a:t>
            </a:r>
            <a:r>
              <a:rPr lang="de-DE" baseline="0" dirty="0" smtClean="0"/>
              <a:t>-optimal bezeichnet und bilden die sogenannte Pareto-Front. (x) Die Pareto Front begrenzt die Menge der möglichen Betriebspunkte in Richtung des Optimierungsziels.</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20</a:t>
            </a:fld>
            <a:endParaRPr lang="de-DE"/>
          </a:p>
        </p:txBody>
      </p:sp>
    </p:spTree>
    <p:extLst>
      <p:ext uri="{BB962C8B-B14F-4D97-AF65-F5344CB8AC3E}">
        <p14:creationId xmlns:p14="http://schemas.microsoft.com/office/powerpoint/2010/main" val="20356382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Das Konzept</a:t>
            </a:r>
            <a:r>
              <a:rPr lang="de-DE" baseline="0" dirty="0" smtClean="0"/>
              <a:t> der Pareto Optimalität überträgt sich auch auf Optimierungsprobleme mit mehr als zwei Indikatoren. </a:t>
            </a:r>
          </a:p>
          <a:p>
            <a:r>
              <a:rPr lang="de-DE" baseline="0" dirty="0" smtClean="0"/>
              <a:t>X</a:t>
            </a:r>
          </a:p>
          <a:p>
            <a:r>
              <a:rPr lang="de-DE" baseline="0" dirty="0" smtClean="0"/>
              <a:t>Hier kann beispielsweise die Materialeffizienz TME nur bei gleichzeitiger Verschlechterung der Energie und Ökoeffizienz erreicht werden. Dies entspricht analog zum 2-dimensionalen Beispiel einer Bewegung auf der Pareto-Front. </a:t>
            </a:r>
          </a:p>
          <a:p>
            <a:endParaRPr lang="de-DE" baseline="0" dirty="0" smtClean="0"/>
          </a:p>
          <a:p>
            <a:r>
              <a:rPr lang="de-DE" baseline="0" dirty="0" smtClean="0"/>
              <a:t>Die grafische Darstellung dieser Zusammenhänge ist für Optimierungsprobleme mit mehr als 2 Zielgrößen schwierig. </a:t>
            </a:r>
          </a:p>
          <a:p>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21</a:t>
            </a:fld>
            <a:endParaRPr lang="de-DE"/>
          </a:p>
        </p:txBody>
      </p:sp>
    </p:spTree>
    <p:extLst>
      <p:ext uri="{BB962C8B-B14F-4D97-AF65-F5344CB8AC3E}">
        <p14:creationId xmlns:p14="http://schemas.microsoft.com/office/powerpoint/2010/main" val="14213342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Sie als Manager</a:t>
            </a:r>
            <a:r>
              <a:rPr lang="de-DE" baseline="0" dirty="0" smtClean="0"/>
              <a:t> der Anlage müssen entscheiden wie der Prozess betrieben werden soll. Die Anlagenfahrer haben eine gewisse Freiheit bei der Wahl der Zugabe des Rohmaterials B und der Heiz-/und Kühlleistung während der Reaktion. Das Ergebnis der Reaktion ist durch die vier Indikatoren charakterisiert und soll auf der Pareto-Front liegen. Der Zusammenhang zwischen den Einflussgrößen und dem Resultat ist nicht einfach zu verstehen. Es ist unmöglich zu wissen welche Wahl der Einflussgrößen zu einer gewünschten Performance führt.</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22</a:t>
            </a:fld>
            <a:endParaRPr lang="de-DE"/>
          </a:p>
        </p:txBody>
      </p:sp>
    </p:spTree>
    <p:extLst>
      <p:ext uri="{BB962C8B-B14F-4D97-AF65-F5344CB8AC3E}">
        <p14:creationId xmlns:p14="http://schemas.microsoft.com/office/powerpoint/2010/main" val="41280259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Mit einem </a:t>
            </a:r>
            <a:r>
              <a:rPr lang="de-DE" dirty="0" err="1" smtClean="0"/>
              <a:t>Decision</a:t>
            </a:r>
            <a:r>
              <a:rPr lang="de-DE" dirty="0" smtClean="0"/>
              <a:t> Support Interface soll es möglich sein die gewünschte Performance vorzugeben</a:t>
            </a:r>
            <a:r>
              <a:rPr lang="de-DE" baseline="0" dirty="0" smtClean="0"/>
              <a:t> und entsprechend der vorhandenen Trade-offs einen Betriebspunkt auszuwählen. Die so ermittelten Einflussgrößen können dann im Prozess eingestellt werden und liefern im Anschluss die gewünschte Performance. Mit dem folgenden Experiment soll getestet werden wie gut dieses Interface für die gestellte Aufgabe funktioniert.</a:t>
            </a:r>
          </a:p>
          <a:p>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23</a:t>
            </a:fld>
            <a:endParaRPr lang="de-DE"/>
          </a:p>
        </p:txBody>
      </p:sp>
    </p:spTree>
    <p:extLst>
      <p:ext uri="{BB962C8B-B14F-4D97-AF65-F5344CB8AC3E}">
        <p14:creationId xmlns:p14="http://schemas.microsoft.com/office/powerpoint/2010/main" val="41280259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Das zu testende </a:t>
            </a:r>
            <a:r>
              <a:rPr lang="de-DE" baseline="0" dirty="0" err="1" smtClean="0"/>
              <a:t>Decision</a:t>
            </a:r>
            <a:r>
              <a:rPr lang="de-DE" baseline="0" dirty="0" smtClean="0"/>
              <a:t> Support Interface ermöglicht eine Navigation auf der Pareto-Front für den William-Otto Prozess.</a:t>
            </a:r>
          </a:p>
          <a:p>
            <a:endParaRPr lang="de-DE" baseline="0" dirty="0" smtClean="0"/>
          </a:p>
          <a:p>
            <a:r>
              <a:rPr lang="de-DE" baseline="0" dirty="0" smtClean="0"/>
              <a:t>(Erstellt auf </a:t>
            </a:r>
            <a:r>
              <a:rPr lang="de-DE" baseline="0" dirty="0" err="1" smtClean="0"/>
              <a:t>basis</a:t>
            </a:r>
            <a:r>
              <a:rPr lang="de-DE" baseline="0" dirty="0" smtClean="0"/>
              <a:t> </a:t>
            </a:r>
            <a:r>
              <a:rPr lang="de-DE" baseline="0" dirty="0" smtClean="0"/>
              <a:t>1035)</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24</a:t>
            </a:fld>
            <a:endParaRPr lang="de-DE"/>
          </a:p>
        </p:txBody>
      </p:sp>
    </p:spTree>
    <p:extLst>
      <p:ext uri="{BB962C8B-B14F-4D97-AF65-F5344CB8AC3E}">
        <p14:creationId xmlns:p14="http://schemas.microsoft.com/office/powerpoint/2010/main" val="41280259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Das Interface besteht aus mehreren Teilen:</a:t>
            </a:r>
          </a:p>
          <a:p>
            <a:r>
              <a:rPr lang="de-DE" dirty="0" smtClean="0"/>
              <a:t>X</a:t>
            </a:r>
          </a:p>
          <a:p>
            <a:r>
              <a:rPr lang="de-DE" dirty="0" smtClean="0"/>
              <a:t>Vier </a:t>
            </a:r>
            <a:r>
              <a:rPr lang="de-DE" dirty="0" err="1" smtClean="0"/>
              <a:t>BulletCHarts</a:t>
            </a:r>
            <a:r>
              <a:rPr lang="de-DE" baseline="0" dirty="0" smtClean="0"/>
              <a:t> zeigen die Werte der vier Indikatoren an</a:t>
            </a:r>
          </a:p>
          <a:p>
            <a:r>
              <a:rPr lang="de-DE" baseline="0" dirty="0" smtClean="0"/>
              <a:t>X</a:t>
            </a:r>
          </a:p>
          <a:p>
            <a:r>
              <a:rPr lang="de-DE" baseline="0" dirty="0" smtClean="0"/>
              <a:t>Direkt darunter befindet sich eine Auswahlmaske um auf der Pareto Front zu navigieren.</a:t>
            </a:r>
          </a:p>
          <a:p>
            <a:r>
              <a:rPr lang="de-DE" baseline="0" dirty="0" smtClean="0"/>
              <a:t>X</a:t>
            </a:r>
          </a:p>
          <a:p>
            <a:r>
              <a:rPr lang="de-DE" baseline="0" dirty="0" smtClean="0"/>
              <a:t>Auf der rechten Seite befinden sich vier Diagramme, die die übertragene Heiz/ oder Kühlleistung, die Reaktortemperatur, den Füllstand des Reaktors und die Bildung der Reaktionsprodukte über die Batchdauer darstellen.</a:t>
            </a:r>
          </a:p>
          <a:p>
            <a:r>
              <a:rPr lang="de-DE" baseline="0" dirty="0" smtClean="0"/>
              <a:t>X</a:t>
            </a:r>
          </a:p>
          <a:p>
            <a:r>
              <a:rPr lang="de-DE" baseline="0" dirty="0" smtClean="0"/>
              <a:t>Links unten befindet sich einen Bereich in dem die Aufgaben angezeigt werden, die sie im laufe des Experimentes lösen sollen.</a:t>
            </a:r>
          </a:p>
          <a:p>
            <a:r>
              <a:rPr lang="de-DE" baseline="0" dirty="0" smtClean="0"/>
              <a:t>X</a:t>
            </a:r>
          </a:p>
          <a:p>
            <a:r>
              <a:rPr lang="de-DE" baseline="0" dirty="0" smtClean="0"/>
              <a:t>Direkt daneben befindet sich eine schematische Darstellung des Reaktors.</a:t>
            </a:r>
          </a:p>
          <a:p>
            <a:endParaRPr lang="de-DE" baseline="0" dirty="0" smtClean="0"/>
          </a:p>
          <a:p>
            <a:r>
              <a:rPr lang="de-DE" baseline="0" dirty="0" smtClean="0"/>
              <a:t>XXXXXXX</a:t>
            </a:r>
          </a:p>
          <a:p>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25</a:t>
            </a:fld>
            <a:endParaRPr lang="de-DE"/>
          </a:p>
        </p:txBody>
      </p:sp>
    </p:spTree>
    <p:extLst>
      <p:ext uri="{BB962C8B-B14F-4D97-AF65-F5344CB8AC3E}">
        <p14:creationId xmlns:p14="http://schemas.microsoft.com/office/powerpoint/2010/main" val="3502884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Für</a:t>
            </a:r>
            <a:r>
              <a:rPr lang="de-DE" baseline="0" dirty="0" smtClean="0"/>
              <a:t> jeden möglichen Betriebspunkt auf der Pareto Front können d</a:t>
            </a:r>
            <a:r>
              <a:rPr lang="de-DE" dirty="0" smtClean="0"/>
              <a:t>ie vier Indikatoren</a:t>
            </a:r>
            <a:r>
              <a:rPr lang="de-DE" baseline="0" dirty="0" smtClean="0"/>
              <a:t> auf sogenannten Bullet Charts angezeigt werden. Alle in diesem Experiment betrachteten Zustände befinden sich auf der Pareto-Front. Der Wertebereich der </a:t>
            </a:r>
            <a:r>
              <a:rPr lang="de-DE" baseline="0" dirty="0" err="1" smtClean="0"/>
              <a:t>BulletCharts</a:t>
            </a:r>
            <a:r>
              <a:rPr lang="de-DE" baseline="0" dirty="0" smtClean="0"/>
              <a:t> ist auf die obere und untere Grenze der Pareto Front skaliert und somit können jeweils Werte von 0-100% erreicht werden. Die Skala für jeden Indikator wurde in drei Bereiche eingeteilt, der weiße Teil entspricht dem erwünschten Bereich, der hell graue dem noch akzeptablen und der dunkel graue dem unerwünschten Betriebsbereich. Die Bereiche wurden auf Basis einer detaillierten Analyse festgelegt. </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26</a:t>
            </a:fld>
            <a:endParaRPr lang="de-DE"/>
          </a:p>
        </p:txBody>
      </p:sp>
    </p:spTree>
    <p:extLst>
      <p:ext uri="{BB962C8B-B14F-4D97-AF65-F5344CB8AC3E}">
        <p14:creationId xmlns:p14="http://schemas.microsoft.com/office/powerpoint/2010/main" val="27158873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Hier sehen Sie einen </a:t>
            </a:r>
            <a:r>
              <a:rPr lang="de-DE" dirty="0" smtClean="0"/>
              <a:t>Betriebspunkt </a:t>
            </a:r>
            <a:r>
              <a:rPr lang="de-DE" dirty="0" smtClean="0"/>
              <a:t>auf der Pareto Front, bei </a:t>
            </a:r>
            <a:r>
              <a:rPr lang="de-DE" dirty="0" smtClean="0"/>
              <a:t>27% </a:t>
            </a:r>
            <a:r>
              <a:rPr lang="de-DE" dirty="0" smtClean="0"/>
              <a:t>für</a:t>
            </a:r>
            <a:r>
              <a:rPr lang="de-DE" baseline="0" dirty="0" smtClean="0"/>
              <a:t> den </a:t>
            </a:r>
            <a:r>
              <a:rPr lang="de-DE" baseline="0" dirty="0" err="1" smtClean="0"/>
              <a:t>Benefit</a:t>
            </a:r>
            <a:r>
              <a:rPr lang="de-DE" baseline="0" dirty="0" smtClean="0"/>
              <a:t>, </a:t>
            </a:r>
            <a:r>
              <a:rPr lang="de-DE" baseline="0" dirty="0" smtClean="0"/>
              <a:t>25% </a:t>
            </a:r>
            <a:r>
              <a:rPr lang="de-DE" baseline="0" dirty="0" smtClean="0"/>
              <a:t>für die Materialeffizienz, </a:t>
            </a:r>
            <a:r>
              <a:rPr lang="de-DE" baseline="0" dirty="0" smtClean="0"/>
              <a:t>11% </a:t>
            </a:r>
            <a:r>
              <a:rPr lang="de-DE" baseline="0" dirty="0" smtClean="0"/>
              <a:t>der Energieeffizienz und </a:t>
            </a:r>
            <a:r>
              <a:rPr lang="de-DE" baseline="0" dirty="0" smtClean="0"/>
              <a:t>9% </a:t>
            </a:r>
            <a:r>
              <a:rPr lang="de-DE" baseline="0" dirty="0" smtClean="0"/>
              <a:t>für die ECO </a:t>
            </a:r>
            <a:r>
              <a:rPr lang="de-DE" baseline="0" dirty="0" err="1" smtClean="0"/>
              <a:t>effizienz</a:t>
            </a:r>
            <a:r>
              <a:rPr lang="de-DE" baseline="0" dirty="0" smtClean="0"/>
              <a:t>.</a:t>
            </a:r>
          </a:p>
          <a:p>
            <a:endParaRPr lang="de-DE" baseline="0" dirty="0" smtClean="0"/>
          </a:p>
        </p:txBody>
      </p:sp>
      <p:sp>
        <p:nvSpPr>
          <p:cNvPr id="4" name="Foliennummernplatzhalter 3"/>
          <p:cNvSpPr>
            <a:spLocks noGrp="1"/>
          </p:cNvSpPr>
          <p:nvPr>
            <p:ph type="sldNum" sz="quarter" idx="10"/>
          </p:nvPr>
        </p:nvSpPr>
        <p:spPr/>
        <p:txBody>
          <a:bodyPr/>
          <a:lstStyle/>
          <a:p>
            <a:fld id="{0C55DA14-CE6D-4000-BA59-A8DC1272E376}" type="slidenum">
              <a:rPr lang="de-DE" smtClean="0"/>
              <a:t>27</a:t>
            </a:fld>
            <a:endParaRPr lang="de-DE"/>
          </a:p>
        </p:txBody>
      </p:sp>
    </p:spTree>
    <p:extLst>
      <p:ext uri="{BB962C8B-B14F-4D97-AF65-F5344CB8AC3E}">
        <p14:creationId xmlns:p14="http://schemas.microsoft.com/office/powerpoint/2010/main" val="5329877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Um auf</a:t>
            </a:r>
            <a:r>
              <a:rPr lang="de-DE" baseline="0" dirty="0" smtClean="0"/>
              <a:t> der Pareto-Front zu navigieren stehen ihnen diese Eingabeelemente zur Verfügung. Durch drücken der Plus und Minus Schaltfläche bewegen Sie sich auf der Pareto Front.</a:t>
            </a:r>
          </a:p>
          <a:p>
            <a:r>
              <a:rPr lang="de-DE" baseline="0" dirty="0" smtClean="0"/>
              <a:t>Die Reihenfolge in der Sie die einzelnen Indikatoren verändern können Sie beliebig wählen. Die Grauen Bereiche in der Mitte geben an wie weit Sie die Indikatoren verbessern oder verschlechtern können. Durch die Schaltfläche Zurücksetzen gelangen Sie zum Startpunkt, mittels Zurück nehmen sie die letzte Eingabe zurück und durch die Schaltfläche Akzeptieren übernehmen Sie Ihre Auswahl als nächsten Betriebspunkt</a:t>
            </a:r>
            <a:r>
              <a:rPr lang="de-DE" baseline="0" dirty="0" smtClean="0"/>
              <a:t>.</a:t>
            </a:r>
          </a:p>
          <a:p>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28</a:t>
            </a:fld>
            <a:endParaRPr lang="de-DE"/>
          </a:p>
        </p:txBody>
      </p:sp>
    </p:spTree>
    <p:extLst>
      <p:ext uri="{BB962C8B-B14F-4D97-AF65-F5344CB8AC3E}">
        <p14:creationId xmlns:p14="http://schemas.microsoft.com/office/powerpoint/2010/main" val="29431630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Eingabemaske</a:t>
            </a:r>
            <a:r>
              <a:rPr lang="de-DE" baseline="0" dirty="0" smtClean="0"/>
              <a:t> befindet sich direkt unter den Bullet Charts, sodass Sie Ihre Auswahl jeder Zeit mit dem ursprünglichen Zustand abgleichen können.</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29</a:t>
            </a:fld>
            <a:endParaRPr lang="de-DE"/>
          </a:p>
        </p:txBody>
      </p:sp>
    </p:spTree>
    <p:extLst>
      <p:ext uri="{BB962C8B-B14F-4D97-AF65-F5344CB8AC3E}">
        <p14:creationId xmlns:p14="http://schemas.microsoft.com/office/powerpoint/2010/main" val="243150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b="0" dirty="0" smtClean="0"/>
              <a:t>Der Williams-Otto Prozess ist ein theoretisches</a:t>
            </a:r>
            <a:r>
              <a:rPr lang="de-DE" sz="1200" b="0" baseline="0" dirty="0" smtClean="0"/>
              <a:t> Beispiel für einen chemischen Produktionsprozess,</a:t>
            </a:r>
            <a:r>
              <a:rPr lang="de-DE" sz="1200" b="0" dirty="0" smtClean="0"/>
              <a:t> der häufig Anwendung findet um neue Konzepte</a:t>
            </a:r>
            <a:r>
              <a:rPr lang="de-DE" sz="1200" b="0" baseline="0" dirty="0" smtClean="0"/>
              <a:t> und Methoden zu erproben.</a:t>
            </a:r>
            <a:endParaRPr lang="de-DE" sz="1200" b="0" dirty="0" smtClean="0"/>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3</a:t>
            </a:fld>
            <a:endParaRPr lang="de-DE"/>
          </a:p>
        </p:txBody>
      </p:sp>
    </p:spTree>
    <p:extLst>
      <p:ext uri="{BB962C8B-B14F-4D97-AF65-F5344CB8AC3E}">
        <p14:creationId xmlns:p14="http://schemas.microsoft.com/office/powerpoint/2010/main" val="40999768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Zu jedem Punkt den Sie Auswählen</a:t>
            </a:r>
            <a:r>
              <a:rPr lang="de-DE" baseline="0" dirty="0" smtClean="0"/>
              <a:t> können gehört eine Empfehlung welche Werte Sie als Input Parameter wählen sollten um die gewünschte Effizienz zu erreichen.</a:t>
            </a:r>
          </a:p>
          <a:p>
            <a:r>
              <a:rPr lang="de-DE" baseline="0" dirty="0" smtClean="0"/>
              <a:t>Hier sehen Sie die übertragene Heiz und Kühlleistung für einen Batch. Zu Beginn wird der Reaktor gekühlt, zu erkennen an den negativen Werten für die Übertragene Energie die hier blau dargestellt ist. Danach wird der Reaktor eine Zeitlang geheizt, zu erkennen an der roten Linie im positiven Bereich für die übertragene Energie.</a:t>
            </a:r>
          </a:p>
          <a:p>
            <a:endParaRPr lang="de-DE" baseline="0" dirty="0" smtClean="0"/>
          </a:p>
          <a:p>
            <a:endParaRPr lang="de-DE" baseline="0" dirty="0" smtClean="0"/>
          </a:p>
        </p:txBody>
      </p:sp>
      <p:sp>
        <p:nvSpPr>
          <p:cNvPr id="4" name="Foliennummernplatzhalter 3"/>
          <p:cNvSpPr>
            <a:spLocks noGrp="1"/>
          </p:cNvSpPr>
          <p:nvPr>
            <p:ph type="sldNum" sz="quarter" idx="10"/>
          </p:nvPr>
        </p:nvSpPr>
        <p:spPr/>
        <p:txBody>
          <a:bodyPr/>
          <a:lstStyle/>
          <a:p>
            <a:fld id="{0C55DA14-CE6D-4000-BA59-A8DC1272E376}" type="slidenum">
              <a:rPr lang="de-DE" smtClean="0"/>
              <a:t>30</a:t>
            </a:fld>
            <a:endParaRPr lang="de-DE"/>
          </a:p>
        </p:txBody>
      </p:sp>
    </p:spTree>
    <p:extLst>
      <p:ext uri="{BB962C8B-B14F-4D97-AF65-F5344CB8AC3E}">
        <p14:creationId xmlns:p14="http://schemas.microsoft.com/office/powerpoint/2010/main" val="6950143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Sie können Jederzeit mit</a:t>
            </a:r>
            <a:r>
              <a:rPr lang="de-DE" baseline="0" dirty="0" smtClean="0"/>
              <a:t> der Maus über den Diagrammen </a:t>
            </a:r>
            <a:r>
              <a:rPr lang="de-DE" baseline="0" dirty="0" err="1" smtClean="0"/>
              <a:t>hovern</a:t>
            </a:r>
            <a:r>
              <a:rPr lang="de-DE" baseline="0" dirty="0" smtClean="0"/>
              <a:t> um einzelne Trends hervorzuheben. Dies ist besonders nützlich wenn mehrere Trends übereinander liegen.</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31</a:t>
            </a:fld>
            <a:endParaRPr lang="de-DE"/>
          </a:p>
        </p:txBody>
      </p:sp>
    </p:spTree>
    <p:extLst>
      <p:ext uri="{BB962C8B-B14F-4D97-AF65-F5344CB8AC3E}">
        <p14:creationId xmlns:p14="http://schemas.microsoft.com/office/powerpoint/2010/main" val="41724733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Zur Überwachung des Reaktionsfortschritts</a:t>
            </a:r>
            <a:r>
              <a:rPr lang="de-DE" baseline="0" dirty="0" smtClean="0"/>
              <a:t> sind die Reaktortemperatur und das derzeitige Flüssigvolumen im Reaktor dargestellt. Implizit zeigt das Reaktorvolumen auch einen weiteren Inputparameter an: die Zugabe des zweiten Rohmaterials B, da dies der einzige Zulauf zum Reaktor ist.</a:t>
            </a:r>
          </a:p>
          <a:p>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32</a:t>
            </a:fld>
            <a:endParaRPr lang="de-DE"/>
          </a:p>
        </p:txBody>
      </p:sp>
    </p:spTree>
    <p:extLst>
      <p:ext uri="{BB962C8B-B14F-4D97-AF65-F5344CB8AC3E}">
        <p14:creationId xmlns:p14="http://schemas.microsoft.com/office/powerpoint/2010/main" val="3850406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Auch hier können einzelne Trends zur besseren Lesbarkeit hervorgehoben</a:t>
            </a:r>
            <a:r>
              <a:rPr lang="de-DE" baseline="0" dirty="0" smtClean="0"/>
              <a:t> werden.</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33</a:t>
            </a:fld>
            <a:endParaRPr lang="de-DE"/>
          </a:p>
        </p:txBody>
      </p:sp>
    </p:spTree>
    <p:extLst>
      <p:ext uri="{BB962C8B-B14F-4D97-AF65-F5344CB8AC3E}">
        <p14:creationId xmlns:p14="http://schemas.microsoft.com/office/powerpoint/2010/main" val="35280020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Im vierten und letzten Diagramm sind die zeitlichen Verläufe der Massen für die gebildeten</a:t>
            </a:r>
            <a:r>
              <a:rPr lang="de-DE" baseline="0" dirty="0" smtClean="0"/>
              <a:t> Zwischen-, Neben-, und Endprodukten dargestellt. Die Wertprodukte P und E in grün bzw. blau, das Zwischenprodukt C in Grau und das unerwünschte Nebenprodukt G in rot.</a:t>
            </a:r>
          </a:p>
          <a:p>
            <a:endParaRPr lang="de-DE" baseline="0" dirty="0" smtClean="0"/>
          </a:p>
          <a:p>
            <a:r>
              <a:rPr lang="de-DE" baseline="0" dirty="0" smtClean="0"/>
              <a:t>Auf der rechten Seite sehen Sie eine </a:t>
            </a:r>
            <a:r>
              <a:rPr lang="de-DE" baseline="0" dirty="0" err="1" smtClean="0"/>
              <a:t>Enpunktvorgabe</a:t>
            </a:r>
            <a:r>
              <a:rPr lang="de-DE" baseline="0" dirty="0" smtClean="0"/>
              <a:t> für das Produkt P. Diese Menge muss mindestens erreicht werden um eine Produktmischung innerhalb der Zielwerte vorliegen zu haben.</a:t>
            </a:r>
          </a:p>
        </p:txBody>
      </p:sp>
      <p:sp>
        <p:nvSpPr>
          <p:cNvPr id="4" name="Foliennummernplatzhalter 3"/>
          <p:cNvSpPr>
            <a:spLocks noGrp="1"/>
          </p:cNvSpPr>
          <p:nvPr>
            <p:ph type="sldNum" sz="quarter" idx="10"/>
          </p:nvPr>
        </p:nvSpPr>
        <p:spPr/>
        <p:txBody>
          <a:bodyPr/>
          <a:lstStyle/>
          <a:p>
            <a:fld id="{0C55DA14-CE6D-4000-BA59-A8DC1272E376}" type="slidenum">
              <a:rPr lang="de-DE" smtClean="0"/>
              <a:t>34</a:t>
            </a:fld>
            <a:endParaRPr lang="de-DE"/>
          </a:p>
        </p:txBody>
      </p:sp>
    </p:spTree>
    <p:extLst>
      <p:ext uri="{BB962C8B-B14F-4D97-AF65-F5344CB8AC3E}">
        <p14:creationId xmlns:p14="http://schemas.microsoft.com/office/powerpoint/2010/main" val="14390381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Auch hier ist es möglich einzelne Verläufe hervorzuheben,</a:t>
            </a:r>
            <a:r>
              <a:rPr lang="de-DE" baseline="0" dirty="0" smtClean="0"/>
              <a:t> zusätzlich bekommen sie einen Hinweis um welche Größe es sich handelt.</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35</a:t>
            </a:fld>
            <a:endParaRPr lang="de-DE"/>
          </a:p>
        </p:txBody>
      </p:sp>
    </p:spTree>
    <p:extLst>
      <p:ext uri="{BB962C8B-B14F-4D97-AF65-F5344CB8AC3E}">
        <p14:creationId xmlns:p14="http://schemas.microsoft.com/office/powerpoint/2010/main" val="31893268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Kommen wir zurück zu dem zuvor gezeigten</a:t>
            </a:r>
            <a:r>
              <a:rPr lang="de-DE" baseline="0" dirty="0" smtClean="0"/>
              <a:t> Beispiel: Sie e</a:t>
            </a:r>
            <a:r>
              <a:rPr lang="de-DE" dirty="0" smtClean="0"/>
              <a:t>ntscheiden sie sich nun zunächst die Energieeffizienz TEE um</a:t>
            </a:r>
            <a:r>
              <a:rPr lang="de-DE" baseline="0" dirty="0" smtClean="0"/>
              <a:t> </a:t>
            </a:r>
            <a:r>
              <a:rPr lang="de-DE" baseline="0" dirty="0" smtClean="0"/>
              <a:t>30% </a:t>
            </a:r>
            <a:r>
              <a:rPr lang="de-DE" baseline="0" dirty="0" smtClean="0"/>
              <a:t>zu verbessern. Dazu klicken Sie auf die Schaltfläche + unter dem Bullet Chart für die TEE. </a:t>
            </a:r>
            <a:endParaRPr lang="de-DE" baseline="0" dirty="0" smtClean="0"/>
          </a:p>
        </p:txBody>
      </p:sp>
      <p:sp>
        <p:nvSpPr>
          <p:cNvPr id="4" name="Foliennummernplatzhalter 3"/>
          <p:cNvSpPr>
            <a:spLocks noGrp="1"/>
          </p:cNvSpPr>
          <p:nvPr>
            <p:ph type="sldNum" sz="quarter" idx="10"/>
          </p:nvPr>
        </p:nvSpPr>
        <p:spPr/>
        <p:txBody>
          <a:bodyPr/>
          <a:lstStyle/>
          <a:p>
            <a:fld id="{0C55DA14-CE6D-4000-BA59-A8DC1272E376}" type="slidenum">
              <a:rPr lang="de-DE" smtClean="0"/>
              <a:t>36</a:t>
            </a:fld>
            <a:endParaRPr lang="de-DE"/>
          </a:p>
        </p:txBody>
      </p:sp>
    </p:spTree>
    <p:extLst>
      <p:ext uri="{BB962C8B-B14F-4D97-AF65-F5344CB8AC3E}">
        <p14:creationId xmlns:p14="http://schemas.microsoft.com/office/powerpoint/2010/main" val="11164672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aseline="0" dirty="0" smtClean="0"/>
              <a:t>Wenn Sie die Schaltfläche gedrückt halten können Sie sich schneller durch den Wertebereich bewegen.</a:t>
            </a:r>
          </a:p>
          <a:p>
            <a:endParaRPr lang="de-DE" dirty="0" smtClean="0"/>
          </a:p>
          <a:p>
            <a:r>
              <a:rPr lang="de-DE" dirty="0" smtClean="0"/>
              <a:t>Bitte</a:t>
            </a:r>
            <a:r>
              <a:rPr lang="de-DE" baseline="0" dirty="0" smtClean="0"/>
              <a:t> beachten Sie das sich die grauen Balken auf den andern Indikatoren verändern während Sie Ihre Auswahl treffen. Dies hat mit dem zuvor erwähnten Trade-Off zwischen den verschiedenen Indikatoren zu tun.</a:t>
            </a:r>
          </a:p>
          <a:p>
            <a:endParaRPr lang="de-DE" baseline="0" dirty="0" smtClean="0"/>
          </a:p>
          <a:p>
            <a:r>
              <a:rPr lang="de-DE" baseline="0" dirty="0" smtClean="0"/>
              <a:t>Als nächstes möchten Sie den </a:t>
            </a:r>
            <a:r>
              <a:rPr lang="de-DE" baseline="0" dirty="0" err="1" smtClean="0"/>
              <a:t>Benefit</a:t>
            </a:r>
            <a:r>
              <a:rPr lang="de-DE" baseline="0" dirty="0" smtClean="0"/>
              <a:t> optimieren, so weit wie es Ihnen bei </a:t>
            </a:r>
            <a:r>
              <a:rPr lang="de-DE" baseline="0" dirty="0" smtClean="0"/>
              <a:t>41% </a:t>
            </a:r>
            <a:r>
              <a:rPr lang="de-DE" baseline="0" dirty="0" smtClean="0"/>
              <a:t>Energieeffizienz möglich ist</a:t>
            </a:r>
            <a:r>
              <a:rPr lang="de-DE" baseline="0" dirty="0" smtClean="0"/>
              <a:t>.</a:t>
            </a:r>
          </a:p>
          <a:p>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37</a:t>
            </a:fld>
            <a:endParaRPr lang="de-DE"/>
          </a:p>
        </p:txBody>
      </p:sp>
    </p:spTree>
    <p:extLst>
      <p:ext uri="{BB962C8B-B14F-4D97-AF65-F5344CB8AC3E}">
        <p14:creationId xmlns:p14="http://schemas.microsoft.com/office/powerpoint/2010/main" val="2081908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Hierzu nutzen</a:t>
            </a:r>
            <a:r>
              <a:rPr lang="de-DE" baseline="0" dirty="0" smtClean="0"/>
              <a:t> Sie die Schaltfläche + unter dem </a:t>
            </a:r>
            <a:r>
              <a:rPr lang="de-DE" baseline="0" dirty="0" err="1" smtClean="0"/>
              <a:t>Benefit</a:t>
            </a:r>
            <a:r>
              <a:rPr lang="de-DE" baseline="0" dirty="0" smtClean="0"/>
              <a:t> Indikator bis Sie ans Ende des möglichen Auswahlbereichs gekommen sind.</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38</a:t>
            </a:fld>
            <a:endParaRPr lang="de-DE"/>
          </a:p>
        </p:txBody>
      </p:sp>
    </p:spTree>
    <p:extLst>
      <p:ext uri="{BB962C8B-B14F-4D97-AF65-F5344CB8AC3E}">
        <p14:creationId xmlns:p14="http://schemas.microsoft.com/office/powerpoint/2010/main" val="37000714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Nach dem Auswahl des dritten Indikators wird Ihnen der resultierende Vierte angezeigt. In diesem Fall konnten</a:t>
            </a:r>
            <a:r>
              <a:rPr lang="de-DE" baseline="0" dirty="0" smtClean="0"/>
              <a:t> auf Kosten </a:t>
            </a:r>
            <a:r>
              <a:rPr lang="de-DE" baseline="0" dirty="0" smtClean="0"/>
              <a:t>von 9% der </a:t>
            </a:r>
            <a:r>
              <a:rPr lang="de-DE" baseline="0" dirty="0" smtClean="0"/>
              <a:t>ECO Effizienz die drei anderen Indikatoren </a:t>
            </a:r>
            <a:r>
              <a:rPr lang="de-DE" baseline="0" dirty="0" smtClean="0"/>
              <a:t>verbessert werden. </a:t>
            </a:r>
          </a:p>
          <a:p>
            <a:endParaRPr lang="de-DE" baseline="0" dirty="0" smtClean="0"/>
          </a:p>
          <a:p>
            <a:r>
              <a:rPr lang="de-DE" baseline="0" dirty="0" smtClean="0"/>
              <a:t>Sobald die Werte für alle Indikatoren festliegen haben Sie einen neuen Betriebspunkt </a:t>
            </a:r>
            <a:r>
              <a:rPr lang="de-DE" baseline="0" dirty="0" smtClean="0"/>
              <a:t>vorausgewählt. Durch klicken von Zurücksetzen oder Zurück, haben Sie die </a:t>
            </a:r>
            <a:r>
              <a:rPr lang="de-DE" baseline="0" dirty="0" err="1" smtClean="0"/>
              <a:t>möglichkeit</a:t>
            </a:r>
            <a:r>
              <a:rPr lang="de-DE" baseline="0" dirty="0" smtClean="0"/>
              <a:t> Ihre Auswahl zu korrigieren. Wenn Sie mit dem vorausgewählten Betriebspunkt zufrieden sind </a:t>
            </a:r>
            <a:r>
              <a:rPr lang="de-DE" baseline="0" dirty="0" err="1" smtClean="0"/>
              <a:t>könnnen</a:t>
            </a:r>
            <a:r>
              <a:rPr lang="de-DE" baseline="0" dirty="0" smtClean="0"/>
              <a:t> sie ihn mit Akzeptieren bestätigen.</a:t>
            </a:r>
            <a:br>
              <a:rPr lang="de-DE" baseline="0" dirty="0" smtClean="0"/>
            </a:br>
            <a:endParaRPr lang="de-DE" baseline="0" dirty="0" smtClean="0"/>
          </a:p>
        </p:txBody>
      </p:sp>
      <p:sp>
        <p:nvSpPr>
          <p:cNvPr id="4" name="Foliennummernplatzhalter 3"/>
          <p:cNvSpPr>
            <a:spLocks noGrp="1"/>
          </p:cNvSpPr>
          <p:nvPr>
            <p:ph type="sldNum" sz="quarter" idx="10"/>
          </p:nvPr>
        </p:nvSpPr>
        <p:spPr/>
        <p:txBody>
          <a:bodyPr/>
          <a:lstStyle/>
          <a:p>
            <a:fld id="{0C55DA14-CE6D-4000-BA59-A8DC1272E376}" type="slidenum">
              <a:rPr lang="de-DE" smtClean="0"/>
              <a:t>39</a:t>
            </a:fld>
            <a:endParaRPr lang="de-DE"/>
          </a:p>
        </p:txBody>
      </p:sp>
    </p:spTree>
    <p:extLst>
      <p:ext uri="{BB962C8B-B14F-4D97-AF65-F5344CB8AC3E}">
        <p14:creationId xmlns:p14="http://schemas.microsoft.com/office/powerpoint/2010/main" val="464724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smtClean="0"/>
              <a:t>Die hier betrachtete Variante als Semi-Batch-Prozess zeichnet sich durch einen diskontinuierlichen</a:t>
            </a:r>
            <a:r>
              <a:rPr lang="de-DE" baseline="0" dirty="0" smtClean="0"/>
              <a:t> Betrieb aus, bei dem zunächst das Rohmaterial A im Reaktor vorgelegt wird.</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4</a:t>
            </a:fld>
            <a:endParaRPr lang="de-DE"/>
          </a:p>
        </p:txBody>
      </p:sp>
    </p:spTree>
    <p:extLst>
      <p:ext uri="{BB962C8B-B14F-4D97-AF65-F5344CB8AC3E}">
        <p14:creationId xmlns:p14="http://schemas.microsoft.com/office/powerpoint/2010/main" val="30998752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Der</a:t>
            </a:r>
            <a:r>
              <a:rPr lang="de-DE" baseline="0" dirty="0" smtClean="0"/>
              <a:t> Neue Betriebspunkt wird nun in allen </a:t>
            </a:r>
            <a:r>
              <a:rPr lang="de-DE" baseline="0" dirty="0" smtClean="0"/>
              <a:t>Diagrammen auf der rechten Seite </a:t>
            </a:r>
            <a:r>
              <a:rPr lang="de-DE" baseline="0" dirty="0" smtClean="0"/>
              <a:t>gestrichelt dargestellt. Wie hier zu sehen haben sich die Mengen der Produkte P und E erhöht. Dies führt vereinfacht gesagt zu einer Verbesserung der Indikatoren </a:t>
            </a:r>
            <a:r>
              <a:rPr lang="de-DE" baseline="0" dirty="0" err="1" smtClean="0"/>
              <a:t>Benefit</a:t>
            </a:r>
            <a:r>
              <a:rPr lang="de-DE" baseline="0" dirty="0" smtClean="0"/>
              <a:t>, Energieeffizienz und </a:t>
            </a:r>
            <a:r>
              <a:rPr lang="de-DE" baseline="0" dirty="0" err="1" smtClean="0"/>
              <a:t>Materialeffizinz</a:t>
            </a:r>
            <a:r>
              <a:rPr lang="de-DE" baseline="0" dirty="0" smtClean="0"/>
              <a:t>. Gleichzeitig hat sich aber auch mehr des toxischen Nebenproduktes G </a:t>
            </a:r>
            <a:r>
              <a:rPr lang="de-DE" baseline="0" dirty="0" smtClean="0"/>
              <a:t>gebildet, </a:t>
            </a:r>
            <a:r>
              <a:rPr lang="de-DE" baseline="0" dirty="0" smtClean="0"/>
              <a:t>hier in rot dargestellt. Dies ist der Grund für eine Verschlechterung des ECO </a:t>
            </a:r>
            <a:r>
              <a:rPr lang="de-DE" baseline="0" dirty="0" err="1" smtClean="0"/>
              <a:t>indikators</a:t>
            </a:r>
            <a:endParaRPr lang="de-DE" baseline="0" dirty="0" smtClean="0"/>
          </a:p>
          <a:p>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40</a:t>
            </a:fld>
            <a:endParaRPr lang="de-DE"/>
          </a:p>
        </p:txBody>
      </p:sp>
    </p:spTree>
    <p:extLst>
      <p:ext uri="{BB962C8B-B14F-4D97-AF65-F5344CB8AC3E}">
        <p14:creationId xmlns:p14="http://schemas.microsoft.com/office/powerpoint/2010/main" val="39417077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An</a:t>
            </a:r>
            <a:r>
              <a:rPr lang="de-DE" baseline="0" dirty="0" smtClean="0"/>
              <a:t> einigen Stellen im Interface finden Sie Schaltflächen mit </a:t>
            </a:r>
            <a:r>
              <a:rPr lang="de-DE" baseline="0" dirty="0" err="1" smtClean="0"/>
              <a:t>Fragezichen</a:t>
            </a:r>
            <a:r>
              <a:rPr lang="de-DE" baseline="0" dirty="0" smtClean="0"/>
              <a:t>. Zeigen Sie auf diese werden Ihnen erläuternde Hinweise </a:t>
            </a:r>
            <a:r>
              <a:rPr lang="de-DE" baseline="0" dirty="0" err="1" smtClean="0"/>
              <a:t>Angeziegt</a:t>
            </a:r>
            <a:r>
              <a:rPr lang="de-DE" baseline="0" dirty="0" smtClean="0"/>
              <a:t>, z.B.  Um die Definition der Indikatoren nachzuschauen,</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41</a:t>
            </a:fld>
            <a:endParaRPr lang="de-DE"/>
          </a:p>
        </p:txBody>
      </p:sp>
    </p:spTree>
    <p:extLst>
      <p:ext uri="{BB962C8B-B14F-4D97-AF65-F5344CB8AC3E}">
        <p14:creationId xmlns:p14="http://schemas.microsoft.com/office/powerpoint/2010/main" val="41288886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Odér</a:t>
            </a:r>
            <a:r>
              <a:rPr lang="de-DE" baseline="0" dirty="0" smtClean="0"/>
              <a:t> </a:t>
            </a:r>
            <a:r>
              <a:rPr lang="de-DE" dirty="0" smtClean="0"/>
              <a:t>Informationen</a:t>
            </a:r>
            <a:r>
              <a:rPr lang="de-DE" baseline="0" dirty="0" smtClean="0"/>
              <a:t> zu maximal oder minimal erlaubten Betriebsparametern zu erhalten.</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42</a:t>
            </a:fld>
            <a:endParaRPr lang="de-DE"/>
          </a:p>
        </p:txBody>
      </p:sp>
    </p:spTree>
    <p:extLst>
      <p:ext uri="{BB962C8B-B14F-4D97-AF65-F5344CB8AC3E}">
        <p14:creationId xmlns:p14="http://schemas.microsoft.com/office/powerpoint/2010/main" val="5466649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Es ist auch möglich sich jeder Zeit des Reaktionssystem anzeigen zu lassen</a:t>
            </a:r>
            <a:r>
              <a:rPr lang="de-DE" baseline="0" dirty="0" smtClean="0"/>
              <a:t> </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43</a:t>
            </a:fld>
            <a:endParaRPr lang="de-DE"/>
          </a:p>
        </p:txBody>
      </p:sp>
    </p:spTree>
    <p:extLst>
      <p:ext uri="{BB962C8B-B14F-4D97-AF65-F5344CB8AC3E}">
        <p14:creationId xmlns:p14="http://schemas.microsoft.com/office/powerpoint/2010/main" val="5466649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44</a:t>
            </a:fld>
            <a:endParaRPr lang="de-DE"/>
          </a:p>
        </p:txBody>
      </p:sp>
    </p:spTree>
    <p:extLst>
      <p:ext uri="{BB962C8B-B14F-4D97-AF65-F5344CB8AC3E}">
        <p14:creationId xmlns:p14="http://schemas.microsoft.com/office/powerpoint/2010/main" val="40769843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Sie werden es im Verlaufe des Experimentes mit zwei Typen an Fragestellungen zu tun bekommen.</a:t>
            </a:r>
          </a:p>
          <a:p>
            <a:endParaRPr lang="de-DE" dirty="0" smtClean="0"/>
          </a:p>
          <a:p>
            <a:r>
              <a:rPr lang="de-DE" dirty="0" smtClean="0"/>
              <a:t>Der erste Fall ist hier dargestellt</a:t>
            </a:r>
            <a:r>
              <a:rPr lang="de-DE" baseline="0" dirty="0" smtClean="0"/>
              <a:t>. Ausgangspunkt ist einer der Betriebspunkte auf der </a:t>
            </a:r>
            <a:r>
              <a:rPr lang="de-DE" baseline="0" dirty="0" err="1" smtClean="0"/>
              <a:t>Paretofront</a:t>
            </a:r>
            <a:r>
              <a:rPr lang="de-DE" baseline="0" dirty="0" smtClean="0"/>
              <a:t> mit den entsprechenden Werten der Indikatoren. Links unten ist die von Ihnen zu erfüllende Aufgabe angezeigt, die ihnen hier vorgibt einen Betriebspunkt zu wählen der </a:t>
            </a:r>
            <a:r>
              <a:rPr lang="de-DE" baseline="0" dirty="0" smtClean="0"/>
              <a:t>den </a:t>
            </a:r>
            <a:r>
              <a:rPr lang="de-DE" baseline="0" dirty="0" err="1" smtClean="0"/>
              <a:t>Benefit</a:t>
            </a:r>
            <a:r>
              <a:rPr lang="de-DE" baseline="0" dirty="0" smtClean="0"/>
              <a:t> um exakt 30%-Punkte verbessert um anschließend die Energieeffizienz (TEE) zu maximieren. </a:t>
            </a:r>
            <a:r>
              <a:rPr lang="de-DE" baseline="0" dirty="0" smtClean="0"/>
              <a:t>Über den Auswahlbereich </a:t>
            </a:r>
            <a:r>
              <a:rPr lang="de-DE" baseline="0" dirty="0" smtClean="0"/>
              <a:t>sollen </a:t>
            </a:r>
            <a:r>
              <a:rPr lang="de-DE" baseline="0" dirty="0" smtClean="0"/>
              <a:t>Sie dann die Aufgabe </a:t>
            </a:r>
            <a:r>
              <a:rPr lang="de-DE" baseline="0" dirty="0" smtClean="0"/>
              <a:t>erfüllen und ihr Ergebnis mit akzeptieren bestätigen. </a:t>
            </a:r>
          </a:p>
          <a:p>
            <a:endParaRPr lang="de-DE" baseline="0" dirty="0" smtClean="0"/>
          </a:p>
        </p:txBody>
      </p:sp>
      <p:sp>
        <p:nvSpPr>
          <p:cNvPr id="4" name="Foliennummernplatzhalter 3"/>
          <p:cNvSpPr>
            <a:spLocks noGrp="1"/>
          </p:cNvSpPr>
          <p:nvPr>
            <p:ph type="sldNum" sz="quarter" idx="10"/>
          </p:nvPr>
        </p:nvSpPr>
        <p:spPr/>
        <p:txBody>
          <a:bodyPr/>
          <a:lstStyle/>
          <a:p>
            <a:fld id="{0C55DA14-CE6D-4000-BA59-A8DC1272E376}" type="slidenum">
              <a:rPr lang="de-DE" smtClean="0"/>
              <a:t>45</a:t>
            </a:fld>
            <a:endParaRPr lang="de-DE"/>
          </a:p>
        </p:txBody>
      </p:sp>
    </p:spTree>
    <p:extLst>
      <p:ext uri="{BB962C8B-B14F-4D97-AF65-F5344CB8AC3E}">
        <p14:creationId xmlns:p14="http://schemas.microsoft.com/office/powerpoint/2010/main" val="27611887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Haben Sie einen entsprechenden Punkt erreicht, können Sie rechts in den Diagrammen nachvollziehen, wie diese Kombination der Indikatoren erreicht werden kann. </a:t>
            </a:r>
          </a:p>
          <a:p>
            <a:r>
              <a:rPr lang="de-DE" baseline="0" dirty="0" smtClean="0"/>
              <a:t>klicken Sie auf Akzeptieren so bestätigen Sie Ihre Auswahl und kommen zur nächsten Aufgabe. </a:t>
            </a:r>
            <a:endParaRPr lang="de-DE" baseline="0" dirty="0" smtClean="0"/>
          </a:p>
          <a:p>
            <a:r>
              <a:rPr lang="de-DE" baseline="0" dirty="0" smtClean="0"/>
              <a:t> </a:t>
            </a:r>
          </a:p>
          <a:p>
            <a:r>
              <a:rPr lang="de-DE" baseline="0" dirty="0" smtClean="0"/>
              <a:t>In </a:t>
            </a:r>
            <a:r>
              <a:rPr lang="de-DE" baseline="0" dirty="0" smtClean="0"/>
              <a:t>manchen Fällen wird es nicht möglich sein, die vorgegebenen Ziele zu erreichen. In diesem Fall klicken Sie auf die Schaltfläche „Ziel nicht möglich“ unterhalb des Aufgabentextes.</a:t>
            </a:r>
          </a:p>
          <a:p>
            <a:endParaRPr lang="de-DE" dirty="0" smtClean="0"/>
          </a:p>
        </p:txBody>
      </p:sp>
      <p:sp>
        <p:nvSpPr>
          <p:cNvPr id="4" name="Foliennummernplatzhalter 3"/>
          <p:cNvSpPr>
            <a:spLocks noGrp="1"/>
          </p:cNvSpPr>
          <p:nvPr>
            <p:ph type="sldNum" sz="quarter" idx="10"/>
          </p:nvPr>
        </p:nvSpPr>
        <p:spPr/>
        <p:txBody>
          <a:bodyPr/>
          <a:lstStyle/>
          <a:p>
            <a:fld id="{0C55DA14-CE6D-4000-BA59-A8DC1272E376}" type="slidenum">
              <a:rPr lang="de-DE" smtClean="0"/>
              <a:t>46</a:t>
            </a:fld>
            <a:endParaRPr lang="de-DE"/>
          </a:p>
        </p:txBody>
      </p:sp>
    </p:spTree>
    <p:extLst>
      <p:ext uri="{BB962C8B-B14F-4D97-AF65-F5344CB8AC3E}">
        <p14:creationId xmlns:p14="http://schemas.microsoft.com/office/powerpoint/2010/main" val="33944938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Beim Zweiten Aufgabentyp</a:t>
            </a:r>
            <a:r>
              <a:rPr lang="de-DE" baseline="0" dirty="0" smtClean="0"/>
              <a:t> ist der Auswahlvorgang bereits abgeschlossen und es sind sowohl der Start als auch der Zielpunkt angezeigt. Mittels der Diagramme Rechts, der Informationen über die </a:t>
            </a:r>
            <a:r>
              <a:rPr lang="de-DE" baseline="0" dirty="0" smtClean="0"/>
              <a:t>Indikatoren und den </a:t>
            </a:r>
            <a:r>
              <a:rPr lang="de-DE" baseline="0" dirty="0" err="1" smtClean="0"/>
              <a:t>Tooltips</a:t>
            </a:r>
            <a:r>
              <a:rPr lang="de-DE" baseline="0" dirty="0" smtClean="0"/>
              <a:t>, </a:t>
            </a:r>
            <a:r>
              <a:rPr lang="de-DE" baseline="0" dirty="0" smtClean="0"/>
              <a:t>sollen Sie nun die Richtige Antwortmöglichkeit aus drei vorgegebenen </a:t>
            </a:r>
            <a:r>
              <a:rPr lang="de-DE" baseline="0" dirty="0" smtClean="0"/>
              <a:t>Alternativen auszuwählen </a:t>
            </a:r>
            <a:r>
              <a:rPr lang="de-DE" baseline="0" dirty="0" smtClean="0"/>
              <a:t>und mit OK zu bestätigen.</a:t>
            </a:r>
          </a:p>
          <a:p>
            <a:endParaRPr lang="de-DE" baseline="0" dirty="0" smtClean="0"/>
          </a:p>
          <a:p>
            <a:r>
              <a:rPr lang="de-DE" baseline="0" dirty="0" smtClean="0"/>
              <a:t>Dieser Typ Frage zielt darauf ab zu überprüfen ob es Ihnen das Interface ermöglicht die dahinterliegenden Zusammenhänge richtig zu erfassen</a:t>
            </a:r>
            <a:r>
              <a:rPr lang="de-DE" baseline="0" dirty="0" smtClean="0"/>
              <a:t>.</a:t>
            </a:r>
          </a:p>
          <a:p>
            <a:endParaRPr lang="de-DE" baseline="0" dirty="0" smtClean="0"/>
          </a:p>
          <a:p>
            <a:endParaRPr lang="de-DE" baseline="0" dirty="0" smtClean="0"/>
          </a:p>
          <a:p>
            <a:endParaRPr lang="de-DE" baseline="0" dirty="0" smtClean="0"/>
          </a:p>
          <a:p>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47</a:t>
            </a:fld>
            <a:endParaRPr lang="de-DE"/>
          </a:p>
        </p:txBody>
      </p:sp>
    </p:spTree>
    <p:extLst>
      <p:ext uri="{BB962C8B-B14F-4D97-AF65-F5344CB8AC3E}">
        <p14:creationId xmlns:p14="http://schemas.microsoft.com/office/powerpoint/2010/main" val="8563998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Bitte informieren Sie</a:t>
            </a:r>
            <a:r>
              <a:rPr lang="de-DE" baseline="0" dirty="0" smtClean="0"/>
              <a:t> jetzt den Versuchsleiter um mit dem Experiment zu beginnen. Dieser steht auch für Sie bereit um etwaige Verständnisfragen zu klären.</a:t>
            </a:r>
          </a:p>
          <a:p>
            <a:endParaRPr lang="de-DE" baseline="0" dirty="0" smtClean="0"/>
          </a:p>
          <a:p>
            <a:r>
              <a:rPr lang="de-DE" baseline="0" dirty="0" smtClean="0"/>
              <a:t>Viel Erfolg beim Experiment!</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48</a:t>
            </a:fld>
            <a:endParaRPr lang="de-DE"/>
          </a:p>
        </p:txBody>
      </p:sp>
    </p:spTree>
    <p:extLst>
      <p:ext uri="{BB962C8B-B14F-4D97-AF65-F5344CB8AC3E}">
        <p14:creationId xmlns:p14="http://schemas.microsoft.com/office/powerpoint/2010/main" val="479728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smtClean="0"/>
              <a:t>Durch die Zugabe des zweiten Rohstoffs B wird die erste irreversible Reaktion in Gang</a:t>
            </a:r>
            <a:r>
              <a:rPr lang="de-DE" baseline="0" dirty="0" smtClean="0"/>
              <a:t> gesetzt und das Zwischenprodukt C gebildet.</a:t>
            </a:r>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5</a:t>
            </a:fld>
            <a:endParaRPr lang="de-DE"/>
          </a:p>
        </p:txBody>
      </p:sp>
    </p:spTree>
    <p:extLst>
      <p:ext uri="{BB962C8B-B14F-4D97-AF65-F5344CB8AC3E}">
        <p14:creationId xmlns:p14="http://schemas.microsoft.com/office/powerpoint/2010/main" val="4737244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smtClean="0"/>
              <a:t>In einem weiteren irreversiblen</a:t>
            </a:r>
            <a:r>
              <a:rPr lang="de-DE" baseline="0" dirty="0" smtClean="0"/>
              <a:t> </a:t>
            </a:r>
            <a:r>
              <a:rPr lang="de-DE" dirty="0" smtClean="0"/>
              <a:t>Reaktionsschritt wird</a:t>
            </a:r>
            <a:r>
              <a:rPr lang="de-DE" baseline="0" dirty="0" smtClean="0"/>
              <a:t> das Zwischenprodukt C mit weiterem </a:t>
            </a:r>
            <a:r>
              <a:rPr lang="de-DE" baseline="0" dirty="0" err="1" smtClean="0"/>
              <a:t>Rohmeterial</a:t>
            </a:r>
            <a:r>
              <a:rPr lang="de-DE" baseline="0" dirty="0" smtClean="0"/>
              <a:t> B zu den Produkten P und E umgesetzt.</a:t>
            </a:r>
          </a:p>
          <a:p>
            <a:pPr marL="171450" indent="-171450">
              <a:buFont typeface="Arial" panose="020B0604020202020204" pitchFamily="34" charset="0"/>
              <a:buChar char="•"/>
            </a:pPr>
            <a:r>
              <a:rPr lang="de-DE" baseline="0" dirty="0" smtClean="0"/>
              <a:t>Das Produkt P ist hierbei das Hauptprodukt, Produkt E ist hingegen weniger wertvoll, kann aber auch verkauft werden.</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6</a:t>
            </a:fld>
            <a:endParaRPr lang="de-DE"/>
          </a:p>
        </p:txBody>
      </p:sp>
    </p:spTree>
    <p:extLst>
      <p:ext uri="{BB962C8B-B14F-4D97-AF65-F5344CB8AC3E}">
        <p14:creationId xmlns:p14="http://schemas.microsoft.com/office/powerpoint/2010/main" val="2351855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smtClean="0"/>
              <a:t>Neben diesen Produktbildenden Reaktion existiert eine unerwünschte</a:t>
            </a:r>
            <a:r>
              <a:rPr lang="de-DE" baseline="0" dirty="0" smtClean="0"/>
              <a:t> Nebenreaktion, bei der das Wertprodukt P und das Zwischenprodukt C zu einem toxischen Abfallstoff G umgesetzt werden.</a:t>
            </a:r>
          </a:p>
          <a:p>
            <a:pPr marL="171450" indent="-171450">
              <a:buFont typeface="Arial" panose="020B0604020202020204" pitchFamily="34" charset="0"/>
              <a:buChar char="•"/>
            </a:pPr>
            <a:r>
              <a:rPr lang="de-DE" baseline="0" dirty="0" smtClean="0"/>
              <a:t>Diese Nebenreaktion ist dreifach unvorteilhaft:</a:t>
            </a:r>
          </a:p>
          <a:p>
            <a:pPr marL="628650" lvl="1" indent="-171450">
              <a:buFont typeface="Arial" panose="020B0604020202020204" pitchFamily="34" charset="0"/>
              <a:buChar char="•"/>
            </a:pPr>
            <a:r>
              <a:rPr lang="de-DE" baseline="0" dirty="0" smtClean="0"/>
              <a:t>Zum einen vernichtet Sie das wertvolle Produkt P </a:t>
            </a:r>
          </a:p>
          <a:p>
            <a:pPr marL="628650" lvl="1" indent="-171450">
              <a:buFont typeface="Arial" panose="020B0604020202020204" pitchFamily="34" charset="0"/>
              <a:buChar char="•"/>
            </a:pPr>
            <a:r>
              <a:rPr lang="de-DE" dirty="0" smtClean="0"/>
              <a:t>, zum anderen verringert sich die Menge am Zwischenprodukt</a:t>
            </a:r>
            <a:r>
              <a:rPr lang="de-DE" baseline="0" dirty="0" smtClean="0"/>
              <a:t> C die somit nicht mehr für die Produktbildung zur Verfügung steht.</a:t>
            </a:r>
          </a:p>
          <a:p>
            <a:pPr marL="628650" lvl="1" indent="-171450">
              <a:buFont typeface="Arial" panose="020B0604020202020204" pitchFamily="34" charset="0"/>
              <a:buChar char="•"/>
            </a:pPr>
            <a:r>
              <a:rPr lang="de-DE" baseline="0" dirty="0" smtClean="0"/>
              <a:t>Und drittens muss der toxische Abfallstoff G teuer entsorgt werden und belastet darüber hinaus die Umwelt.</a:t>
            </a:r>
          </a:p>
          <a:p>
            <a:pPr marL="628650" lvl="1" indent="-171450">
              <a:buFont typeface="Arial" panose="020B0604020202020204" pitchFamily="34" charset="0"/>
              <a:buChar char="•"/>
            </a:pPr>
            <a:endParaRPr lang="de-DE" baseline="0" dirty="0" smtClean="0"/>
          </a:p>
          <a:p>
            <a:pPr marL="171450" lvl="0" indent="-171450">
              <a:buFont typeface="Arial" panose="020B0604020202020204" pitchFamily="34" charset="0"/>
              <a:buChar char="•"/>
            </a:pPr>
            <a:r>
              <a:rPr lang="de-DE" baseline="0" dirty="0" smtClean="0"/>
              <a:t>Sie als Anlagenbetreiber haben die Möglichkeit den Prozess und somit auch dessen Effizienz auf mehrere Arten zu beeinflussen</a:t>
            </a:r>
          </a:p>
          <a:p>
            <a:pPr marL="628650" lvl="1" indent="-171450">
              <a:buFont typeface="Arial" panose="020B0604020202020204" pitchFamily="34" charset="0"/>
              <a:buChar char="•"/>
            </a:pPr>
            <a:r>
              <a:rPr lang="de-DE" baseline="0" dirty="0" smtClean="0"/>
              <a:t>Sie können einerseits entscheiden wann und wie schnell Sie den Rohstoff B zugeben</a:t>
            </a:r>
          </a:p>
          <a:p>
            <a:pPr marL="628650" lvl="1" indent="-171450">
              <a:buFont typeface="Arial" panose="020B0604020202020204" pitchFamily="34" charset="0"/>
              <a:buChar char="•"/>
            </a:pPr>
            <a:r>
              <a:rPr lang="de-DE" baseline="0" dirty="0" smtClean="0"/>
              <a:t>Und auf der anderen Seite wählen zu welchen Zeiten Sie den Reaktor kühlen oder heizen möchten</a:t>
            </a:r>
          </a:p>
          <a:p>
            <a:pPr marL="171450" lvl="0" indent="-171450">
              <a:buFont typeface="Arial" panose="020B0604020202020204" pitchFamily="34" charset="0"/>
              <a:buChar char="•"/>
            </a:pPr>
            <a:endParaRPr lang="de-DE" baseline="0" dirty="0" smtClean="0"/>
          </a:p>
          <a:p>
            <a:pPr marL="171450" lvl="0" indent="-171450">
              <a:buFont typeface="Arial" panose="020B0604020202020204" pitchFamily="34" charset="0"/>
              <a:buChar char="•"/>
            </a:pPr>
            <a:r>
              <a:rPr lang="de-DE" baseline="0" dirty="0" smtClean="0"/>
              <a:t>Die Reaktionsraten folgen dem </a:t>
            </a:r>
            <a:r>
              <a:rPr lang="de-DE" baseline="0" dirty="0" err="1" smtClean="0"/>
              <a:t>Arrheniusansatz</a:t>
            </a:r>
            <a:r>
              <a:rPr lang="de-DE" baseline="0" dirty="0" smtClean="0"/>
              <a:t>, weshalb die drei Reaktionen von der Menge der vorliegenden Edukte und der Reaktortemperatur abhängen. Die Reaktionen besitzen unterschiedliche Aktivierungsenergien und reagieren somit auch unterschiedlich auf Änderungen der Reaktortemperatur</a:t>
            </a:r>
          </a:p>
          <a:p>
            <a:pPr marL="171450" lvl="0" indent="-171450">
              <a:buFont typeface="Arial" panose="020B0604020202020204" pitchFamily="34" charset="0"/>
              <a:buChar char="•"/>
            </a:pPr>
            <a:endParaRPr lang="de-DE" baseline="0" dirty="0" smtClean="0"/>
          </a:p>
          <a:p>
            <a:pPr marL="171450" lvl="0" indent="-171450">
              <a:buFont typeface="Arial" panose="020B0604020202020204" pitchFamily="34" charset="0"/>
              <a:buChar char="•"/>
            </a:pPr>
            <a:r>
              <a:rPr lang="de-DE" baseline="0" dirty="0" smtClean="0"/>
              <a:t>Nach einer fest definierten Batchzeit wird die Reaktion beendet und es liegt ein Gemisch aus allen beteiligten Komponenten vor.</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7</a:t>
            </a:fld>
            <a:endParaRPr lang="de-DE"/>
          </a:p>
        </p:txBody>
      </p:sp>
    </p:spTree>
    <p:extLst>
      <p:ext uri="{BB962C8B-B14F-4D97-AF65-F5344CB8AC3E}">
        <p14:creationId xmlns:p14="http://schemas.microsoft.com/office/powerpoint/2010/main" val="3454284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smtClean="0"/>
              <a:t>Um den Betrieb zu veranschaulichen</a:t>
            </a:r>
            <a:r>
              <a:rPr lang="de-DE" baseline="0" dirty="0" smtClean="0"/>
              <a:t> verfolgen wir nun den Ablauf eines Batches</a:t>
            </a:r>
          </a:p>
          <a:p>
            <a:pPr marL="171450" indent="-171450">
              <a:buFont typeface="Arial" panose="020B0604020202020204" pitchFamily="34" charset="0"/>
              <a:buChar char="•"/>
            </a:pPr>
            <a:endParaRPr lang="de-DE" baseline="0" dirty="0" smtClean="0"/>
          </a:p>
          <a:p>
            <a:pPr marL="171450" indent="-171450">
              <a:buFont typeface="Arial" panose="020B0604020202020204" pitchFamily="34" charset="0"/>
              <a:buChar char="•"/>
            </a:pPr>
            <a:r>
              <a:rPr lang="de-DE" baseline="0" dirty="0" smtClean="0"/>
              <a:t>Im oberen Diagramm ist die übertragene Energiemenge aufgetragen. Positive Werte entsprechen einem heizen des Reaktors, negative Werte entsprechen einem Kühlen des Reaktors</a:t>
            </a:r>
          </a:p>
          <a:p>
            <a:pPr marL="171450" indent="-171450">
              <a:buFont typeface="Arial" panose="020B0604020202020204" pitchFamily="34" charset="0"/>
              <a:buChar char="•"/>
            </a:pPr>
            <a:r>
              <a:rPr lang="de-DE" baseline="0" dirty="0" smtClean="0"/>
              <a:t>Im zweiten Diagramm ist die Temperatur im Reaktor aufgetragen, diese wird beeinflusst durch den verhältnismäßig kalten Zulauf von B, die übertragenen Heiz-/ oder Kühlleistung und die Reaktionswärme der drei exothermen Reaktionen</a:t>
            </a:r>
          </a:p>
          <a:p>
            <a:pPr marL="171450" indent="-171450">
              <a:buFont typeface="Arial" panose="020B0604020202020204" pitchFamily="34" charset="0"/>
              <a:buChar char="•"/>
            </a:pPr>
            <a:r>
              <a:rPr lang="de-DE" baseline="0" dirty="0" smtClean="0"/>
              <a:t>Das dritte Diagramm zeigt das Reaktorvolumen, welches implizit auch die zugegebene Menge des Rohstoffes B wiederspiegelt da dies der einzige Zulauf zum Reaktor ist.</a:t>
            </a:r>
          </a:p>
          <a:p>
            <a:pPr marL="171450" indent="-171450">
              <a:buFont typeface="Arial" panose="020B0604020202020204" pitchFamily="34" charset="0"/>
              <a:buChar char="•"/>
            </a:pPr>
            <a:r>
              <a:rPr lang="de-DE" baseline="0" dirty="0" smtClean="0"/>
              <a:t>Im letzten Diagramm sind die Verläufe der im Reaktor enthaltenen Mengen der beiden Produkte P und E, sowie die Menge des Zwischenproduktes C bzw. des toxischen Abfallproduktes G aufgetragen</a:t>
            </a:r>
          </a:p>
          <a:p>
            <a:pPr marL="171450" indent="-171450">
              <a:buFont typeface="Arial" panose="020B0604020202020204" pitchFamily="34" charset="0"/>
              <a:buChar char="•"/>
            </a:pPr>
            <a:endParaRPr lang="de-DE" baseline="0" dirty="0" smtClean="0"/>
          </a:p>
          <a:p>
            <a:pPr marL="171450" indent="-171450">
              <a:buFont typeface="Arial" panose="020B0604020202020204" pitchFamily="34" charset="0"/>
              <a:buChar char="•"/>
            </a:pPr>
            <a:r>
              <a:rPr lang="de-DE" baseline="0" dirty="0" smtClean="0"/>
              <a:t>Im ersten Zeitschritt wird weder geheizt noch gekühlt. Es wird lediglich Rohstoff B hinzugegeben, was sich an der Zunahme des Reaktorvolumens ablesen lässt. Die graue Linie im letzten Diagramm zeigt, dass die erste Reaktion angelaufen ist und die Menge von Zwischenprodukt C steigt.</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8</a:t>
            </a:fld>
            <a:endParaRPr lang="de-DE"/>
          </a:p>
        </p:txBody>
      </p:sp>
    </p:spTree>
    <p:extLst>
      <p:ext uri="{BB962C8B-B14F-4D97-AF65-F5344CB8AC3E}">
        <p14:creationId xmlns:p14="http://schemas.microsoft.com/office/powerpoint/2010/main" val="3175317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smtClean="0"/>
              <a:t>Die dabei freiwerdende</a:t>
            </a:r>
            <a:r>
              <a:rPr lang="de-DE" baseline="0" dirty="0" smtClean="0"/>
              <a:t> Reaktionswärme führt zu einer leichten Erhöhung der Temperatur trotz des kalten Zulaufs von B</a:t>
            </a:r>
          </a:p>
          <a:p>
            <a:pPr marL="171450" indent="-171450">
              <a:buFont typeface="Arial" panose="020B0604020202020204" pitchFamily="34" charset="0"/>
              <a:buChar char="•"/>
            </a:pPr>
            <a:r>
              <a:rPr lang="de-DE" baseline="0" dirty="0" err="1" smtClean="0"/>
              <a:t>Desweiteren</a:t>
            </a:r>
            <a:r>
              <a:rPr lang="de-DE" baseline="0" dirty="0" smtClean="0"/>
              <a:t> fällt auf, dass sich nun auch die beiden Produkte P und E, hier grün und blau dargestellt, bilden.</a:t>
            </a:r>
            <a:endParaRPr lang="de-DE" dirty="0"/>
          </a:p>
        </p:txBody>
      </p:sp>
      <p:sp>
        <p:nvSpPr>
          <p:cNvPr id="4" name="Foliennummernplatzhalter 3"/>
          <p:cNvSpPr>
            <a:spLocks noGrp="1"/>
          </p:cNvSpPr>
          <p:nvPr>
            <p:ph type="sldNum" sz="quarter" idx="10"/>
          </p:nvPr>
        </p:nvSpPr>
        <p:spPr/>
        <p:txBody>
          <a:bodyPr/>
          <a:lstStyle/>
          <a:p>
            <a:fld id="{0C55DA14-CE6D-4000-BA59-A8DC1272E376}" type="slidenum">
              <a:rPr lang="de-DE" smtClean="0"/>
              <a:t>9</a:t>
            </a:fld>
            <a:endParaRPr lang="de-DE"/>
          </a:p>
        </p:txBody>
      </p:sp>
    </p:spTree>
    <p:extLst>
      <p:ext uri="{BB962C8B-B14F-4D97-AF65-F5344CB8AC3E}">
        <p14:creationId xmlns:p14="http://schemas.microsoft.com/office/powerpoint/2010/main" val="1637663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1597820"/>
            <a:ext cx="7772400" cy="1102519"/>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592FEF31-4383-4C2F-AF94-C6E43870A70B}" type="datetimeFigureOut">
              <a:rPr lang="de-DE" smtClean="0"/>
              <a:t>20.01.2019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7C18F40-9EBE-4F49-951A-A7C4B9A7A369}" type="slidenum">
              <a:rPr lang="de-DE" smtClean="0"/>
              <a:t>‹Nr.›</a:t>
            </a:fld>
            <a:endParaRPr lang="de-DE"/>
          </a:p>
        </p:txBody>
      </p:sp>
    </p:spTree>
    <p:extLst>
      <p:ext uri="{BB962C8B-B14F-4D97-AF65-F5344CB8AC3E}">
        <p14:creationId xmlns:p14="http://schemas.microsoft.com/office/powerpoint/2010/main" val="234215930"/>
      </p:ext>
    </p:extLst>
  </p:cSld>
  <p:clrMapOvr>
    <a:masterClrMapping/>
  </p:clrMapOvr>
  <mc:AlternateContent xmlns:mc="http://schemas.openxmlformats.org/markup-compatibility/2006" xmlns:p14="http://schemas.microsoft.com/office/powerpoint/2010/main">
    <mc:Choice Requires="p14">
      <p:transition spd="med" p14:dur="700" advClick="0" advTm="32000">
        <p:fade/>
      </p:transition>
    </mc:Choice>
    <mc:Fallback xmlns="">
      <p:transition spd="med" advClick="0" advTm="3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592FEF31-4383-4C2F-AF94-C6E43870A70B}" type="datetimeFigureOut">
              <a:rPr lang="de-DE" smtClean="0"/>
              <a:t>20.01.2019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7C18F40-9EBE-4F49-951A-A7C4B9A7A369}" type="slidenum">
              <a:rPr lang="de-DE" smtClean="0"/>
              <a:t>‹Nr.›</a:t>
            </a:fld>
            <a:endParaRPr lang="de-DE"/>
          </a:p>
        </p:txBody>
      </p:sp>
    </p:spTree>
    <p:extLst>
      <p:ext uri="{BB962C8B-B14F-4D97-AF65-F5344CB8AC3E}">
        <p14:creationId xmlns:p14="http://schemas.microsoft.com/office/powerpoint/2010/main" val="2510961989"/>
      </p:ext>
    </p:extLst>
  </p:cSld>
  <p:clrMapOvr>
    <a:masterClrMapping/>
  </p:clrMapOvr>
  <mc:AlternateContent xmlns:mc="http://schemas.openxmlformats.org/markup-compatibility/2006" xmlns:p14="http://schemas.microsoft.com/office/powerpoint/2010/main">
    <mc:Choice Requires="p14">
      <p:transition spd="med" p14:dur="700" advClick="0" advTm="32000">
        <p:fade/>
      </p:transition>
    </mc:Choice>
    <mc:Fallback xmlns="">
      <p:transition spd="med" advClick="0" advTm="3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154782"/>
            <a:ext cx="2057400" cy="329088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154782"/>
            <a:ext cx="6019800" cy="329088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592FEF31-4383-4C2F-AF94-C6E43870A70B}" type="datetimeFigureOut">
              <a:rPr lang="de-DE" smtClean="0"/>
              <a:t>20.01.2019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7C18F40-9EBE-4F49-951A-A7C4B9A7A369}" type="slidenum">
              <a:rPr lang="de-DE" smtClean="0"/>
              <a:t>‹Nr.›</a:t>
            </a:fld>
            <a:endParaRPr lang="de-DE"/>
          </a:p>
        </p:txBody>
      </p:sp>
    </p:spTree>
    <p:extLst>
      <p:ext uri="{BB962C8B-B14F-4D97-AF65-F5344CB8AC3E}">
        <p14:creationId xmlns:p14="http://schemas.microsoft.com/office/powerpoint/2010/main" val="256665983"/>
      </p:ext>
    </p:extLst>
  </p:cSld>
  <p:clrMapOvr>
    <a:masterClrMapping/>
  </p:clrMapOvr>
  <mc:AlternateContent xmlns:mc="http://schemas.openxmlformats.org/markup-compatibility/2006" xmlns:p14="http://schemas.microsoft.com/office/powerpoint/2010/main">
    <mc:Choice Requires="p14">
      <p:transition spd="med" p14:dur="700" advClick="0" advTm="32000">
        <p:fade/>
      </p:transition>
    </mc:Choice>
    <mc:Fallback xmlns="">
      <p:transition spd="med" advClick="0" advTm="3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592FEF31-4383-4C2F-AF94-C6E43870A70B}" type="datetimeFigureOut">
              <a:rPr lang="de-DE" smtClean="0"/>
              <a:t>20.01.2019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7C18F40-9EBE-4F49-951A-A7C4B9A7A369}" type="slidenum">
              <a:rPr lang="de-DE" smtClean="0"/>
              <a:t>‹Nr.›</a:t>
            </a:fld>
            <a:endParaRPr lang="de-DE"/>
          </a:p>
        </p:txBody>
      </p:sp>
    </p:spTree>
    <p:extLst>
      <p:ext uri="{BB962C8B-B14F-4D97-AF65-F5344CB8AC3E}">
        <p14:creationId xmlns:p14="http://schemas.microsoft.com/office/powerpoint/2010/main" val="2483420852"/>
      </p:ext>
    </p:extLst>
  </p:cSld>
  <p:clrMapOvr>
    <a:masterClrMapping/>
  </p:clrMapOvr>
  <mc:AlternateContent xmlns:mc="http://schemas.openxmlformats.org/markup-compatibility/2006" xmlns:p14="http://schemas.microsoft.com/office/powerpoint/2010/main">
    <mc:Choice Requires="p14">
      <p:transition spd="med" p14:dur="700" advClick="0" advTm="32000">
        <p:fade/>
      </p:transition>
    </mc:Choice>
    <mc:Fallback xmlns="">
      <p:transition spd="med" advClick="0" advTm="3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3305176"/>
            <a:ext cx="7772400" cy="1021556"/>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592FEF31-4383-4C2F-AF94-C6E43870A70B}" type="datetimeFigureOut">
              <a:rPr lang="de-DE" smtClean="0"/>
              <a:t>20.01.2019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7C18F40-9EBE-4F49-951A-A7C4B9A7A369}" type="slidenum">
              <a:rPr lang="de-DE" smtClean="0"/>
              <a:t>‹Nr.›</a:t>
            </a:fld>
            <a:endParaRPr lang="de-DE"/>
          </a:p>
        </p:txBody>
      </p:sp>
    </p:spTree>
    <p:extLst>
      <p:ext uri="{BB962C8B-B14F-4D97-AF65-F5344CB8AC3E}">
        <p14:creationId xmlns:p14="http://schemas.microsoft.com/office/powerpoint/2010/main" val="406544141"/>
      </p:ext>
    </p:extLst>
  </p:cSld>
  <p:clrMapOvr>
    <a:masterClrMapping/>
  </p:clrMapOvr>
  <mc:AlternateContent xmlns:mc="http://schemas.openxmlformats.org/markup-compatibility/2006" xmlns:p14="http://schemas.microsoft.com/office/powerpoint/2010/main">
    <mc:Choice Requires="p14">
      <p:transition spd="med" p14:dur="700" advClick="0" advTm="32000">
        <p:fade/>
      </p:transition>
    </mc:Choice>
    <mc:Fallback xmlns="">
      <p:transition spd="med" advClick="0" advTm="3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592FEF31-4383-4C2F-AF94-C6E43870A70B}" type="datetimeFigureOut">
              <a:rPr lang="de-DE" smtClean="0"/>
              <a:t>20.01.2019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7C18F40-9EBE-4F49-951A-A7C4B9A7A369}" type="slidenum">
              <a:rPr lang="de-DE" smtClean="0"/>
              <a:t>‹Nr.›</a:t>
            </a:fld>
            <a:endParaRPr lang="de-DE"/>
          </a:p>
        </p:txBody>
      </p:sp>
    </p:spTree>
    <p:extLst>
      <p:ext uri="{BB962C8B-B14F-4D97-AF65-F5344CB8AC3E}">
        <p14:creationId xmlns:p14="http://schemas.microsoft.com/office/powerpoint/2010/main" val="580891813"/>
      </p:ext>
    </p:extLst>
  </p:cSld>
  <p:clrMapOvr>
    <a:masterClrMapping/>
  </p:clrMapOvr>
  <mc:AlternateContent xmlns:mc="http://schemas.openxmlformats.org/markup-compatibility/2006" xmlns:p14="http://schemas.microsoft.com/office/powerpoint/2010/main">
    <mc:Choice Requires="p14">
      <p:transition spd="med" p14:dur="700" advClick="0" advTm="32000">
        <p:fade/>
      </p:transition>
    </mc:Choice>
    <mc:Fallback xmlns="">
      <p:transition spd="med" advClick="0" advTm="3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05979"/>
            <a:ext cx="8229600" cy="85725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592FEF31-4383-4C2F-AF94-C6E43870A70B}" type="datetimeFigureOut">
              <a:rPr lang="de-DE" smtClean="0"/>
              <a:t>20.01.2019</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7C18F40-9EBE-4F49-951A-A7C4B9A7A369}" type="slidenum">
              <a:rPr lang="de-DE" smtClean="0"/>
              <a:t>‹Nr.›</a:t>
            </a:fld>
            <a:endParaRPr lang="de-DE"/>
          </a:p>
        </p:txBody>
      </p:sp>
    </p:spTree>
    <p:extLst>
      <p:ext uri="{BB962C8B-B14F-4D97-AF65-F5344CB8AC3E}">
        <p14:creationId xmlns:p14="http://schemas.microsoft.com/office/powerpoint/2010/main" val="3201394053"/>
      </p:ext>
    </p:extLst>
  </p:cSld>
  <p:clrMapOvr>
    <a:masterClrMapping/>
  </p:clrMapOvr>
  <mc:AlternateContent xmlns:mc="http://schemas.openxmlformats.org/markup-compatibility/2006" xmlns:p14="http://schemas.microsoft.com/office/powerpoint/2010/main">
    <mc:Choice Requires="p14">
      <p:transition spd="med" p14:dur="700" advClick="0" advTm="32000">
        <p:fade/>
      </p:transition>
    </mc:Choice>
    <mc:Fallback xmlns="">
      <p:transition spd="med" advClick="0" advTm="3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592FEF31-4383-4C2F-AF94-C6E43870A70B}" type="datetimeFigureOut">
              <a:rPr lang="de-DE" smtClean="0"/>
              <a:t>20.01.2019</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7C18F40-9EBE-4F49-951A-A7C4B9A7A369}" type="slidenum">
              <a:rPr lang="de-DE" smtClean="0"/>
              <a:t>‹Nr.›</a:t>
            </a:fld>
            <a:endParaRPr lang="de-DE"/>
          </a:p>
        </p:txBody>
      </p:sp>
    </p:spTree>
    <p:extLst>
      <p:ext uri="{BB962C8B-B14F-4D97-AF65-F5344CB8AC3E}">
        <p14:creationId xmlns:p14="http://schemas.microsoft.com/office/powerpoint/2010/main" val="2844779742"/>
      </p:ext>
    </p:extLst>
  </p:cSld>
  <p:clrMapOvr>
    <a:masterClrMapping/>
  </p:clrMapOvr>
  <mc:AlternateContent xmlns:mc="http://schemas.openxmlformats.org/markup-compatibility/2006" xmlns:p14="http://schemas.microsoft.com/office/powerpoint/2010/main">
    <mc:Choice Requires="p14">
      <p:transition spd="med" p14:dur="700" advClick="0" advTm="32000">
        <p:fade/>
      </p:transition>
    </mc:Choice>
    <mc:Fallback xmlns="">
      <p:transition spd="med" advClick="0" advTm="3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592FEF31-4383-4C2F-AF94-C6E43870A70B}" type="datetimeFigureOut">
              <a:rPr lang="de-DE" smtClean="0"/>
              <a:t>20.01.2019</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7C18F40-9EBE-4F49-951A-A7C4B9A7A369}" type="slidenum">
              <a:rPr lang="de-DE" smtClean="0"/>
              <a:t>‹Nr.›</a:t>
            </a:fld>
            <a:endParaRPr lang="de-DE"/>
          </a:p>
        </p:txBody>
      </p:sp>
    </p:spTree>
    <p:extLst>
      <p:ext uri="{BB962C8B-B14F-4D97-AF65-F5344CB8AC3E}">
        <p14:creationId xmlns:p14="http://schemas.microsoft.com/office/powerpoint/2010/main" val="3242354400"/>
      </p:ext>
    </p:extLst>
  </p:cSld>
  <p:clrMapOvr>
    <a:masterClrMapping/>
  </p:clrMapOvr>
  <mc:AlternateContent xmlns:mc="http://schemas.openxmlformats.org/markup-compatibility/2006" xmlns:p14="http://schemas.microsoft.com/office/powerpoint/2010/main">
    <mc:Choice Requires="p14">
      <p:transition spd="med" p14:dur="700" advClick="0" advTm="32000">
        <p:fade/>
      </p:transition>
    </mc:Choice>
    <mc:Fallback xmlns="">
      <p:transition spd="med" advClick="0" advTm="3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3" y="204787"/>
            <a:ext cx="3008313" cy="871538"/>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592FEF31-4383-4C2F-AF94-C6E43870A70B}" type="datetimeFigureOut">
              <a:rPr lang="de-DE" smtClean="0"/>
              <a:t>20.01.2019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7C18F40-9EBE-4F49-951A-A7C4B9A7A369}" type="slidenum">
              <a:rPr lang="de-DE" smtClean="0"/>
              <a:t>‹Nr.›</a:t>
            </a:fld>
            <a:endParaRPr lang="de-DE"/>
          </a:p>
        </p:txBody>
      </p:sp>
    </p:spTree>
    <p:extLst>
      <p:ext uri="{BB962C8B-B14F-4D97-AF65-F5344CB8AC3E}">
        <p14:creationId xmlns:p14="http://schemas.microsoft.com/office/powerpoint/2010/main" val="2448903547"/>
      </p:ext>
    </p:extLst>
  </p:cSld>
  <p:clrMapOvr>
    <a:masterClrMapping/>
  </p:clrMapOvr>
  <mc:AlternateContent xmlns:mc="http://schemas.openxmlformats.org/markup-compatibility/2006" xmlns:p14="http://schemas.microsoft.com/office/powerpoint/2010/main">
    <mc:Choice Requires="p14">
      <p:transition spd="med" p14:dur="700" advClick="0" advTm="32000">
        <p:fade/>
      </p:transition>
    </mc:Choice>
    <mc:Fallback xmlns="">
      <p:transition spd="med" advClick="0" advTm="3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3600451"/>
            <a:ext cx="5486400" cy="425054"/>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592FEF31-4383-4C2F-AF94-C6E43870A70B}" type="datetimeFigureOut">
              <a:rPr lang="de-DE" smtClean="0"/>
              <a:t>20.01.2019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7C18F40-9EBE-4F49-951A-A7C4B9A7A369}" type="slidenum">
              <a:rPr lang="de-DE" smtClean="0"/>
              <a:t>‹Nr.›</a:t>
            </a:fld>
            <a:endParaRPr lang="de-DE"/>
          </a:p>
        </p:txBody>
      </p:sp>
    </p:spTree>
    <p:extLst>
      <p:ext uri="{BB962C8B-B14F-4D97-AF65-F5344CB8AC3E}">
        <p14:creationId xmlns:p14="http://schemas.microsoft.com/office/powerpoint/2010/main" val="4203768411"/>
      </p:ext>
    </p:extLst>
  </p:cSld>
  <p:clrMapOvr>
    <a:masterClrMapping/>
  </p:clrMapOvr>
  <mc:AlternateContent xmlns:mc="http://schemas.openxmlformats.org/markup-compatibility/2006" xmlns:p14="http://schemas.microsoft.com/office/powerpoint/2010/main">
    <mc:Choice Requires="p14">
      <p:transition spd="med" p14:dur="700" advClick="0" advTm="32000">
        <p:fade/>
      </p:transition>
    </mc:Choice>
    <mc:Fallback xmlns="">
      <p:transition spd="med" advClick="0" advTm="3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92FEF31-4383-4C2F-AF94-C6E43870A70B}" type="datetimeFigureOut">
              <a:rPr lang="de-DE" smtClean="0"/>
              <a:t>20.01.2019</a:t>
            </a:fld>
            <a:endParaRPr lang="de-DE"/>
          </a:p>
        </p:txBody>
      </p:sp>
      <p:sp>
        <p:nvSpPr>
          <p:cNvPr id="5" name="Fußzeilenplatzhalt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7C18F40-9EBE-4F49-951A-A7C4B9A7A369}" type="slidenum">
              <a:rPr lang="de-DE" smtClean="0"/>
              <a:t>‹Nr.›</a:t>
            </a:fld>
            <a:endParaRPr lang="de-DE"/>
          </a:p>
        </p:txBody>
      </p:sp>
    </p:spTree>
    <p:extLst>
      <p:ext uri="{BB962C8B-B14F-4D97-AF65-F5344CB8AC3E}">
        <p14:creationId xmlns:p14="http://schemas.microsoft.com/office/powerpoint/2010/main" val="415703598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med" p14:dur="700" advClick="0" advTm="32000">
        <p:fade/>
      </p:transition>
    </mc:Choice>
    <mc:Fallback xmlns="">
      <p:transition spd="med" advClick="0" advTm="32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1.wma"/><Relationship Id="rId2" Type="http://schemas.openxmlformats.org/officeDocument/2006/relationships/audio" Target="NULL" TargetMode="External"/><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3" Type="http://schemas.openxmlformats.org/officeDocument/2006/relationships/image" Target="../media/image9.png"/><Relationship Id="rId18" Type="http://schemas.openxmlformats.org/officeDocument/2006/relationships/image" Target="../media/image25.png"/><Relationship Id="rId3" Type="http://schemas.openxmlformats.org/officeDocument/2006/relationships/slideLayout" Target="../slideLayouts/slideLayout1.xml"/><Relationship Id="rId7" Type="http://schemas.openxmlformats.org/officeDocument/2006/relationships/image" Target="../media/image33.png"/><Relationship Id="rId12" Type="http://schemas.openxmlformats.org/officeDocument/2006/relationships/image" Target="../media/image6.png"/><Relationship Id="rId17" Type="http://schemas.openxmlformats.org/officeDocument/2006/relationships/image" Target="../media/image21.png"/><Relationship Id="rId2" Type="http://schemas.microsoft.com/office/2007/relationships/media" Target="../media/media10.wma"/><Relationship Id="rId16" Type="http://schemas.openxmlformats.org/officeDocument/2006/relationships/image" Target="../media/image15.png"/><Relationship Id="rId1" Type="http://schemas.openxmlformats.org/officeDocument/2006/relationships/audio" Target="NULL" TargetMode="External"/><Relationship Id="rId6" Type="http://schemas.openxmlformats.org/officeDocument/2006/relationships/image" Target="../media/image8.png"/><Relationship Id="rId11" Type="http://schemas.openxmlformats.org/officeDocument/2006/relationships/image" Target="../media/image32.png"/><Relationship Id="rId5" Type="http://schemas.openxmlformats.org/officeDocument/2006/relationships/image" Target="../media/image23.png"/><Relationship Id="rId15" Type="http://schemas.openxmlformats.org/officeDocument/2006/relationships/image" Target="../media/image16.png"/><Relationship Id="rId10" Type="http://schemas.openxmlformats.org/officeDocument/2006/relationships/image" Target="../media/image35.png"/><Relationship Id="rId4" Type="http://schemas.openxmlformats.org/officeDocument/2006/relationships/notesSlide" Target="../notesSlides/notesSlide10.xml"/><Relationship Id="rId9" Type="http://schemas.openxmlformats.org/officeDocument/2006/relationships/image" Target="../media/image34.png"/><Relationship Id="rId14" Type="http://schemas.openxmlformats.org/officeDocument/2006/relationships/image" Target="../media/image10.png"/></Relationships>
</file>

<file path=ppt/slides/_rels/slide11.xml.rels><?xml version="1.0" encoding="UTF-8" standalone="yes"?>
<Relationships xmlns="http://schemas.openxmlformats.org/package/2006/relationships"><Relationship Id="rId13" Type="http://schemas.openxmlformats.org/officeDocument/2006/relationships/image" Target="../media/image9.png"/><Relationship Id="rId18" Type="http://schemas.openxmlformats.org/officeDocument/2006/relationships/image" Target="../media/image25.png"/><Relationship Id="rId3" Type="http://schemas.openxmlformats.org/officeDocument/2006/relationships/slideLayout" Target="../slideLayouts/slideLayout1.xml"/><Relationship Id="rId7" Type="http://schemas.openxmlformats.org/officeDocument/2006/relationships/image" Target="../media/image12.png"/><Relationship Id="rId12" Type="http://schemas.openxmlformats.org/officeDocument/2006/relationships/image" Target="../media/image6.png"/><Relationship Id="rId17" Type="http://schemas.openxmlformats.org/officeDocument/2006/relationships/image" Target="../media/image21.png"/><Relationship Id="rId2" Type="http://schemas.microsoft.com/office/2007/relationships/media" Target="../media/media11.wma"/><Relationship Id="rId16" Type="http://schemas.openxmlformats.org/officeDocument/2006/relationships/image" Target="../media/image15.png"/><Relationship Id="rId1" Type="http://schemas.openxmlformats.org/officeDocument/2006/relationships/audio" Target="NULL" TargetMode="External"/><Relationship Id="rId6" Type="http://schemas.openxmlformats.org/officeDocument/2006/relationships/image" Target="../media/image8.png"/><Relationship Id="rId11" Type="http://schemas.openxmlformats.org/officeDocument/2006/relationships/image" Target="../media/image32.png"/><Relationship Id="rId5" Type="http://schemas.openxmlformats.org/officeDocument/2006/relationships/image" Target="../media/image23.png"/><Relationship Id="rId15" Type="http://schemas.openxmlformats.org/officeDocument/2006/relationships/image" Target="../media/image16.png"/><Relationship Id="rId10" Type="http://schemas.openxmlformats.org/officeDocument/2006/relationships/image" Target="../media/image35.png"/><Relationship Id="rId4" Type="http://schemas.openxmlformats.org/officeDocument/2006/relationships/notesSlide" Target="../notesSlides/notesSlide11.xml"/><Relationship Id="rId9" Type="http://schemas.openxmlformats.org/officeDocument/2006/relationships/image" Target="../media/image34.png"/><Relationship Id="rId14" Type="http://schemas.openxmlformats.org/officeDocument/2006/relationships/image" Target="../media/image10.png"/></Relationships>
</file>

<file path=ppt/slides/_rels/slide12.xml.rels><?xml version="1.0" encoding="UTF-8" standalone="yes"?>
<Relationships xmlns="http://schemas.openxmlformats.org/package/2006/relationships"><Relationship Id="rId13" Type="http://schemas.openxmlformats.org/officeDocument/2006/relationships/image" Target="../media/image9.png"/><Relationship Id="rId18" Type="http://schemas.openxmlformats.org/officeDocument/2006/relationships/image" Target="../media/image25.png"/><Relationship Id="rId3" Type="http://schemas.openxmlformats.org/officeDocument/2006/relationships/slideLayout" Target="../slideLayouts/slideLayout1.xml"/><Relationship Id="rId7" Type="http://schemas.openxmlformats.org/officeDocument/2006/relationships/image" Target="../media/image36.png"/><Relationship Id="rId12" Type="http://schemas.openxmlformats.org/officeDocument/2006/relationships/image" Target="../media/image6.png"/><Relationship Id="rId17" Type="http://schemas.openxmlformats.org/officeDocument/2006/relationships/image" Target="../media/image21.png"/><Relationship Id="rId2" Type="http://schemas.microsoft.com/office/2007/relationships/media" Target="../media/media12.wma"/><Relationship Id="rId16" Type="http://schemas.openxmlformats.org/officeDocument/2006/relationships/image" Target="../media/image15.png"/><Relationship Id="rId1" Type="http://schemas.openxmlformats.org/officeDocument/2006/relationships/audio" Target="NULL" TargetMode="External"/><Relationship Id="rId6" Type="http://schemas.openxmlformats.org/officeDocument/2006/relationships/image" Target="../media/image8.png"/><Relationship Id="rId11" Type="http://schemas.openxmlformats.org/officeDocument/2006/relationships/image" Target="../media/image32.png"/><Relationship Id="rId5" Type="http://schemas.openxmlformats.org/officeDocument/2006/relationships/image" Target="../media/image23.png"/><Relationship Id="rId15" Type="http://schemas.openxmlformats.org/officeDocument/2006/relationships/image" Target="../media/image16.png"/><Relationship Id="rId10" Type="http://schemas.openxmlformats.org/officeDocument/2006/relationships/image" Target="../media/image35.png"/><Relationship Id="rId4" Type="http://schemas.openxmlformats.org/officeDocument/2006/relationships/notesSlide" Target="../notesSlides/notesSlide12.xml"/><Relationship Id="rId9" Type="http://schemas.openxmlformats.org/officeDocument/2006/relationships/image" Target="../media/image34.png"/><Relationship Id="rId14" Type="http://schemas.openxmlformats.org/officeDocument/2006/relationships/image" Target="../media/image10.png"/></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10.png"/><Relationship Id="rId18" Type="http://schemas.openxmlformats.org/officeDocument/2006/relationships/image" Target="../media/image25.png"/><Relationship Id="rId3" Type="http://schemas.openxmlformats.org/officeDocument/2006/relationships/slideLayout" Target="../slideLayouts/slideLayout1.xml"/><Relationship Id="rId12" Type="http://schemas.openxmlformats.org/officeDocument/2006/relationships/image" Target="../media/image9.png"/><Relationship Id="rId17" Type="http://schemas.openxmlformats.org/officeDocument/2006/relationships/image" Target="../media/image1.png"/><Relationship Id="rId2" Type="http://schemas.microsoft.com/office/2007/relationships/media" Target="../media/media13.wma"/><Relationship Id="rId16" Type="http://schemas.openxmlformats.org/officeDocument/2006/relationships/image" Target="../media/image21.png"/><Relationship Id="rId1" Type="http://schemas.openxmlformats.org/officeDocument/2006/relationships/audio" Target="NULL" TargetMode="External"/><Relationship Id="rId6" Type="http://schemas.openxmlformats.org/officeDocument/2006/relationships/image" Target="../media/image8.png"/><Relationship Id="rId11" Type="http://schemas.openxmlformats.org/officeDocument/2006/relationships/image" Target="../media/image6.png"/><Relationship Id="rId5" Type="http://schemas.openxmlformats.org/officeDocument/2006/relationships/image" Target="../media/image37.png"/><Relationship Id="rId15" Type="http://schemas.openxmlformats.org/officeDocument/2006/relationships/image" Target="../media/image15.png"/><Relationship Id="rId10" Type="http://schemas.openxmlformats.org/officeDocument/2006/relationships/image" Target="../media/image32.png"/><Relationship Id="rId4" Type="http://schemas.openxmlformats.org/officeDocument/2006/relationships/notesSlide" Target="../notesSlides/notesSlide13.xml"/><Relationship Id="rId9" Type="http://schemas.openxmlformats.org/officeDocument/2006/relationships/image" Target="../media/image35.png"/><Relationship Id="rId1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microsoft.com/office/2007/relationships/media" Target="../media/media14.wma"/><Relationship Id="rId2" Type="http://schemas.openxmlformats.org/officeDocument/2006/relationships/audio" Target="NULL" TargetMode="External"/><Relationship Id="rId1" Type="http://schemas.openxmlformats.org/officeDocument/2006/relationships/tags" Target="../tags/tag3.xml"/><Relationship Id="rId6" Type="http://schemas.openxmlformats.org/officeDocument/2006/relationships/image" Target="../media/image38.png"/><Relationship Id="rId5" Type="http://schemas.openxmlformats.org/officeDocument/2006/relationships/notesSlide" Target="../notesSlides/notesSlide14.xml"/><Relationship Id="rId4"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5.wma"/><Relationship Id="rId1" Type="http://schemas.openxmlformats.org/officeDocument/2006/relationships/audio" Target="NULL" TargetMode="External"/><Relationship Id="rId5" Type="http://schemas.openxmlformats.org/officeDocument/2006/relationships/image" Target="../media/image39.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image" Target="../media/image42.png"/><Relationship Id="rId3" Type="http://schemas.microsoft.com/office/2007/relationships/media" Target="../media/media16.wma"/><Relationship Id="rId7" Type="http://schemas.openxmlformats.org/officeDocument/2006/relationships/image" Target="../media/image41.png"/><Relationship Id="rId2" Type="http://schemas.openxmlformats.org/officeDocument/2006/relationships/audio" Target="NULL" TargetMode="External"/><Relationship Id="rId1" Type="http://schemas.openxmlformats.org/officeDocument/2006/relationships/tags" Target="../tags/tag4.xml"/><Relationship Id="rId6" Type="http://schemas.openxmlformats.org/officeDocument/2006/relationships/image" Target="../media/image40.jpeg"/><Relationship Id="rId11" Type="http://schemas.openxmlformats.org/officeDocument/2006/relationships/image" Target="../media/image45.png"/><Relationship Id="rId5" Type="http://schemas.openxmlformats.org/officeDocument/2006/relationships/notesSlide" Target="../notesSlides/notesSlide16.xml"/><Relationship Id="rId10" Type="http://schemas.openxmlformats.org/officeDocument/2006/relationships/image" Target="../media/image44.png"/><Relationship Id="rId4" Type="http://schemas.openxmlformats.org/officeDocument/2006/relationships/slideLayout" Target="../slideLayouts/slideLayout1.xml"/><Relationship Id="rId9" Type="http://schemas.openxmlformats.org/officeDocument/2006/relationships/image" Target="../media/image43.png"/></Relationships>
</file>

<file path=ppt/slides/_rels/slide17.xml.rels><?xml version="1.0" encoding="UTF-8" standalone="yes"?>
<Relationships xmlns="http://schemas.openxmlformats.org/package/2006/relationships"><Relationship Id="rId13" Type="http://schemas.openxmlformats.org/officeDocument/2006/relationships/image" Target="../media/image49.png"/><Relationship Id="rId3" Type="http://schemas.microsoft.com/office/2007/relationships/media" Target="../media/media17.wma"/><Relationship Id="rId7" Type="http://schemas.openxmlformats.org/officeDocument/2006/relationships/image" Target="../media/image46.png"/><Relationship Id="rId12" Type="http://schemas.openxmlformats.org/officeDocument/2006/relationships/image" Target="../media/image48.png"/><Relationship Id="rId2" Type="http://schemas.openxmlformats.org/officeDocument/2006/relationships/audio" Target="NULL" TargetMode="External"/><Relationship Id="rId1" Type="http://schemas.openxmlformats.org/officeDocument/2006/relationships/tags" Target="../tags/tag5.xml"/><Relationship Id="rId6" Type="http://schemas.openxmlformats.org/officeDocument/2006/relationships/image" Target="../media/image160.png"/><Relationship Id="rId11" Type="http://schemas.openxmlformats.org/officeDocument/2006/relationships/image" Target="../media/image47.png"/><Relationship Id="rId5" Type="http://schemas.openxmlformats.org/officeDocument/2006/relationships/notesSlide" Target="../notesSlides/notesSlide17.xml"/><Relationship Id="rId15" Type="http://schemas.openxmlformats.org/officeDocument/2006/relationships/image" Target="../media/image15.png"/><Relationship Id="rId10" Type="http://schemas.openxmlformats.org/officeDocument/2006/relationships/image" Target="../media/image190.png"/><Relationship Id="rId4" Type="http://schemas.openxmlformats.org/officeDocument/2006/relationships/slideLayout" Target="../slideLayouts/slideLayout1.xml"/><Relationship Id="rId14" Type="http://schemas.openxmlformats.org/officeDocument/2006/relationships/image" Target="../media/image16.png"/></Relationships>
</file>

<file path=ppt/slides/_rels/slide18.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5.png"/><Relationship Id="rId18" Type="http://schemas.openxmlformats.org/officeDocument/2006/relationships/image" Target="../media/image9.png"/><Relationship Id="rId3" Type="http://schemas.microsoft.com/office/2007/relationships/media" Target="../media/media18.wma"/><Relationship Id="rId7" Type="http://schemas.openxmlformats.org/officeDocument/2006/relationships/image" Target="../media/image51.png"/><Relationship Id="rId12" Type="http://schemas.openxmlformats.org/officeDocument/2006/relationships/image" Target="../media/image49.png"/><Relationship Id="rId17" Type="http://schemas.openxmlformats.org/officeDocument/2006/relationships/image" Target="../media/image6.png"/><Relationship Id="rId2" Type="http://schemas.openxmlformats.org/officeDocument/2006/relationships/audio" Target="NULL" TargetMode="External"/><Relationship Id="rId16" Type="http://schemas.openxmlformats.org/officeDocument/2006/relationships/image" Target="../media/image10.png"/><Relationship Id="rId1" Type="http://schemas.openxmlformats.org/officeDocument/2006/relationships/tags" Target="../tags/tag6.xml"/><Relationship Id="rId6" Type="http://schemas.openxmlformats.org/officeDocument/2006/relationships/image" Target="../media/image50.png"/><Relationship Id="rId11" Type="http://schemas.openxmlformats.org/officeDocument/2006/relationships/image" Target="../media/image48.png"/><Relationship Id="rId5" Type="http://schemas.openxmlformats.org/officeDocument/2006/relationships/notesSlide" Target="../notesSlides/notesSlide18.xml"/><Relationship Id="rId15" Type="http://schemas.openxmlformats.org/officeDocument/2006/relationships/image" Target="../media/image56.png"/><Relationship Id="rId10" Type="http://schemas.openxmlformats.org/officeDocument/2006/relationships/image" Target="../media/image54.png"/><Relationship Id="rId4" Type="http://schemas.openxmlformats.org/officeDocument/2006/relationships/slideLayout" Target="../slideLayouts/slideLayout1.xml"/><Relationship Id="rId9" Type="http://schemas.openxmlformats.org/officeDocument/2006/relationships/image" Target="../media/image53.png"/><Relationship Id="rId1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9.wma"/><Relationship Id="rId1" Type="http://schemas.openxmlformats.org/officeDocument/2006/relationships/audio" Target="NULL" TargetMode="External"/><Relationship Id="rId5" Type="http://schemas.openxmlformats.org/officeDocument/2006/relationships/image" Target="../media/image57.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microsoft.com/office/2007/relationships/media" Target="../media/media2.wma"/><Relationship Id="rId2" Type="http://schemas.openxmlformats.org/officeDocument/2006/relationships/audio" Target="NULL" TargetMode="Externa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media" Target="../media/media20.wma"/><Relationship Id="rId2" Type="http://schemas.openxmlformats.org/officeDocument/2006/relationships/audio" Target="NULL" TargetMode="External"/><Relationship Id="rId1" Type="http://schemas.openxmlformats.org/officeDocument/2006/relationships/tags" Target="../tags/tag7.xml"/><Relationship Id="rId6" Type="http://schemas.openxmlformats.org/officeDocument/2006/relationships/image" Target="../media/image58.png"/><Relationship Id="rId5" Type="http://schemas.openxmlformats.org/officeDocument/2006/relationships/notesSlide" Target="../notesSlides/notesSlide20.xml"/><Relationship Id="rId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microsoft.com/office/2007/relationships/media" Target="../media/media21.wma"/><Relationship Id="rId2" Type="http://schemas.openxmlformats.org/officeDocument/2006/relationships/audio" Target="NULL" TargetMode="External"/><Relationship Id="rId1" Type="http://schemas.openxmlformats.org/officeDocument/2006/relationships/tags" Target="../tags/tag8.xml"/><Relationship Id="rId6" Type="http://schemas.openxmlformats.org/officeDocument/2006/relationships/image" Target="../media/image59.png"/><Relationship Id="rId5" Type="http://schemas.openxmlformats.org/officeDocument/2006/relationships/notesSlide" Target="../notesSlides/notesSlide21.xml"/><Relationship Id="rId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slideLayout" Target="../slideLayouts/slideLayout1.xml"/><Relationship Id="rId7" Type="http://schemas.openxmlformats.org/officeDocument/2006/relationships/image" Target="../media/image62.png"/><Relationship Id="rId2" Type="http://schemas.microsoft.com/office/2007/relationships/media" Target="../media/media22.wma"/><Relationship Id="rId1" Type="http://schemas.openxmlformats.org/officeDocument/2006/relationships/audio" Target="NULL" TargetMode="External"/><Relationship Id="rId6" Type="http://schemas.openxmlformats.org/officeDocument/2006/relationships/image" Target="../media/image61.png"/><Relationship Id="rId5" Type="http://schemas.openxmlformats.org/officeDocument/2006/relationships/image" Target="../media/image60.jpe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slideLayout" Target="../slideLayouts/slideLayout1.xml"/><Relationship Id="rId7" Type="http://schemas.openxmlformats.org/officeDocument/2006/relationships/image" Target="../media/image62.png"/><Relationship Id="rId2" Type="http://schemas.microsoft.com/office/2007/relationships/media" Target="../media/media23.wma"/><Relationship Id="rId1" Type="http://schemas.openxmlformats.org/officeDocument/2006/relationships/audio" Target="NULL" TargetMode="External"/><Relationship Id="rId6" Type="http://schemas.openxmlformats.org/officeDocument/2006/relationships/image" Target="../media/image61.png"/><Relationship Id="rId5" Type="http://schemas.openxmlformats.org/officeDocument/2006/relationships/image" Target="../media/image60.jpeg"/><Relationship Id="rId4" Type="http://schemas.openxmlformats.org/officeDocument/2006/relationships/notesSlide" Target="../notesSlides/notesSlide23.xml"/><Relationship Id="rId9" Type="http://schemas.openxmlformats.org/officeDocument/2006/relationships/image" Target="../media/image6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24.wma"/><Relationship Id="rId1" Type="http://schemas.openxmlformats.org/officeDocument/2006/relationships/audio" Target="NULL" TargetMode="External"/><Relationship Id="rId5" Type="http://schemas.openxmlformats.org/officeDocument/2006/relationships/image" Target="../media/image63.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25.wma"/><Relationship Id="rId1" Type="http://schemas.openxmlformats.org/officeDocument/2006/relationships/audio" Target="NULL" TargetMode="Externa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26.wma"/><Relationship Id="rId1" Type="http://schemas.openxmlformats.org/officeDocument/2006/relationships/audio" Target="NULL" TargetMode="Externa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27.wma"/><Relationship Id="rId1" Type="http://schemas.openxmlformats.org/officeDocument/2006/relationships/audio" Target="NULL" TargetMode="Externa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28.wma"/><Relationship Id="rId1" Type="http://schemas.openxmlformats.org/officeDocument/2006/relationships/audio" Target="NULL" TargetMode="External"/><Relationship Id="rId6" Type="http://schemas.openxmlformats.org/officeDocument/2006/relationships/image" Target="../media/image71.png"/><Relationship Id="rId5" Type="http://schemas.openxmlformats.org/officeDocument/2006/relationships/image" Target="../media/image72.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29.wma"/><Relationship Id="rId1" Type="http://schemas.openxmlformats.org/officeDocument/2006/relationships/audio" Target="NULL" TargetMode="Externa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3.wma"/><Relationship Id="rId1" Type="http://schemas.openxmlformats.org/officeDocument/2006/relationships/audio" Target="NULL" TargetMode="External"/><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30.wma"/><Relationship Id="rId1" Type="http://schemas.openxmlformats.org/officeDocument/2006/relationships/audio" Target="NULL" TargetMode="Externa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slideLayout" Target="../slideLayouts/slideLayout1.xml"/><Relationship Id="rId7" Type="http://schemas.openxmlformats.org/officeDocument/2006/relationships/image" Target="../media/image78.png"/><Relationship Id="rId2" Type="http://schemas.microsoft.com/office/2007/relationships/media" Target="../media/media31.wma"/><Relationship Id="rId1" Type="http://schemas.openxmlformats.org/officeDocument/2006/relationships/audio" Target="NULL" TargetMode="External"/><Relationship Id="rId6" Type="http://schemas.openxmlformats.org/officeDocument/2006/relationships/image" Target="../media/image77.png"/><Relationship Id="rId5" Type="http://schemas.openxmlformats.org/officeDocument/2006/relationships/image" Target="../media/image75.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32.wma"/><Relationship Id="rId1" Type="http://schemas.openxmlformats.org/officeDocument/2006/relationships/audio" Target="NULL" TargetMode="Externa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slideLayout" Target="../slideLayouts/slideLayout1.xml"/><Relationship Id="rId7" Type="http://schemas.openxmlformats.org/officeDocument/2006/relationships/image" Target="../media/image78.png"/><Relationship Id="rId2" Type="http://schemas.microsoft.com/office/2007/relationships/media" Target="../media/media33.wma"/><Relationship Id="rId1" Type="http://schemas.openxmlformats.org/officeDocument/2006/relationships/audio" Target="NULL" TargetMode="External"/><Relationship Id="rId6" Type="http://schemas.openxmlformats.org/officeDocument/2006/relationships/image" Target="../media/image82.png"/><Relationship Id="rId5" Type="http://schemas.openxmlformats.org/officeDocument/2006/relationships/image" Target="../media/image80.png"/><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34.wma"/><Relationship Id="rId1" Type="http://schemas.openxmlformats.org/officeDocument/2006/relationships/audio" Target="NULL" TargetMode="Externa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slideLayout" Target="../slideLayouts/slideLayout1.xml"/><Relationship Id="rId7" Type="http://schemas.openxmlformats.org/officeDocument/2006/relationships/image" Target="../media/image87.png"/><Relationship Id="rId2" Type="http://schemas.microsoft.com/office/2007/relationships/media" Target="../media/media35.wma"/><Relationship Id="rId1" Type="http://schemas.openxmlformats.org/officeDocument/2006/relationships/audio" Target="NULL" TargetMode="External"/><Relationship Id="rId6" Type="http://schemas.openxmlformats.org/officeDocument/2006/relationships/image" Target="../media/image78.png"/><Relationship Id="rId5" Type="http://schemas.openxmlformats.org/officeDocument/2006/relationships/image" Target="../media/image86.png"/><Relationship Id="rId4"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89.png"/><Relationship Id="rId2" Type="http://schemas.microsoft.com/office/2007/relationships/media" Target="../media/media36.wma"/><Relationship Id="rId1" Type="http://schemas.openxmlformats.org/officeDocument/2006/relationships/audio" Target="NULL" TargetMode="External"/><Relationship Id="rId6" Type="http://schemas.openxmlformats.org/officeDocument/2006/relationships/image" Target="../media/image78.png"/><Relationship Id="rId5" Type="http://schemas.openxmlformats.org/officeDocument/2006/relationships/image" Target="../media/image88.pn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91.png"/><Relationship Id="rId2" Type="http://schemas.microsoft.com/office/2007/relationships/media" Target="../media/media37.wma"/><Relationship Id="rId1" Type="http://schemas.openxmlformats.org/officeDocument/2006/relationships/audio" Target="NULL" TargetMode="External"/><Relationship Id="rId6" Type="http://schemas.openxmlformats.org/officeDocument/2006/relationships/image" Target="../media/image78.png"/><Relationship Id="rId5" Type="http://schemas.openxmlformats.org/officeDocument/2006/relationships/image" Target="../media/image90.png"/><Relationship Id="rId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78.png"/><Relationship Id="rId2" Type="http://schemas.microsoft.com/office/2007/relationships/media" Target="../media/media38.wma"/><Relationship Id="rId1" Type="http://schemas.openxmlformats.org/officeDocument/2006/relationships/audio" Target="NULL" TargetMode="Externa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39.wma"/><Relationship Id="rId1" Type="http://schemas.openxmlformats.org/officeDocument/2006/relationships/audio" Target="NULL" TargetMode="External"/><Relationship Id="rId6" Type="http://schemas.openxmlformats.org/officeDocument/2006/relationships/image" Target="../media/image94.png"/><Relationship Id="rId5" Type="http://schemas.openxmlformats.org/officeDocument/2006/relationships/image" Target="../media/image92.png"/><Relationship Id="rId4"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6.png"/><Relationship Id="rId2" Type="http://schemas.microsoft.com/office/2007/relationships/media" Target="../media/media4.wma"/><Relationship Id="rId1" Type="http://schemas.openxmlformats.org/officeDocument/2006/relationships/audio" Target="NULL" TargetMode="Externa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96.png"/><Relationship Id="rId2" Type="http://schemas.microsoft.com/office/2007/relationships/media" Target="../media/media40.wma"/><Relationship Id="rId1" Type="http://schemas.openxmlformats.org/officeDocument/2006/relationships/audio" Target="NULL" TargetMode="External"/><Relationship Id="rId6" Type="http://schemas.openxmlformats.org/officeDocument/2006/relationships/image" Target="../media/image78.png"/><Relationship Id="rId5" Type="http://schemas.openxmlformats.org/officeDocument/2006/relationships/image" Target="../media/image95.png"/><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98.png"/><Relationship Id="rId2" Type="http://schemas.microsoft.com/office/2007/relationships/media" Target="../media/media41.wma"/><Relationship Id="rId1" Type="http://schemas.openxmlformats.org/officeDocument/2006/relationships/audio" Target="NULL" TargetMode="External"/><Relationship Id="rId6" Type="http://schemas.openxmlformats.org/officeDocument/2006/relationships/image" Target="../media/image78.png"/><Relationship Id="rId5" Type="http://schemas.openxmlformats.org/officeDocument/2006/relationships/image" Target="../media/image97.png"/><Relationship Id="rId4"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slideLayout" Target="../slideLayouts/slideLayout1.xml"/><Relationship Id="rId7" Type="http://schemas.openxmlformats.org/officeDocument/2006/relationships/image" Target="../media/image78.png"/><Relationship Id="rId2" Type="http://schemas.microsoft.com/office/2007/relationships/media" Target="../media/media42.wma"/><Relationship Id="rId1" Type="http://schemas.openxmlformats.org/officeDocument/2006/relationships/audio" Target="NULL" TargetMode="External"/><Relationship Id="rId6" Type="http://schemas.openxmlformats.org/officeDocument/2006/relationships/image" Target="../media/image99.png"/><Relationship Id="rId5" Type="http://schemas.openxmlformats.org/officeDocument/2006/relationships/image" Target="../media/image97.png"/><Relationship Id="rId4"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78.png"/><Relationship Id="rId2" Type="http://schemas.microsoft.com/office/2007/relationships/media" Target="../media/media43.wma"/><Relationship Id="rId1" Type="http://schemas.openxmlformats.org/officeDocument/2006/relationships/audio" Target="NULL" TargetMode="Externa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44.wma"/><Relationship Id="rId1" Type="http://schemas.openxmlformats.org/officeDocument/2006/relationships/audio" Target="NULL" TargetMode="External"/><Relationship Id="rId5" Type="http://schemas.openxmlformats.org/officeDocument/2006/relationships/image" Target="../media/image103.png"/><Relationship Id="rId4"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45.wma"/><Relationship Id="rId1" Type="http://schemas.openxmlformats.org/officeDocument/2006/relationships/audio" Target="NULL" TargetMode="Externa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46.wma"/><Relationship Id="rId1" Type="http://schemas.openxmlformats.org/officeDocument/2006/relationships/audio" Target="NULL" TargetMode="Externa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47.wma"/><Relationship Id="rId1" Type="http://schemas.openxmlformats.org/officeDocument/2006/relationships/audio" Target="NULL" TargetMode="Externa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48.wma"/><Relationship Id="rId1" Type="http://schemas.openxmlformats.org/officeDocument/2006/relationships/audio" Target="NULL" TargetMode="External"/><Relationship Id="rId5" Type="http://schemas.openxmlformats.org/officeDocument/2006/relationships/image" Target="../media/image110.png"/><Relationship Id="rId4"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xml"/><Relationship Id="rId7" Type="http://schemas.openxmlformats.org/officeDocument/2006/relationships/image" Target="../media/image5.png"/><Relationship Id="rId12" Type="http://schemas.openxmlformats.org/officeDocument/2006/relationships/image" Target="../media/image11.png"/><Relationship Id="rId2" Type="http://schemas.microsoft.com/office/2007/relationships/media" Target="../media/media5.wma"/><Relationship Id="rId1" Type="http://schemas.openxmlformats.org/officeDocument/2006/relationships/audio" Target="NULL" TargetMode="External"/><Relationship Id="rId6" Type="http://schemas.openxmlformats.org/officeDocument/2006/relationships/image" Target="../media/image7.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notesSlide" Target="../notesSlides/notesSlide5.xml"/><Relationship Id="rId9"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1.xml"/><Relationship Id="rId4" Type="http://schemas.openxmlformats.org/officeDocument/2006/relationships/image" Target="../media/image113.png"/></Relationships>
</file>

<file path=ppt/slides/_rels/slide5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1.xml"/><Relationship Id="rId5" Type="http://schemas.openxmlformats.org/officeDocument/2006/relationships/image" Target="../media/image114.png"/><Relationship Id="rId4" Type="http://schemas.openxmlformats.org/officeDocument/2006/relationships/image" Target="../media/image113.png"/></Relationships>
</file>

<file path=ppt/slides/_rels/slide5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1.xml"/><Relationship Id="rId4" Type="http://schemas.openxmlformats.org/officeDocument/2006/relationships/image" Target="../media/image11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33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5.png"/><Relationship Id="rId3" Type="http://schemas.openxmlformats.org/officeDocument/2006/relationships/slideLayout" Target="../slideLayouts/slideLayout1.xml"/><Relationship Id="rId7" Type="http://schemas.openxmlformats.org/officeDocument/2006/relationships/image" Target="../media/image5.png"/><Relationship Id="rId12" Type="http://schemas.openxmlformats.org/officeDocument/2006/relationships/image" Target="../media/image10.png"/><Relationship Id="rId2" Type="http://schemas.microsoft.com/office/2007/relationships/media" Target="../media/media6.wma"/><Relationship Id="rId16" Type="http://schemas.openxmlformats.org/officeDocument/2006/relationships/image" Target="../media/image18.png"/><Relationship Id="rId1" Type="http://schemas.openxmlformats.org/officeDocument/2006/relationships/audio" Target="NULL" TargetMode="External"/><Relationship Id="rId6" Type="http://schemas.openxmlformats.org/officeDocument/2006/relationships/image" Target="../media/image13.png"/><Relationship Id="rId11" Type="http://schemas.openxmlformats.org/officeDocument/2006/relationships/image" Target="../media/image9.png"/><Relationship Id="rId5" Type="http://schemas.openxmlformats.org/officeDocument/2006/relationships/image" Target="../media/image12.png"/><Relationship Id="rId15" Type="http://schemas.openxmlformats.org/officeDocument/2006/relationships/image" Target="../media/image17.png"/><Relationship Id="rId10" Type="http://schemas.openxmlformats.org/officeDocument/2006/relationships/image" Target="../media/image6.png"/><Relationship Id="rId4" Type="http://schemas.openxmlformats.org/officeDocument/2006/relationships/notesSlide" Target="../notesSlides/notesSlide6.xml"/><Relationship Id="rId9" Type="http://schemas.openxmlformats.org/officeDocument/2006/relationships/image" Target="../media/image14.png"/><Relationship Id="rId14" Type="http://schemas.openxmlformats.org/officeDocument/2006/relationships/image" Target="../media/image16.png"/></Relationships>
</file>

<file path=ppt/slides/_rels/slide60.xml.rels><?xml version="1.0" encoding="UTF-8" standalone="yes"?>
<Relationships xmlns="http://schemas.openxmlformats.org/package/2006/relationships"><Relationship Id="rId2" Type="http://schemas.openxmlformats.org/officeDocument/2006/relationships/image" Target="../media/image33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15.png"/><Relationship Id="rId3" Type="http://schemas.openxmlformats.org/officeDocument/2006/relationships/slideLayout" Target="../slideLayouts/slideLayout1.xml"/><Relationship Id="rId7" Type="http://schemas.openxmlformats.org/officeDocument/2006/relationships/image" Target="../media/image8.png"/><Relationship Id="rId12" Type="http://schemas.openxmlformats.org/officeDocument/2006/relationships/image" Target="../media/image10.png"/><Relationship Id="rId17" Type="http://schemas.openxmlformats.org/officeDocument/2006/relationships/image" Target="../media/image18.png"/><Relationship Id="rId2" Type="http://schemas.microsoft.com/office/2007/relationships/media" Target="../media/media7.wma"/><Relationship Id="rId16" Type="http://schemas.openxmlformats.org/officeDocument/2006/relationships/image" Target="../media/image22.png"/><Relationship Id="rId1" Type="http://schemas.openxmlformats.org/officeDocument/2006/relationships/audio" Target="NULL" TargetMode="External"/><Relationship Id="rId6" Type="http://schemas.openxmlformats.org/officeDocument/2006/relationships/image" Target="../media/image5.png"/><Relationship Id="rId11" Type="http://schemas.openxmlformats.org/officeDocument/2006/relationships/image" Target="../media/image9.png"/><Relationship Id="rId5" Type="http://schemas.openxmlformats.org/officeDocument/2006/relationships/image" Target="../media/image19.png"/><Relationship Id="rId15" Type="http://schemas.openxmlformats.org/officeDocument/2006/relationships/image" Target="../media/image21.png"/><Relationship Id="rId10" Type="http://schemas.openxmlformats.org/officeDocument/2006/relationships/image" Target="../media/image6.png"/><Relationship Id="rId4" Type="http://schemas.openxmlformats.org/officeDocument/2006/relationships/notesSlide" Target="../notesSlides/notesSlide7.xml"/><Relationship Id="rId9" Type="http://schemas.openxmlformats.org/officeDocument/2006/relationships/image" Target="../media/image14.png"/><Relationship Id="rId14"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8.png"/><Relationship Id="rId12" Type="http://schemas.openxmlformats.org/officeDocument/2006/relationships/image" Target="../media/image28.png"/><Relationship Id="rId2" Type="http://schemas.microsoft.com/office/2007/relationships/media" Target="../media/media8.wma"/><Relationship Id="rId16" Type="http://schemas.openxmlformats.org/officeDocument/2006/relationships/image" Target="../media/image25.png"/><Relationship Id="rId1" Type="http://schemas.openxmlformats.org/officeDocument/2006/relationships/audio" Target="NULL" TargetMode="External"/><Relationship Id="rId6" Type="http://schemas.openxmlformats.org/officeDocument/2006/relationships/image" Target="../media/image5.png"/><Relationship Id="rId11" Type="http://schemas.openxmlformats.org/officeDocument/2006/relationships/image" Target="../media/image27.png"/><Relationship Id="rId5" Type="http://schemas.openxmlformats.org/officeDocument/2006/relationships/image" Target="../media/image23.png"/><Relationship Id="rId15" Type="http://schemas.openxmlformats.org/officeDocument/2006/relationships/image" Target="../media/image10.png"/><Relationship Id="rId10" Type="http://schemas.openxmlformats.org/officeDocument/2006/relationships/image" Target="../media/image26.png"/><Relationship Id="rId4" Type="http://schemas.openxmlformats.org/officeDocument/2006/relationships/notesSlide" Target="../notesSlides/notesSlide8.xml"/><Relationship Id="rId14" Type="http://schemas.openxmlformats.org/officeDocument/2006/relationships/image" Target="../media/image9.png"/></Relationships>
</file>

<file path=ppt/slides/_rels/slide9.xml.rels><?xml version="1.0" encoding="UTF-8" standalone="yes"?>
<Relationships xmlns="http://schemas.openxmlformats.org/package/2006/relationships"><Relationship Id="rId13" Type="http://schemas.openxmlformats.org/officeDocument/2006/relationships/image" Target="../media/image9.png"/><Relationship Id="rId3" Type="http://schemas.openxmlformats.org/officeDocument/2006/relationships/slideLayout" Target="../slideLayouts/slideLayout1.xml"/><Relationship Id="rId7" Type="http://schemas.openxmlformats.org/officeDocument/2006/relationships/image" Target="../media/image29.png"/><Relationship Id="rId12" Type="http://schemas.openxmlformats.org/officeDocument/2006/relationships/image" Target="../media/image6.png"/><Relationship Id="rId17" Type="http://schemas.openxmlformats.org/officeDocument/2006/relationships/image" Target="../media/image25.png"/><Relationship Id="rId2" Type="http://schemas.microsoft.com/office/2007/relationships/media" Target="../media/media9.wma"/><Relationship Id="rId16" Type="http://schemas.openxmlformats.org/officeDocument/2006/relationships/image" Target="../media/image15.png"/><Relationship Id="rId1" Type="http://schemas.openxmlformats.org/officeDocument/2006/relationships/audio" Target="NULL" TargetMode="External"/><Relationship Id="rId6" Type="http://schemas.openxmlformats.org/officeDocument/2006/relationships/image" Target="../media/image8.png"/><Relationship Id="rId11" Type="http://schemas.openxmlformats.org/officeDocument/2006/relationships/image" Target="../media/image32.png"/><Relationship Id="rId5" Type="http://schemas.openxmlformats.org/officeDocument/2006/relationships/image" Target="../media/image23.png"/><Relationship Id="rId15" Type="http://schemas.openxmlformats.org/officeDocument/2006/relationships/image" Target="../media/image16.png"/><Relationship Id="rId10" Type="http://schemas.openxmlformats.org/officeDocument/2006/relationships/image" Target="../media/image31.png"/><Relationship Id="rId4" Type="http://schemas.openxmlformats.org/officeDocument/2006/relationships/notesSlide" Target="../notesSlides/notesSlide9.xml"/><Relationship Id="rId9" Type="http://schemas.openxmlformats.org/officeDocument/2006/relationships/image" Target="../media/image30.png"/><Relationship Id="rId1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3517869" y="987574"/>
            <a:ext cx="2108270" cy="646331"/>
          </a:xfrm>
          <a:prstGeom prst="rect">
            <a:avLst/>
          </a:prstGeom>
          <a:noFill/>
        </p:spPr>
        <p:txBody>
          <a:bodyPr wrap="none" rtlCol="0">
            <a:spAutoFit/>
          </a:bodyPr>
          <a:lstStyle/>
          <a:p>
            <a:pPr algn="ctr"/>
            <a:r>
              <a:rPr lang="de-DE" sz="3600" b="1" dirty="0" smtClean="0"/>
              <a:t>Einleitung</a:t>
            </a:r>
            <a:endParaRPr lang="de-DE" sz="3600" b="1" dirty="0"/>
          </a:p>
        </p:txBody>
      </p:sp>
      <p:sp>
        <p:nvSpPr>
          <p:cNvPr id="3" name="Textfeld 2"/>
          <p:cNvSpPr txBox="1"/>
          <p:nvPr/>
        </p:nvSpPr>
        <p:spPr>
          <a:xfrm>
            <a:off x="1249862" y="2211710"/>
            <a:ext cx="6696257" cy="1754326"/>
          </a:xfrm>
          <a:prstGeom prst="rect">
            <a:avLst/>
          </a:prstGeom>
          <a:noFill/>
        </p:spPr>
        <p:txBody>
          <a:bodyPr wrap="none" rtlCol="0">
            <a:spAutoFit/>
          </a:bodyPr>
          <a:lstStyle/>
          <a:p>
            <a:pPr algn="ctr"/>
            <a:r>
              <a:rPr lang="de-DE" sz="3600" b="1" dirty="0" smtClean="0"/>
              <a:t>Studie zur Benutzerfreundlichkeit </a:t>
            </a:r>
            <a:br>
              <a:rPr lang="de-DE" sz="3600" b="1" dirty="0" smtClean="0"/>
            </a:br>
            <a:r>
              <a:rPr lang="de-DE" sz="3600" b="1" dirty="0" smtClean="0"/>
              <a:t>und dem Verständnis </a:t>
            </a:r>
            <a:br>
              <a:rPr lang="de-DE" sz="3600" b="1" dirty="0" smtClean="0"/>
            </a:br>
            <a:r>
              <a:rPr lang="de-DE" sz="3600" b="1" dirty="0" smtClean="0"/>
              <a:t>eines </a:t>
            </a:r>
            <a:r>
              <a:rPr lang="de-DE" sz="3600" b="1" dirty="0" err="1" smtClean="0"/>
              <a:t>Decision</a:t>
            </a:r>
            <a:r>
              <a:rPr lang="de-DE" sz="3600" b="1" dirty="0" smtClean="0"/>
              <a:t> Support Systems</a:t>
            </a:r>
            <a:endParaRPr lang="de-DE" sz="3600" b="1" dirty="0"/>
          </a:p>
        </p:txBody>
      </p:sp>
      <p:pic>
        <p:nvPicPr>
          <p:cNvPr id="2" name="new0.wma">
            <a:hlinkClick r:id="" action="ppaction://media"/>
          </p:cNvPr>
          <p:cNvPicPr>
            <a:picLocks noChangeAspect="1"/>
          </p:cNvPicPr>
          <p:nvPr>
            <a:audioFile r:link="rId2"/>
            <p:extLst>
              <p:ext uri="{DAA4B4D4-6D71-4841-9C94-3DE7FCFB9230}">
                <p14:media xmlns:p14="http://schemas.microsoft.com/office/powerpoint/2010/main" r:embed="rId3">
                  <p14:trim end="1766.9584"/>
                </p14:media>
              </p:ext>
            </p:extLst>
          </p:nvPr>
        </p:nvPicPr>
        <p:blipFill>
          <a:blip r:embed="rId6"/>
          <a:stretch>
            <a:fillRect/>
          </a:stretch>
        </p:blipFill>
        <p:spPr>
          <a:xfrm>
            <a:off x="9324528" y="1131590"/>
            <a:ext cx="609600" cy="609600"/>
          </a:xfrm>
          <a:prstGeom prst="rect">
            <a:avLst/>
          </a:prstGeom>
        </p:spPr>
      </p:pic>
    </p:spTree>
    <p:custDataLst>
      <p:tags r:id="rId1"/>
    </p:custDataLst>
    <p:extLst>
      <p:ext uri="{BB962C8B-B14F-4D97-AF65-F5344CB8AC3E}">
        <p14:creationId xmlns:p14="http://schemas.microsoft.com/office/powerpoint/2010/main" val="2860721333"/>
      </p:ext>
    </p:extLst>
  </p:cSld>
  <p:clrMapOvr>
    <a:masterClrMapping/>
  </p:clrMapOvr>
  <mc:AlternateContent xmlns:mc="http://schemas.openxmlformats.org/markup-compatibility/2006" xmlns:p14="http://schemas.microsoft.com/office/powerpoint/2010/main">
    <mc:Choice Requires="p14">
      <p:transition p14:dur="100" advClick="0" advTm="21000">
        <p:cut/>
      </p:transition>
    </mc:Choice>
    <mc:Fallback xmlns="">
      <p:transition advClick="0" advTm="21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668" fill="hold"/>
                                        <p:tgtEl>
                                          <p:spTgt spid="2"/>
                                        </p:tgtEl>
                                      </p:cBhvr>
                                    </p:cmd>
                                  </p:childTnLst>
                                </p:cTn>
                              </p:par>
                              <p:par>
                                <p:cTn id="7" presetID="1" presetClass="entr" presetSubtype="0" fill="hold" grpId="0" nodeType="withEffect">
                                  <p:stCondLst>
                                    <p:cond delay="8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100000">
                <p:cTn id="9" fill="hold" display="0">
                  <p:stCondLst>
                    <p:cond delay="indefinite"/>
                  </p:stCondLst>
                  <p:endCondLst>
                    <p:cond evt="onStopAudio" delay="0">
                      <p:tgtEl>
                        <p:sldTgt/>
                      </p:tgtEl>
                    </p:cond>
                  </p:endCondLst>
                </p:cTn>
                <p:tgtEl>
                  <p:spTgt spid="2"/>
                </p:tgtEl>
              </p:cMediaNode>
            </p:audio>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0345" y="636637"/>
            <a:ext cx="3606031" cy="4548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hteck 8"/>
          <p:cNvSpPr/>
          <p:nvPr/>
        </p:nvSpPr>
        <p:spPr>
          <a:xfrm>
            <a:off x="467544" y="645816"/>
            <a:ext cx="3189164" cy="22139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3568" y="986248"/>
            <a:ext cx="2682539" cy="1657722"/>
          </a:xfrm>
          <a:prstGeom prst="rect">
            <a:avLst/>
          </a:prstGeom>
          <a:noFill/>
        </p:spPr>
      </p:pic>
      <p:sp>
        <p:nvSpPr>
          <p:cNvPr id="2" name="Rechteck 1"/>
          <p:cNvSpPr/>
          <p:nvPr/>
        </p:nvSpPr>
        <p:spPr>
          <a:xfrm>
            <a:off x="5952134" y="576064"/>
            <a:ext cx="2004242" cy="4587974"/>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p:nvSpPr>
        <p:spPr>
          <a:xfrm>
            <a:off x="5796136" y="5034851"/>
            <a:ext cx="436182" cy="217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F10.wma">
            <a:hlinkClick r:id="" action="ppaction://media"/>
          </p:cNvPr>
          <p:cNvPicPr>
            <a:picLocks noChangeAspect="1"/>
          </p:cNvPicPr>
          <p:nvPr>
            <a:audioFile r:link="rId1"/>
            <p:extLst>
              <p:ext uri="{DAA4B4D4-6D71-4841-9C94-3DE7FCFB9230}">
                <p14:media xmlns:p14="http://schemas.microsoft.com/office/powerpoint/2010/main" r:embed="rId2">
                  <p14:trim end="2185.336"/>
                </p14:media>
              </p:ext>
            </p:extLst>
          </p:nvPr>
        </p:nvPicPr>
        <p:blipFill>
          <a:blip r:embed="rId7"/>
          <a:stretch>
            <a:fillRect/>
          </a:stretch>
        </p:blipFill>
        <p:spPr>
          <a:xfrm>
            <a:off x="9540552" y="3651870"/>
            <a:ext cx="609600" cy="609600"/>
          </a:xfrm>
          <a:prstGeom prst="rect">
            <a:avLst/>
          </a:prstGeom>
        </p:spPr>
      </p:pic>
      <mc:AlternateContent xmlns:mc="http://schemas.openxmlformats.org/markup-compatibility/2006" xmlns:a14="http://schemas.microsoft.com/office/drawing/2010/main">
        <mc:Choice Requires="a14">
          <p:sp>
            <p:nvSpPr>
              <p:cNvPr id="14" name="Textfeld 13"/>
              <p:cNvSpPr txBox="1"/>
              <p:nvPr/>
            </p:nvSpPr>
            <p:spPr>
              <a:xfrm>
                <a:off x="1964507" y="2995165"/>
                <a:ext cx="591468" cy="1926489"/>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1</m:t>
                              </m:r>
                            </m:sub>
                          </m:sSub>
                        </m:e>
                      </m:groupChr>
                    </m:oMath>
                  </m:oMathPara>
                </a14:m>
                <a:r>
                  <a:rPr lang="de-DE" b="0" i="1" dirty="0" smtClean="0">
                    <a:latin typeface="Cambria Math"/>
                  </a:rPr>
                  <a:t/>
                </a:r>
                <a:br>
                  <a:rPr lang="de-DE" b="0" i="1" dirty="0" smtClean="0">
                    <a:latin typeface="Cambria Math"/>
                  </a:rPr>
                </a:br>
                <a:endParaRPr lang="de-DE" b="0" i="1" dirty="0" smtClean="0">
                  <a:latin typeface="Cambria Math"/>
                </a:endParaRPr>
              </a:p>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2</m:t>
                              </m:r>
                            </m:sub>
                          </m:sSub>
                        </m:e>
                      </m:groupChr>
                    </m:oMath>
                  </m:oMathPara>
                </a14:m>
                <a:r>
                  <a:rPr lang="de-DE" dirty="0" smtClean="0"/>
                  <a:t/>
                </a:r>
                <a:br>
                  <a:rPr lang="de-DE" dirty="0" smtClean="0"/>
                </a:br>
                <a:endParaRPr lang="de-DE" dirty="0" smtClean="0"/>
              </a:p>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3</m:t>
                              </m:r>
                            </m:sub>
                          </m:sSub>
                        </m:e>
                      </m:groupChr>
                    </m:oMath>
                  </m:oMathPara>
                </a14:m>
                <a:endParaRPr lang="de-DE" dirty="0"/>
              </a:p>
            </p:txBody>
          </p:sp>
        </mc:Choice>
        <mc:Fallback xmlns="">
          <p:sp>
            <p:nvSpPr>
              <p:cNvPr id="14" name="Textfeld 13"/>
              <p:cNvSpPr txBox="1">
                <a:spLocks noRot="1" noChangeAspect="1" noMove="1" noResize="1" noEditPoints="1" noAdjustHandles="1" noChangeArrowheads="1" noChangeShapeType="1" noTextEdit="1"/>
              </p:cNvSpPr>
              <p:nvPr/>
            </p:nvSpPr>
            <p:spPr>
              <a:xfrm>
                <a:off x="1964507" y="2995165"/>
                <a:ext cx="591468" cy="1926489"/>
              </a:xfrm>
              <a:prstGeom prst="rect">
                <a:avLst/>
              </a:prstGeom>
              <a:blipFill rotWithShape="1">
                <a:blip r:embed="rId9"/>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5" name="Textfeld 14"/>
              <p:cNvSpPr txBox="1"/>
              <p:nvPr/>
            </p:nvSpPr>
            <p:spPr>
              <a:xfrm>
                <a:off x="952687" y="3101514"/>
                <a:ext cx="591468" cy="1823576"/>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b="0" i="1" dirty="0" smtClean="0">
                    <a:latin typeface="Cambria Math"/>
                  </a:rPr>
                  <a:t/>
                </a:r>
                <a:br>
                  <a:rPr lang="de-DE" b="0" i="1" dirty="0" smtClean="0">
                    <a:latin typeface="Cambria Math"/>
                  </a:rPr>
                </a:br>
                <a:endParaRPr lang="de-DE" b="0" i="1" dirty="0" smtClean="0">
                  <a:latin typeface="Cambria Math"/>
                </a:endParaRPr>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dirty="0" smtClean="0"/>
                  <a:t/>
                </a:r>
                <a:br>
                  <a:rPr lang="de-DE" dirty="0" smtClean="0"/>
                </a:br>
                <a:endParaRPr lang="de-DE" dirty="0" smtClean="0"/>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endParaRPr lang="de-DE" dirty="0"/>
              </a:p>
            </p:txBody>
          </p:sp>
        </mc:Choice>
        <mc:Fallback xmlns="">
          <p:sp>
            <p:nvSpPr>
              <p:cNvPr id="15" name="Textfeld 14"/>
              <p:cNvSpPr txBox="1">
                <a:spLocks noRot="1" noChangeAspect="1" noMove="1" noResize="1" noEditPoints="1" noAdjustHandles="1" noChangeArrowheads="1" noChangeShapeType="1" noTextEdit="1"/>
              </p:cNvSpPr>
              <p:nvPr/>
            </p:nvSpPr>
            <p:spPr>
              <a:xfrm>
                <a:off x="952687" y="3101514"/>
                <a:ext cx="591468" cy="1823576"/>
              </a:xfrm>
              <a:prstGeom prst="rect">
                <a:avLst/>
              </a:prstGeom>
              <a:blipFill rotWithShape="1">
                <a:blip r:embed="rId10"/>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6" name="Textfeld 15"/>
              <p:cNvSpPr txBox="1"/>
              <p:nvPr/>
            </p:nvSpPr>
            <p:spPr>
              <a:xfrm>
                <a:off x="2928715" y="3110963"/>
                <a:ext cx="591468" cy="1823576"/>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r>
                  <a:rPr lang="de-DE" b="0" i="1" dirty="0" smtClean="0">
                    <a:latin typeface="Cambria Math"/>
                  </a:rPr>
                  <a:t/>
                </a:r>
                <a:br>
                  <a:rPr lang="de-DE" b="0" i="1" dirty="0" smtClean="0">
                    <a:latin typeface="Cambria Math"/>
                  </a:rPr>
                </a:br>
                <a:endParaRPr lang="de-DE" b="0" i="1" dirty="0" smtClean="0">
                  <a:latin typeface="Cambria Math"/>
                </a:endParaRPr>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dirty="0" smtClean="0"/>
                  <a:t/>
                </a:r>
                <a:br>
                  <a:rPr lang="de-DE" dirty="0" smtClean="0"/>
                </a:br>
                <a:endParaRPr lang="de-DE" dirty="0" smtClean="0"/>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endParaRPr lang="de-DE" dirty="0"/>
              </a:p>
            </p:txBody>
          </p:sp>
        </mc:Choice>
        <mc:Fallback xmlns="">
          <p:sp>
            <p:nvSpPr>
              <p:cNvPr id="16" name="Textfeld 15"/>
              <p:cNvSpPr txBox="1">
                <a:spLocks noRot="1" noChangeAspect="1" noMove="1" noResize="1" noEditPoints="1" noAdjustHandles="1" noChangeArrowheads="1" noChangeShapeType="1" noTextEdit="1"/>
              </p:cNvSpPr>
              <p:nvPr/>
            </p:nvSpPr>
            <p:spPr>
              <a:xfrm>
                <a:off x="2928715" y="3110963"/>
                <a:ext cx="591468" cy="1823576"/>
              </a:xfrm>
              <a:prstGeom prst="rect">
                <a:avLst/>
              </a:prstGeom>
              <a:blipFill rotWithShape="1">
                <a:blip r:embed="rId11"/>
                <a:stretch>
                  <a:fillRect/>
                </a:stretch>
              </a:blipFill>
            </p:spPr>
            <p:txBody>
              <a:bodyPr/>
              <a:lstStyle/>
              <a:p>
                <a:r>
                  <a:rPr lang="de-DE">
                    <a:noFill/>
                  </a:rPr>
                  <a:t> </a:t>
                </a:r>
              </a:p>
            </p:txBody>
          </p:sp>
        </mc:Fallback>
      </mc:AlternateContent>
      <p:pic>
        <p:nvPicPr>
          <p:cNvPr id="17" name="Picture 18"/>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95536"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1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08335"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400141"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95536" y="370092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1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08335" y="370092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400141" y="370092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276055" y="3700922"/>
            <a:ext cx="579438"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95536" y="43752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308335" y="43752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3"/>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406856" y="43752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feld 27"/>
          <p:cNvSpPr txBox="1"/>
          <p:nvPr/>
        </p:nvSpPr>
        <p:spPr>
          <a:xfrm>
            <a:off x="4022811" y="186194"/>
            <a:ext cx="1098378" cy="369332"/>
          </a:xfrm>
          <a:prstGeom prst="rect">
            <a:avLst/>
          </a:prstGeom>
          <a:noFill/>
        </p:spPr>
        <p:txBody>
          <a:bodyPr wrap="none" rtlCol="0">
            <a:spAutoFit/>
          </a:bodyPr>
          <a:lstStyle/>
          <a:p>
            <a:r>
              <a:rPr lang="de-DE" b="1" dirty="0" smtClean="0"/>
              <a:t>Beispiel 1</a:t>
            </a:r>
            <a:endParaRPr lang="de-DE" b="1" dirty="0"/>
          </a:p>
        </p:txBody>
      </p:sp>
      <p:pic>
        <p:nvPicPr>
          <p:cNvPr id="29" name="Picture 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100392" y="3852297"/>
            <a:ext cx="898970" cy="1070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16728465"/>
      </p:ext>
    </p:extLst>
  </p:cSld>
  <p:clrMapOvr>
    <a:masterClrMapping/>
  </p:clrMapOvr>
  <mc:AlternateContent xmlns:mc="http://schemas.openxmlformats.org/markup-compatibility/2006" xmlns:p14="http://schemas.microsoft.com/office/powerpoint/2010/main">
    <mc:Choice Requires="p14">
      <p:transition p14:dur="100" advClick="0" advTm="14500">
        <p:cut/>
      </p:transition>
    </mc:Choice>
    <mc:Fallback xmlns="">
      <p:transition advClick="0" advTm="14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16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0345" y="636637"/>
            <a:ext cx="3606031" cy="4548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hteck 8"/>
          <p:cNvSpPr/>
          <p:nvPr/>
        </p:nvSpPr>
        <p:spPr>
          <a:xfrm>
            <a:off x="467544" y="645816"/>
            <a:ext cx="3189164" cy="22139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3568" y="986248"/>
            <a:ext cx="2682539" cy="1657722"/>
          </a:xfrm>
          <a:prstGeom prst="rect">
            <a:avLst/>
          </a:prstGeom>
          <a:noFill/>
        </p:spPr>
      </p:pic>
      <p:sp>
        <p:nvSpPr>
          <p:cNvPr id="2" name="Rechteck 1"/>
          <p:cNvSpPr/>
          <p:nvPr/>
        </p:nvSpPr>
        <p:spPr>
          <a:xfrm>
            <a:off x="6379820" y="576064"/>
            <a:ext cx="1576556" cy="4587974"/>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p:nvSpPr>
        <p:spPr>
          <a:xfrm>
            <a:off x="6084168" y="4954360"/>
            <a:ext cx="436182" cy="217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F11.wma">
            <a:hlinkClick r:id="" action="ppaction://media"/>
          </p:cNvPr>
          <p:cNvPicPr>
            <a:picLocks noChangeAspect="1"/>
          </p:cNvPicPr>
          <p:nvPr>
            <a:audioFile r:link="rId1"/>
            <p:extLst>
              <p:ext uri="{DAA4B4D4-6D71-4841-9C94-3DE7FCFB9230}">
                <p14:media xmlns:p14="http://schemas.microsoft.com/office/powerpoint/2010/main" r:embed="rId2">
                  <p14:trim end="2003.5208"/>
                </p14:media>
              </p:ext>
            </p:extLst>
          </p:nvPr>
        </p:nvPicPr>
        <p:blipFill>
          <a:blip r:embed="rId7"/>
          <a:stretch>
            <a:fillRect/>
          </a:stretch>
        </p:blipFill>
        <p:spPr>
          <a:xfrm>
            <a:off x="9396536" y="3363838"/>
            <a:ext cx="609600" cy="609600"/>
          </a:xfrm>
          <a:prstGeom prst="rect">
            <a:avLst/>
          </a:prstGeom>
        </p:spPr>
      </p:pic>
      <mc:AlternateContent xmlns:mc="http://schemas.openxmlformats.org/markup-compatibility/2006" xmlns:a14="http://schemas.microsoft.com/office/drawing/2010/main">
        <mc:Choice Requires="a14">
          <p:sp>
            <p:nvSpPr>
              <p:cNvPr id="14" name="Textfeld 13"/>
              <p:cNvSpPr txBox="1"/>
              <p:nvPr/>
            </p:nvSpPr>
            <p:spPr>
              <a:xfrm>
                <a:off x="1964507" y="2995165"/>
                <a:ext cx="591468" cy="1926489"/>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1</m:t>
                              </m:r>
                            </m:sub>
                          </m:sSub>
                        </m:e>
                      </m:groupChr>
                    </m:oMath>
                  </m:oMathPara>
                </a14:m>
                <a:r>
                  <a:rPr lang="de-DE" b="0" i="1" dirty="0" smtClean="0">
                    <a:latin typeface="Cambria Math"/>
                  </a:rPr>
                  <a:t/>
                </a:r>
                <a:br>
                  <a:rPr lang="de-DE" b="0" i="1" dirty="0" smtClean="0">
                    <a:latin typeface="Cambria Math"/>
                  </a:rPr>
                </a:br>
                <a:endParaRPr lang="de-DE" b="0" i="1" dirty="0" smtClean="0">
                  <a:latin typeface="Cambria Math"/>
                </a:endParaRPr>
              </a:p>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2</m:t>
                              </m:r>
                            </m:sub>
                          </m:sSub>
                        </m:e>
                      </m:groupChr>
                    </m:oMath>
                  </m:oMathPara>
                </a14:m>
                <a:r>
                  <a:rPr lang="de-DE" dirty="0" smtClean="0"/>
                  <a:t/>
                </a:r>
                <a:br>
                  <a:rPr lang="de-DE" dirty="0" smtClean="0"/>
                </a:br>
                <a:endParaRPr lang="de-DE" dirty="0" smtClean="0"/>
              </a:p>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3</m:t>
                              </m:r>
                            </m:sub>
                          </m:sSub>
                        </m:e>
                      </m:groupChr>
                    </m:oMath>
                  </m:oMathPara>
                </a14:m>
                <a:endParaRPr lang="de-DE" dirty="0"/>
              </a:p>
            </p:txBody>
          </p:sp>
        </mc:Choice>
        <mc:Fallback xmlns="">
          <p:sp>
            <p:nvSpPr>
              <p:cNvPr id="14" name="Textfeld 13"/>
              <p:cNvSpPr txBox="1">
                <a:spLocks noRot="1" noChangeAspect="1" noMove="1" noResize="1" noEditPoints="1" noAdjustHandles="1" noChangeArrowheads="1" noChangeShapeType="1" noTextEdit="1"/>
              </p:cNvSpPr>
              <p:nvPr/>
            </p:nvSpPr>
            <p:spPr>
              <a:xfrm>
                <a:off x="1964507" y="2995165"/>
                <a:ext cx="591468" cy="1926489"/>
              </a:xfrm>
              <a:prstGeom prst="rect">
                <a:avLst/>
              </a:prstGeom>
              <a:blipFill rotWithShape="1">
                <a:blip r:embed="rId9"/>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5" name="Textfeld 14"/>
              <p:cNvSpPr txBox="1"/>
              <p:nvPr/>
            </p:nvSpPr>
            <p:spPr>
              <a:xfrm>
                <a:off x="952687" y="3101514"/>
                <a:ext cx="591468" cy="1823576"/>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b="0" i="1" dirty="0" smtClean="0">
                    <a:latin typeface="Cambria Math"/>
                  </a:rPr>
                  <a:t/>
                </a:r>
                <a:br>
                  <a:rPr lang="de-DE" b="0" i="1" dirty="0" smtClean="0">
                    <a:latin typeface="Cambria Math"/>
                  </a:rPr>
                </a:br>
                <a:endParaRPr lang="de-DE" b="0" i="1" dirty="0" smtClean="0">
                  <a:latin typeface="Cambria Math"/>
                </a:endParaRPr>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dirty="0" smtClean="0"/>
                  <a:t/>
                </a:r>
                <a:br>
                  <a:rPr lang="de-DE" dirty="0" smtClean="0"/>
                </a:br>
                <a:endParaRPr lang="de-DE" dirty="0" smtClean="0"/>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endParaRPr lang="de-DE" dirty="0"/>
              </a:p>
            </p:txBody>
          </p:sp>
        </mc:Choice>
        <mc:Fallback xmlns="">
          <p:sp>
            <p:nvSpPr>
              <p:cNvPr id="15" name="Textfeld 14"/>
              <p:cNvSpPr txBox="1">
                <a:spLocks noRot="1" noChangeAspect="1" noMove="1" noResize="1" noEditPoints="1" noAdjustHandles="1" noChangeArrowheads="1" noChangeShapeType="1" noTextEdit="1"/>
              </p:cNvSpPr>
              <p:nvPr/>
            </p:nvSpPr>
            <p:spPr>
              <a:xfrm>
                <a:off x="952687" y="3101514"/>
                <a:ext cx="591468" cy="1823576"/>
              </a:xfrm>
              <a:prstGeom prst="rect">
                <a:avLst/>
              </a:prstGeom>
              <a:blipFill rotWithShape="1">
                <a:blip r:embed="rId10"/>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6" name="Textfeld 15"/>
              <p:cNvSpPr txBox="1"/>
              <p:nvPr/>
            </p:nvSpPr>
            <p:spPr>
              <a:xfrm>
                <a:off x="2928715" y="3110963"/>
                <a:ext cx="591468" cy="1823576"/>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r>
                  <a:rPr lang="de-DE" b="0" i="1" dirty="0" smtClean="0">
                    <a:latin typeface="Cambria Math"/>
                  </a:rPr>
                  <a:t/>
                </a:r>
                <a:br>
                  <a:rPr lang="de-DE" b="0" i="1" dirty="0" smtClean="0">
                    <a:latin typeface="Cambria Math"/>
                  </a:rPr>
                </a:br>
                <a:endParaRPr lang="de-DE" b="0" i="1" dirty="0" smtClean="0">
                  <a:latin typeface="Cambria Math"/>
                </a:endParaRPr>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dirty="0" smtClean="0"/>
                  <a:t/>
                </a:r>
                <a:br>
                  <a:rPr lang="de-DE" dirty="0" smtClean="0"/>
                </a:br>
                <a:endParaRPr lang="de-DE" dirty="0" smtClean="0"/>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endParaRPr lang="de-DE" dirty="0"/>
              </a:p>
            </p:txBody>
          </p:sp>
        </mc:Choice>
        <mc:Fallback xmlns="">
          <p:sp>
            <p:nvSpPr>
              <p:cNvPr id="16" name="Textfeld 15"/>
              <p:cNvSpPr txBox="1">
                <a:spLocks noRot="1" noChangeAspect="1" noMove="1" noResize="1" noEditPoints="1" noAdjustHandles="1" noChangeArrowheads="1" noChangeShapeType="1" noTextEdit="1"/>
              </p:cNvSpPr>
              <p:nvPr/>
            </p:nvSpPr>
            <p:spPr>
              <a:xfrm>
                <a:off x="2928715" y="3110963"/>
                <a:ext cx="591468" cy="1823576"/>
              </a:xfrm>
              <a:prstGeom prst="rect">
                <a:avLst/>
              </a:prstGeom>
              <a:blipFill rotWithShape="1">
                <a:blip r:embed="rId11"/>
                <a:stretch>
                  <a:fillRect/>
                </a:stretch>
              </a:blipFill>
            </p:spPr>
            <p:txBody>
              <a:bodyPr/>
              <a:lstStyle/>
              <a:p>
                <a:r>
                  <a:rPr lang="de-DE">
                    <a:noFill/>
                  </a:rPr>
                  <a:t> </a:t>
                </a:r>
              </a:p>
            </p:txBody>
          </p:sp>
        </mc:Fallback>
      </mc:AlternateContent>
      <p:pic>
        <p:nvPicPr>
          <p:cNvPr id="17" name="Picture 18"/>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95536"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1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08335"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400141"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95536" y="370092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1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08335" y="370092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400141" y="370092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276055" y="3700922"/>
            <a:ext cx="579438"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95536" y="43752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308335" y="43752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3"/>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406856" y="43752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feld 27"/>
          <p:cNvSpPr txBox="1"/>
          <p:nvPr/>
        </p:nvSpPr>
        <p:spPr>
          <a:xfrm>
            <a:off x="4022811" y="186194"/>
            <a:ext cx="1098378" cy="369332"/>
          </a:xfrm>
          <a:prstGeom prst="rect">
            <a:avLst/>
          </a:prstGeom>
          <a:noFill/>
        </p:spPr>
        <p:txBody>
          <a:bodyPr wrap="none" rtlCol="0">
            <a:spAutoFit/>
          </a:bodyPr>
          <a:lstStyle/>
          <a:p>
            <a:r>
              <a:rPr lang="de-DE" b="1" dirty="0" smtClean="0"/>
              <a:t>Beispiel 1</a:t>
            </a:r>
            <a:endParaRPr lang="de-DE" b="1" dirty="0"/>
          </a:p>
        </p:txBody>
      </p:sp>
      <p:pic>
        <p:nvPicPr>
          <p:cNvPr id="29" name="Picture 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100392" y="3852297"/>
            <a:ext cx="898970" cy="1070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9788347"/>
      </p:ext>
    </p:extLst>
  </p:cSld>
  <p:clrMapOvr>
    <a:masterClrMapping/>
  </p:clrMapOvr>
  <mc:AlternateContent xmlns:mc="http://schemas.openxmlformats.org/markup-compatibility/2006" xmlns:p14="http://schemas.microsoft.com/office/powerpoint/2010/main">
    <mc:Choice Requires="p14">
      <p:transition p14:dur="100" advClick="0" advTm="11000">
        <p:cut/>
      </p:transition>
    </mc:Choice>
    <mc:Fallback xmlns="">
      <p:transition advClick="0" advTm="11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1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0345" y="636637"/>
            <a:ext cx="3606031" cy="4548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hteck 8"/>
          <p:cNvSpPr/>
          <p:nvPr/>
        </p:nvSpPr>
        <p:spPr>
          <a:xfrm>
            <a:off x="467544" y="645816"/>
            <a:ext cx="3189164" cy="22139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3568" y="986248"/>
            <a:ext cx="2682539" cy="1657722"/>
          </a:xfrm>
          <a:prstGeom prst="rect">
            <a:avLst/>
          </a:prstGeom>
          <a:noFill/>
        </p:spPr>
      </p:pic>
      <p:pic>
        <p:nvPicPr>
          <p:cNvPr id="2" name="F12.wma">
            <a:hlinkClick r:id="" action="ppaction://media"/>
          </p:cNvPr>
          <p:cNvPicPr>
            <a:picLocks noChangeAspect="1"/>
          </p:cNvPicPr>
          <p:nvPr>
            <a:audioFile r:link="rId1"/>
            <p:extLst>
              <p:ext uri="{DAA4B4D4-6D71-4841-9C94-3DE7FCFB9230}">
                <p14:media xmlns:p14="http://schemas.microsoft.com/office/powerpoint/2010/main" r:embed="rId2">
                  <p14:trim end="2221.4016"/>
                </p14:media>
              </p:ext>
            </p:extLst>
          </p:nvPr>
        </p:nvPicPr>
        <p:blipFill>
          <a:blip r:embed="rId7"/>
          <a:stretch>
            <a:fillRect/>
          </a:stretch>
        </p:blipFill>
        <p:spPr>
          <a:xfrm>
            <a:off x="9468544" y="4130963"/>
            <a:ext cx="609600" cy="609600"/>
          </a:xfrm>
          <a:prstGeom prst="rect">
            <a:avLst/>
          </a:prstGeom>
        </p:spPr>
      </p:pic>
      <mc:AlternateContent xmlns:mc="http://schemas.openxmlformats.org/markup-compatibility/2006" xmlns:a14="http://schemas.microsoft.com/office/drawing/2010/main">
        <mc:Choice Requires="a14">
          <p:sp>
            <p:nvSpPr>
              <p:cNvPr id="8" name="Textfeld 7"/>
              <p:cNvSpPr txBox="1"/>
              <p:nvPr/>
            </p:nvSpPr>
            <p:spPr>
              <a:xfrm>
                <a:off x="1964507" y="2995165"/>
                <a:ext cx="591468" cy="1926489"/>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1</m:t>
                              </m:r>
                            </m:sub>
                          </m:sSub>
                        </m:e>
                      </m:groupChr>
                    </m:oMath>
                  </m:oMathPara>
                </a14:m>
                <a:r>
                  <a:rPr lang="de-DE" b="0" i="1" dirty="0" smtClean="0">
                    <a:latin typeface="Cambria Math"/>
                  </a:rPr>
                  <a:t/>
                </a:r>
                <a:br>
                  <a:rPr lang="de-DE" b="0" i="1" dirty="0" smtClean="0">
                    <a:latin typeface="Cambria Math"/>
                  </a:rPr>
                </a:br>
                <a:endParaRPr lang="de-DE" b="0" i="1" dirty="0" smtClean="0">
                  <a:latin typeface="Cambria Math"/>
                </a:endParaRPr>
              </a:p>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2</m:t>
                              </m:r>
                            </m:sub>
                          </m:sSub>
                        </m:e>
                      </m:groupChr>
                    </m:oMath>
                  </m:oMathPara>
                </a14:m>
                <a:r>
                  <a:rPr lang="de-DE" dirty="0" smtClean="0"/>
                  <a:t/>
                </a:r>
                <a:br>
                  <a:rPr lang="de-DE" dirty="0" smtClean="0"/>
                </a:br>
                <a:endParaRPr lang="de-DE" dirty="0" smtClean="0"/>
              </a:p>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3</m:t>
                              </m:r>
                            </m:sub>
                          </m:sSub>
                        </m:e>
                      </m:groupChr>
                    </m:oMath>
                  </m:oMathPara>
                </a14:m>
                <a:endParaRPr lang="de-DE" dirty="0"/>
              </a:p>
            </p:txBody>
          </p:sp>
        </mc:Choice>
        <mc:Fallback xmlns="">
          <p:sp>
            <p:nvSpPr>
              <p:cNvPr id="8" name="Textfeld 7"/>
              <p:cNvSpPr txBox="1">
                <a:spLocks noRot="1" noChangeAspect="1" noMove="1" noResize="1" noEditPoints="1" noAdjustHandles="1" noChangeArrowheads="1" noChangeShapeType="1" noTextEdit="1"/>
              </p:cNvSpPr>
              <p:nvPr/>
            </p:nvSpPr>
            <p:spPr>
              <a:xfrm>
                <a:off x="1964507" y="2995165"/>
                <a:ext cx="591468" cy="1926489"/>
              </a:xfrm>
              <a:prstGeom prst="rect">
                <a:avLst/>
              </a:prstGeom>
              <a:blipFill rotWithShape="1">
                <a:blip r:embed="rId9"/>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3" name="Textfeld 12"/>
              <p:cNvSpPr txBox="1"/>
              <p:nvPr/>
            </p:nvSpPr>
            <p:spPr>
              <a:xfrm>
                <a:off x="952687" y="3101514"/>
                <a:ext cx="591468" cy="1823576"/>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b="0" i="1" dirty="0" smtClean="0">
                    <a:latin typeface="Cambria Math"/>
                  </a:rPr>
                  <a:t/>
                </a:r>
                <a:br>
                  <a:rPr lang="de-DE" b="0" i="1" dirty="0" smtClean="0">
                    <a:latin typeface="Cambria Math"/>
                  </a:rPr>
                </a:br>
                <a:endParaRPr lang="de-DE" b="0" i="1" dirty="0" smtClean="0">
                  <a:latin typeface="Cambria Math"/>
                </a:endParaRPr>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dirty="0" smtClean="0"/>
                  <a:t/>
                </a:r>
                <a:br>
                  <a:rPr lang="de-DE" dirty="0" smtClean="0"/>
                </a:br>
                <a:endParaRPr lang="de-DE" dirty="0" smtClean="0"/>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endParaRPr lang="de-DE" dirty="0"/>
              </a:p>
            </p:txBody>
          </p:sp>
        </mc:Choice>
        <mc:Fallback xmlns="">
          <p:sp>
            <p:nvSpPr>
              <p:cNvPr id="13" name="Textfeld 12"/>
              <p:cNvSpPr txBox="1">
                <a:spLocks noRot="1" noChangeAspect="1" noMove="1" noResize="1" noEditPoints="1" noAdjustHandles="1" noChangeArrowheads="1" noChangeShapeType="1" noTextEdit="1"/>
              </p:cNvSpPr>
              <p:nvPr/>
            </p:nvSpPr>
            <p:spPr>
              <a:xfrm>
                <a:off x="952687" y="3101514"/>
                <a:ext cx="591468" cy="1823576"/>
              </a:xfrm>
              <a:prstGeom prst="rect">
                <a:avLst/>
              </a:prstGeom>
              <a:blipFill rotWithShape="1">
                <a:blip r:embed="rId10"/>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4" name="Textfeld 13"/>
              <p:cNvSpPr txBox="1"/>
              <p:nvPr/>
            </p:nvSpPr>
            <p:spPr>
              <a:xfrm>
                <a:off x="2928715" y="3110963"/>
                <a:ext cx="591468" cy="1823576"/>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r>
                  <a:rPr lang="de-DE" b="0" i="1" dirty="0" smtClean="0">
                    <a:latin typeface="Cambria Math"/>
                  </a:rPr>
                  <a:t/>
                </a:r>
                <a:br>
                  <a:rPr lang="de-DE" b="0" i="1" dirty="0" smtClean="0">
                    <a:latin typeface="Cambria Math"/>
                  </a:rPr>
                </a:br>
                <a:endParaRPr lang="de-DE" b="0" i="1" dirty="0" smtClean="0">
                  <a:latin typeface="Cambria Math"/>
                </a:endParaRPr>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dirty="0" smtClean="0"/>
                  <a:t/>
                </a:r>
                <a:br>
                  <a:rPr lang="de-DE" dirty="0" smtClean="0"/>
                </a:br>
                <a:endParaRPr lang="de-DE" dirty="0" smtClean="0"/>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endParaRPr lang="de-DE" dirty="0"/>
              </a:p>
            </p:txBody>
          </p:sp>
        </mc:Choice>
        <mc:Fallback xmlns="">
          <p:sp>
            <p:nvSpPr>
              <p:cNvPr id="14" name="Textfeld 13"/>
              <p:cNvSpPr txBox="1">
                <a:spLocks noRot="1" noChangeAspect="1" noMove="1" noResize="1" noEditPoints="1" noAdjustHandles="1" noChangeArrowheads="1" noChangeShapeType="1" noTextEdit="1"/>
              </p:cNvSpPr>
              <p:nvPr/>
            </p:nvSpPr>
            <p:spPr>
              <a:xfrm>
                <a:off x="2928715" y="3110963"/>
                <a:ext cx="591468" cy="1823576"/>
              </a:xfrm>
              <a:prstGeom prst="rect">
                <a:avLst/>
              </a:prstGeom>
              <a:blipFill rotWithShape="1">
                <a:blip r:embed="rId11"/>
                <a:stretch>
                  <a:fillRect/>
                </a:stretch>
              </a:blipFill>
            </p:spPr>
            <p:txBody>
              <a:bodyPr/>
              <a:lstStyle/>
              <a:p>
                <a:r>
                  <a:rPr lang="de-DE">
                    <a:noFill/>
                  </a:rPr>
                  <a:t> </a:t>
                </a:r>
              </a:p>
            </p:txBody>
          </p:sp>
        </mc:Fallback>
      </mc:AlternateContent>
      <p:pic>
        <p:nvPicPr>
          <p:cNvPr id="15" name="Picture 18"/>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95536"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08335"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400141"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95536" y="370092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08335" y="370092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400141" y="370092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276055" y="3700922"/>
            <a:ext cx="579438"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95536" y="43752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308335" y="43752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3"/>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406856" y="43752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feld 25"/>
          <p:cNvSpPr txBox="1"/>
          <p:nvPr/>
        </p:nvSpPr>
        <p:spPr>
          <a:xfrm>
            <a:off x="4022811" y="186194"/>
            <a:ext cx="1098378" cy="369332"/>
          </a:xfrm>
          <a:prstGeom prst="rect">
            <a:avLst/>
          </a:prstGeom>
          <a:noFill/>
        </p:spPr>
        <p:txBody>
          <a:bodyPr wrap="none" rtlCol="0">
            <a:spAutoFit/>
          </a:bodyPr>
          <a:lstStyle/>
          <a:p>
            <a:r>
              <a:rPr lang="de-DE" b="1" dirty="0" smtClean="0"/>
              <a:t>Beispiel 1</a:t>
            </a:r>
            <a:endParaRPr lang="de-DE" b="1" dirty="0"/>
          </a:p>
        </p:txBody>
      </p:sp>
      <p:pic>
        <p:nvPicPr>
          <p:cNvPr id="27" name="Picture 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100392" y="3852297"/>
            <a:ext cx="898970" cy="1070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779473"/>
      </p:ext>
    </p:extLst>
  </p:cSld>
  <p:clrMapOvr>
    <a:masterClrMapping/>
  </p:clrMapOvr>
  <mc:AlternateContent xmlns:mc="http://schemas.openxmlformats.org/markup-compatibility/2006" xmlns:p14="http://schemas.microsoft.com/office/powerpoint/2010/main">
    <mc:Choice Requires="p14">
      <p:transition p14:dur="100" advClick="0" advTm="37000">
        <p:cut/>
      </p:transition>
    </mc:Choice>
    <mc:Fallback xmlns="">
      <p:transition advClick="0" advTm="37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5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9384" y="627534"/>
            <a:ext cx="3783565" cy="4538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hteck 8"/>
          <p:cNvSpPr/>
          <p:nvPr/>
        </p:nvSpPr>
        <p:spPr>
          <a:xfrm>
            <a:off x="467544" y="645816"/>
            <a:ext cx="3189164" cy="22139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3568" y="986248"/>
            <a:ext cx="2682539" cy="1657722"/>
          </a:xfrm>
          <a:prstGeom prst="rect">
            <a:avLst/>
          </a:prstGeom>
          <a:noFill/>
        </p:spPr>
      </p:pic>
      <mc:AlternateContent xmlns:mc="http://schemas.openxmlformats.org/markup-compatibility/2006" xmlns:a14="http://schemas.microsoft.com/office/drawing/2010/main">
        <mc:Choice Requires="a14">
          <p:sp>
            <p:nvSpPr>
              <p:cNvPr id="8" name="Textfeld 7"/>
              <p:cNvSpPr txBox="1"/>
              <p:nvPr/>
            </p:nvSpPr>
            <p:spPr>
              <a:xfrm>
                <a:off x="1964507" y="2995165"/>
                <a:ext cx="591468" cy="1926489"/>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1</m:t>
                              </m:r>
                            </m:sub>
                          </m:sSub>
                        </m:e>
                      </m:groupChr>
                    </m:oMath>
                  </m:oMathPara>
                </a14:m>
                <a:r>
                  <a:rPr lang="de-DE" b="0" i="1" dirty="0" smtClean="0">
                    <a:latin typeface="Cambria Math"/>
                  </a:rPr>
                  <a:t/>
                </a:r>
                <a:br>
                  <a:rPr lang="de-DE" b="0" i="1" dirty="0" smtClean="0">
                    <a:latin typeface="Cambria Math"/>
                  </a:rPr>
                </a:br>
                <a:endParaRPr lang="de-DE" b="0" i="1" dirty="0" smtClean="0">
                  <a:latin typeface="Cambria Math"/>
                </a:endParaRPr>
              </a:p>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2</m:t>
                              </m:r>
                            </m:sub>
                          </m:sSub>
                        </m:e>
                      </m:groupChr>
                    </m:oMath>
                  </m:oMathPara>
                </a14:m>
                <a:r>
                  <a:rPr lang="de-DE" dirty="0" smtClean="0"/>
                  <a:t/>
                </a:r>
                <a:br>
                  <a:rPr lang="de-DE" dirty="0" smtClean="0"/>
                </a:br>
                <a:endParaRPr lang="de-DE" dirty="0" smtClean="0"/>
              </a:p>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3</m:t>
                              </m:r>
                            </m:sub>
                          </m:sSub>
                        </m:e>
                      </m:groupChr>
                    </m:oMath>
                  </m:oMathPara>
                </a14:m>
                <a:endParaRPr lang="de-DE" dirty="0"/>
              </a:p>
            </p:txBody>
          </p:sp>
        </mc:Choice>
        <mc:Fallback xmlns="">
          <p:sp>
            <p:nvSpPr>
              <p:cNvPr id="8" name="Textfeld 7"/>
              <p:cNvSpPr txBox="1">
                <a:spLocks noRot="1" noChangeAspect="1" noMove="1" noResize="1" noEditPoints="1" noAdjustHandles="1" noChangeArrowheads="1" noChangeShapeType="1" noTextEdit="1"/>
              </p:cNvSpPr>
              <p:nvPr/>
            </p:nvSpPr>
            <p:spPr>
              <a:xfrm>
                <a:off x="1964507" y="2995165"/>
                <a:ext cx="591468" cy="1926489"/>
              </a:xfrm>
              <a:prstGeom prst="rect">
                <a:avLst/>
              </a:prstGeom>
              <a:blipFill rotWithShape="1">
                <a:blip r:embed="rId8"/>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3" name="Textfeld 12"/>
              <p:cNvSpPr txBox="1"/>
              <p:nvPr/>
            </p:nvSpPr>
            <p:spPr>
              <a:xfrm>
                <a:off x="952687" y="3101514"/>
                <a:ext cx="591468" cy="1823576"/>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b="0" i="1" dirty="0" smtClean="0">
                    <a:latin typeface="Cambria Math"/>
                  </a:rPr>
                  <a:t/>
                </a:r>
                <a:br>
                  <a:rPr lang="de-DE" b="0" i="1" dirty="0" smtClean="0">
                    <a:latin typeface="Cambria Math"/>
                  </a:rPr>
                </a:br>
                <a:endParaRPr lang="de-DE" b="0" i="1" dirty="0" smtClean="0">
                  <a:latin typeface="Cambria Math"/>
                </a:endParaRPr>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dirty="0" smtClean="0"/>
                  <a:t/>
                </a:r>
                <a:br>
                  <a:rPr lang="de-DE" dirty="0" smtClean="0"/>
                </a:br>
                <a:endParaRPr lang="de-DE" dirty="0" smtClean="0"/>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endParaRPr lang="de-DE" dirty="0"/>
              </a:p>
            </p:txBody>
          </p:sp>
        </mc:Choice>
        <mc:Fallback xmlns="">
          <p:sp>
            <p:nvSpPr>
              <p:cNvPr id="13" name="Textfeld 12"/>
              <p:cNvSpPr txBox="1">
                <a:spLocks noRot="1" noChangeAspect="1" noMove="1" noResize="1" noEditPoints="1" noAdjustHandles="1" noChangeArrowheads="1" noChangeShapeType="1" noTextEdit="1"/>
              </p:cNvSpPr>
              <p:nvPr/>
            </p:nvSpPr>
            <p:spPr>
              <a:xfrm>
                <a:off x="952687" y="3101514"/>
                <a:ext cx="591468" cy="1823576"/>
              </a:xfrm>
              <a:prstGeom prst="rect">
                <a:avLst/>
              </a:prstGeom>
              <a:blipFill rotWithShape="1">
                <a:blip r:embed="rId9"/>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4" name="Textfeld 13"/>
              <p:cNvSpPr txBox="1"/>
              <p:nvPr/>
            </p:nvSpPr>
            <p:spPr>
              <a:xfrm>
                <a:off x="2928715" y="3110963"/>
                <a:ext cx="591468" cy="1823576"/>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r>
                  <a:rPr lang="de-DE" b="0" i="1" dirty="0" smtClean="0">
                    <a:latin typeface="Cambria Math"/>
                  </a:rPr>
                  <a:t/>
                </a:r>
                <a:br>
                  <a:rPr lang="de-DE" b="0" i="1" dirty="0" smtClean="0">
                    <a:latin typeface="Cambria Math"/>
                  </a:rPr>
                </a:br>
                <a:endParaRPr lang="de-DE" b="0" i="1" dirty="0" smtClean="0">
                  <a:latin typeface="Cambria Math"/>
                </a:endParaRPr>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dirty="0" smtClean="0"/>
                  <a:t/>
                </a:r>
                <a:br>
                  <a:rPr lang="de-DE" dirty="0" smtClean="0"/>
                </a:br>
                <a:endParaRPr lang="de-DE" dirty="0" smtClean="0"/>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endParaRPr lang="de-DE" dirty="0"/>
              </a:p>
            </p:txBody>
          </p:sp>
        </mc:Choice>
        <mc:Fallback xmlns="">
          <p:sp>
            <p:nvSpPr>
              <p:cNvPr id="14" name="Textfeld 13"/>
              <p:cNvSpPr txBox="1">
                <a:spLocks noRot="1" noChangeAspect="1" noMove="1" noResize="1" noEditPoints="1" noAdjustHandles="1" noChangeArrowheads="1" noChangeShapeType="1" noTextEdit="1"/>
              </p:cNvSpPr>
              <p:nvPr/>
            </p:nvSpPr>
            <p:spPr>
              <a:xfrm>
                <a:off x="2928715" y="3110963"/>
                <a:ext cx="591468" cy="1823576"/>
              </a:xfrm>
              <a:prstGeom prst="rect">
                <a:avLst/>
              </a:prstGeom>
              <a:blipFill rotWithShape="1">
                <a:blip r:embed="rId10"/>
                <a:stretch>
                  <a:fillRect/>
                </a:stretch>
              </a:blipFill>
            </p:spPr>
            <p:txBody>
              <a:bodyPr/>
              <a:lstStyle/>
              <a:p>
                <a:r>
                  <a:rPr lang="de-DE">
                    <a:noFill/>
                  </a:rPr>
                  <a:t> </a:t>
                </a:r>
              </a:p>
            </p:txBody>
          </p:sp>
        </mc:Fallback>
      </mc:AlternateContent>
      <p:pic>
        <p:nvPicPr>
          <p:cNvPr id="15" name="Picture 18"/>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95536"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9"/>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308335"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400141"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95536" y="370092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9"/>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308335" y="370092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400141" y="370092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276055" y="3700922"/>
            <a:ext cx="579438"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95536" y="43752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08335" y="43752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3"/>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2406856" y="43752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feld 25"/>
          <p:cNvSpPr txBox="1"/>
          <p:nvPr/>
        </p:nvSpPr>
        <p:spPr>
          <a:xfrm>
            <a:off x="4022811" y="186194"/>
            <a:ext cx="1098378" cy="369332"/>
          </a:xfrm>
          <a:prstGeom prst="rect">
            <a:avLst/>
          </a:prstGeom>
          <a:noFill/>
        </p:spPr>
        <p:txBody>
          <a:bodyPr wrap="none" rtlCol="0">
            <a:spAutoFit/>
          </a:bodyPr>
          <a:lstStyle/>
          <a:p>
            <a:r>
              <a:rPr lang="de-DE" b="1" dirty="0" smtClean="0"/>
              <a:t>Beispiel 2</a:t>
            </a:r>
            <a:endParaRPr lang="de-DE" b="1" dirty="0"/>
          </a:p>
        </p:txBody>
      </p:sp>
      <p:pic>
        <p:nvPicPr>
          <p:cNvPr id="4" name="new1.wma">
            <a:hlinkClick r:id="" action="ppaction://media"/>
          </p:cNvPr>
          <p:cNvPicPr>
            <a:picLocks noChangeAspect="1"/>
          </p:cNvPicPr>
          <p:nvPr>
            <a:audioFile r:link="rId1"/>
            <p:extLst>
              <p:ext uri="{DAA4B4D4-6D71-4841-9C94-3DE7FCFB9230}">
                <p14:media xmlns:p14="http://schemas.microsoft.com/office/powerpoint/2010/main" r:embed="rId2">
                  <p14:trim end="1955.3984"/>
                </p14:media>
              </p:ext>
            </p:extLst>
          </p:nvPr>
        </p:nvPicPr>
        <p:blipFill>
          <a:blip r:embed="rId17"/>
          <a:stretch>
            <a:fillRect/>
          </a:stretch>
        </p:blipFill>
        <p:spPr>
          <a:xfrm>
            <a:off x="9468544" y="1143199"/>
            <a:ext cx="609600" cy="609600"/>
          </a:xfrm>
          <a:prstGeom prst="rect">
            <a:avLst/>
          </a:prstGeom>
        </p:spPr>
      </p:pic>
      <p:sp>
        <p:nvSpPr>
          <p:cNvPr id="5" name="Pfeil nach unten 4"/>
          <p:cNvSpPr/>
          <p:nvPr/>
        </p:nvSpPr>
        <p:spPr>
          <a:xfrm>
            <a:off x="5220072" y="1323219"/>
            <a:ext cx="144016" cy="180020"/>
          </a:xfrm>
          <a:prstGeom prst="downArrow">
            <a:avLst>
              <a:gd name="adj1" fmla="val 39667"/>
              <a:gd name="adj2"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Pfeil nach unten 26"/>
          <p:cNvSpPr/>
          <p:nvPr/>
        </p:nvSpPr>
        <p:spPr>
          <a:xfrm>
            <a:off x="5580112" y="2463950"/>
            <a:ext cx="144016" cy="180020"/>
          </a:xfrm>
          <a:prstGeom prst="downArrow">
            <a:avLst>
              <a:gd name="adj1" fmla="val 39667"/>
              <a:gd name="adj2"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Pfeil nach unten 27"/>
          <p:cNvSpPr/>
          <p:nvPr/>
        </p:nvSpPr>
        <p:spPr>
          <a:xfrm rot="16200000">
            <a:off x="5127482" y="3273828"/>
            <a:ext cx="144016" cy="180020"/>
          </a:xfrm>
          <a:prstGeom prst="downArrow">
            <a:avLst>
              <a:gd name="adj1" fmla="val 39667"/>
              <a:gd name="adj2"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Pfeil nach unten 28"/>
          <p:cNvSpPr/>
          <p:nvPr/>
        </p:nvSpPr>
        <p:spPr>
          <a:xfrm rot="16200000">
            <a:off x="5202070" y="4602324"/>
            <a:ext cx="144016" cy="180020"/>
          </a:xfrm>
          <a:prstGeom prst="downArrow">
            <a:avLst>
              <a:gd name="adj1" fmla="val 39667"/>
              <a:gd name="adj2"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Pfeil nach unten 29"/>
          <p:cNvSpPr/>
          <p:nvPr/>
        </p:nvSpPr>
        <p:spPr>
          <a:xfrm rot="19686745">
            <a:off x="6894258" y="4543968"/>
            <a:ext cx="144016" cy="180020"/>
          </a:xfrm>
          <a:prstGeom prst="downArrow">
            <a:avLst>
              <a:gd name="adj1" fmla="val 39667"/>
              <a:gd name="adj2"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1" name="Picture 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100392" y="3852297"/>
            <a:ext cx="898970" cy="1070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41685497"/>
      </p:ext>
    </p:extLst>
  </p:cSld>
  <p:clrMapOvr>
    <a:masterClrMapping/>
  </p:clrMapOvr>
  <mc:AlternateContent xmlns:mc="http://schemas.openxmlformats.org/markup-compatibility/2006" xmlns:p14="http://schemas.microsoft.com/office/powerpoint/2010/main">
    <mc:Choice Requires="p14">
      <p:transition p14:dur="100" advClick="0" advTm="33000">
        <p:cut/>
      </p:transition>
    </mc:Choice>
    <mc:Fallback xmlns="">
      <p:transition advClick="0" advTm="3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182" fill="hold"/>
                                        <p:tgtEl>
                                          <p:spTgt spid="4"/>
                                        </p:tgtEl>
                                      </p:cBhvr>
                                    </p:cmd>
                                  </p:childTnLst>
                                </p:cTn>
                              </p:par>
                              <p:par>
                                <p:cTn id="7" presetID="1" presetClass="entr" presetSubtype="0" fill="hold" grpId="0" nodeType="withEffect">
                                  <p:stCondLst>
                                    <p:cond delay="300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6000"/>
                                  </p:stCondLst>
                                  <p:childTnLst>
                                    <p:set>
                                      <p:cBhvr>
                                        <p:cTn id="10" dur="1" fill="hold">
                                          <p:stCondLst>
                                            <p:cond delay="0"/>
                                          </p:stCondLst>
                                        </p:cTn>
                                        <p:tgtEl>
                                          <p:spTgt spid="5"/>
                                        </p:tgtEl>
                                        <p:attrNameLst>
                                          <p:attrName>style.visibility</p:attrName>
                                        </p:attrNameLst>
                                      </p:cBhvr>
                                      <p:to>
                                        <p:strVal val="visible"/>
                                      </p:to>
                                    </p:set>
                                  </p:childTnLst>
                                </p:cTn>
                              </p:par>
                              <p:par>
                                <p:cTn id="11" presetID="10" presetClass="exit" presetSubtype="0" fill="hold" grpId="1" nodeType="withEffect">
                                  <p:stCondLst>
                                    <p:cond delay="6000"/>
                                  </p:stCondLst>
                                  <p:childTnLst>
                                    <p:animEffect transition="out" filter="fade">
                                      <p:cBhvr>
                                        <p:cTn id="12" dur="500"/>
                                        <p:tgtEl>
                                          <p:spTgt spid="28"/>
                                        </p:tgtEl>
                                      </p:cBhvr>
                                    </p:animEffect>
                                    <p:set>
                                      <p:cBhvr>
                                        <p:cTn id="13" dur="1" fill="hold">
                                          <p:stCondLst>
                                            <p:cond delay="499"/>
                                          </p:stCondLst>
                                        </p:cTn>
                                        <p:tgtEl>
                                          <p:spTgt spid="28"/>
                                        </p:tgtEl>
                                        <p:attrNameLst>
                                          <p:attrName>style.visibility</p:attrName>
                                        </p:attrNameLst>
                                      </p:cBhvr>
                                      <p:to>
                                        <p:strVal val="hidden"/>
                                      </p:to>
                                    </p:set>
                                  </p:childTnLst>
                                </p:cTn>
                              </p:par>
                              <p:par>
                                <p:cTn id="14" presetID="1" presetClass="entr" presetSubtype="0" fill="hold" grpId="0" nodeType="withEffect">
                                  <p:stCondLst>
                                    <p:cond delay="12000"/>
                                  </p:stCondLst>
                                  <p:childTnLst>
                                    <p:set>
                                      <p:cBhvr>
                                        <p:cTn id="15" dur="1" fill="hold">
                                          <p:stCondLst>
                                            <p:cond delay="0"/>
                                          </p:stCondLst>
                                        </p:cTn>
                                        <p:tgtEl>
                                          <p:spTgt spid="27"/>
                                        </p:tgtEl>
                                        <p:attrNameLst>
                                          <p:attrName>style.visibility</p:attrName>
                                        </p:attrNameLst>
                                      </p:cBhvr>
                                      <p:to>
                                        <p:strVal val="visible"/>
                                      </p:to>
                                    </p:set>
                                  </p:childTnLst>
                                </p:cTn>
                              </p:par>
                              <p:par>
                                <p:cTn id="16" presetID="10" presetClass="exit" presetSubtype="0" fill="hold" grpId="1" nodeType="withEffect">
                                  <p:stCondLst>
                                    <p:cond delay="1200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par>
                                <p:cTn id="19" presetID="1" presetClass="entr" presetSubtype="0" fill="hold" grpId="0" nodeType="withEffect">
                                  <p:stCondLst>
                                    <p:cond delay="19000"/>
                                  </p:stCondLst>
                                  <p:childTnLst>
                                    <p:set>
                                      <p:cBhvr>
                                        <p:cTn id="20" dur="1" fill="hold">
                                          <p:stCondLst>
                                            <p:cond delay="0"/>
                                          </p:stCondLst>
                                        </p:cTn>
                                        <p:tgtEl>
                                          <p:spTgt spid="29"/>
                                        </p:tgtEl>
                                        <p:attrNameLst>
                                          <p:attrName>style.visibility</p:attrName>
                                        </p:attrNameLst>
                                      </p:cBhvr>
                                      <p:to>
                                        <p:strVal val="visible"/>
                                      </p:to>
                                    </p:set>
                                  </p:childTnLst>
                                </p:cTn>
                              </p:par>
                              <p:par>
                                <p:cTn id="21" presetID="10" presetClass="exit" presetSubtype="0" fill="hold" grpId="1" nodeType="withEffect">
                                  <p:stCondLst>
                                    <p:cond delay="19000"/>
                                  </p:stCondLst>
                                  <p:childTnLst>
                                    <p:animEffect transition="out" filter="fade">
                                      <p:cBhvr>
                                        <p:cTn id="22" dur="500"/>
                                        <p:tgtEl>
                                          <p:spTgt spid="27"/>
                                        </p:tgtEl>
                                      </p:cBhvr>
                                    </p:animEffect>
                                    <p:set>
                                      <p:cBhvr>
                                        <p:cTn id="23" dur="1" fill="hold">
                                          <p:stCondLst>
                                            <p:cond delay="499"/>
                                          </p:stCondLst>
                                        </p:cTn>
                                        <p:tgtEl>
                                          <p:spTgt spid="27"/>
                                        </p:tgtEl>
                                        <p:attrNameLst>
                                          <p:attrName>style.visibility</p:attrName>
                                        </p:attrNameLst>
                                      </p:cBhvr>
                                      <p:to>
                                        <p:strVal val="hidden"/>
                                      </p:to>
                                    </p:set>
                                  </p:childTnLst>
                                </p:cTn>
                              </p:par>
                              <p:par>
                                <p:cTn id="24" presetID="1" presetClass="entr" presetSubtype="0" fill="hold" grpId="0" nodeType="withEffect">
                                  <p:stCondLst>
                                    <p:cond delay="23000"/>
                                  </p:stCondLst>
                                  <p:childTnLst>
                                    <p:set>
                                      <p:cBhvr>
                                        <p:cTn id="25" dur="1" fill="hold">
                                          <p:stCondLst>
                                            <p:cond delay="0"/>
                                          </p:stCondLst>
                                        </p:cTn>
                                        <p:tgtEl>
                                          <p:spTgt spid="30"/>
                                        </p:tgtEl>
                                        <p:attrNameLst>
                                          <p:attrName>style.visibility</p:attrName>
                                        </p:attrNameLst>
                                      </p:cBhvr>
                                      <p:to>
                                        <p:strVal val="visible"/>
                                      </p:to>
                                    </p:set>
                                  </p:childTnLst>
                                </p:cTn>
                              </p:par>
                              <p:par>
                                <p:cTn id="26" presetID="10" presetClass="exit" presetSubtype="0" fill="hold" grpId="1" nodeType="withEffect">
                                  <p:stCondLst>
                                    <p:cond delay="23000"/>
                                  </p:stCondLst>
                                  <p:childTnLst>
                                    <p:animEffect transition="out" filter="fade">
                                      <p:cBhvr>
                                        <p:cTn id="27" dur="500"/>
                                        <p:tgtEl>
                                          <p:spTgt spid="29"/>
                                        </p:tgtEl>
                                      </p:cBhvr>
                                    </p:animEffect>
                                    <p:set>
                                      <p:cBhvr>
                                        <p:cTn id="28"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100000">
                <p:cTn id="29" fill="hold" display="0">
                  <p:stCondLst>
                    <p:cond delay="indefinite"/>
                  </p:stCondLst>
                  <p:endCondLst>
                    <p:cond evt="onStopAudio" delay="0">
                      <p:tgtEl>
                        <p:sldTgt/>
                      </p:tgtEl>
                    </p:cond>
                  </p:endCondLst>
                </p:cTn>
                <p:tgtEl>
                  <p:spTgt spid="4"/>
                </p:tgtEl>
              </p:cMediaNode>
            </p:audio>
          </p:childTnLst>
        </p:cTn>
      </p:par>
    </p:tnLst>
    <p:bldLst>
      <p:bldP spid="5" grpId="0" animBg="1"/>
      <p:bldP spid="5" grpId="1" animBg="1"/>
      <p:bldP spid="27" grpId="0" animBg="1"/>
      <p:bldP spid="27" grpId="1" animBg="1"/>
      <p:bldP spid="28" grpId="0" animBg="1"/>
      <p:bldP spid="28" grpId="1" animBg="1"/>
      <p:bldP spid="29" grpId="0" animBg="1"/>
      <p:bldP spid="29" grpId="1" animBg="1"/>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1688102" y="1419622"/>
            <a:ext cx="5767797" cy="646331"/>
          </a:xfrm>
          <a:prstGeom prst="rect">
            <a:avLst/>
          </a:prstGeom>
          <a:noFill/>
        </p:spPr>
        <p:txBody>
          <a:bodyPr wrap="none" rtlCol="0">
            <a:spAutoFit/>
          </a:bodyPr>
          <a:lstStyle/>
          <a:p>
            <a:pPr algn="ctr"/>
            <a:r>
              <a:rPr lang="de-DE" sz="3600" b="1" dirty="0" smtClean="0"/>
              <a:t>Optimaler Betrieb erwünscht</a:t>
            </a:r>
          </a:p>
        </p:txBody>
      </p:sp>
      <p:sp>
        <p:nvSpPr>
          <p:cNvPr id="2" name="Pfeil nach rechts 1"/>
          <p:cNvSpPr/>
          <p:nvPr/>
        </p:nvSpPr>
        <p:spPr>
          <a:xfrm>
            <a:off x="2560126" y="3112681"/>
            <a:ext cx="639372" cy="510267"/>
          </a:xfrm>
          <a:prstGeom prst="rightArrow">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p:cNvSpPr txBox="1"/>
          <p:nvPr/>
        </p:nvSpPr>
        <p:spPr>
          <a:xfrm>
            <a:off x="3347864" y="3044649"/>
            <a:ext cx="3759748" cy="646331"/>
          </a:xfrm>
          <a:prstGeom prst="rect">
            <a:avLst/>
          </a:prstGeom>
          <a:noFill/>
        </p:spPr>
        <p:txBody>
          <a:bodyPr wrap="none" rtlCol="0">
            <a:spAutoFit/>
          </a:bodyPr>
          <a:lstStyle/>
          <a:p>
            <a:pPr algn="ctr"/>
            <a:r>
              <a:rPr lang="de-DE" sz="3600" b="1" dirty="0" smtClean="0"/>
              <a:t>Was ist „optimal“?</a:t>
            </a:r>
          </a:p>
        </p:txBody>
      </p:sp>
      <p:pic>
        <p:nvPicPr>
          <p:cNvPr id="3" name="F13.wma">
            <a:hlinkClick r:id="" action="ppaction://media"/>
          </p:cNvPr>
          <p:cNvPicPr>
            <a:picLocks noChangeAspect="1"/>
          </p:cNvPicPr>
          <p:nvPr>
            <a:audioFile r:link="rId2"/>
            <p:extLst>
              <p:ext uri="{DAA4B4D4-6D71-4841-9C94-3DE7FCFB9230}">
                <p14:media xmlns:p14="http://schemas.microsoft.com/office/powerpoint/2010/main" r:embed="rId3">
                  <p14:trim end="2179.4176"/>
                </p14:media>
              </p:ext>
            </p:extLst>
          </p:nvPr>
        </p:nvPicPr>
        <p:blipFill>
          <a:blip r:embed="rId6"/>
          <a:stretch>
            <a:fillRect/>
          </a:stretch>
        </p:blipFill>
        <p:spPr>
          <a:xfrm>
            <a:off x="9684568" y="2643758"/>
            <a:ext cx="609600" cy="609600"/>
          </a:xfrm>
          <a:prstGeom prst="rect">
            <a:avLst/>
          </a:prstGeom>
        </p:spPr>
      </p:pic>
    </p:spTree>
    <p:custDataLst>
      <p:tags r:id="rId1"/>
    </p:custDataLst>
    <p:extLst>
      <p:ext uri="{BB962C8B-B14F-4D97-AF65-F5344CB8AC3E}">
        <p14:creationId xmlns:p14="http://schemas.microsoft.com/office/powerpoint/2010/main" val="4022354254"/>
      </p:ext>
    </p:extLst>
  </p:cSld>
  <p:clrMapOvr>
    <a:masterClrMapping/>
  </p:clrMapOvr>
  <mc:AlternateContent xmlns:mc="http://schemas.openxmlformats.org/markup-compatibility/2006" xmlns:p14="http://schemas.microsoft.com/office/powerpoint/2010/main">
    <mc:Choice Requires="p14">
      <p:transition p14:dur="100" advClick="0" advTm="11000">
        <p:cut/>
      </p:transition>
    </mc:Choice>
    <mc:Fallback xmlns="">
      <p:transition advClick="0" advTm="11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503" fill="hold"/>
                                        <p:tgtEl>
                                          <p:spTgt spid="3"/>
                                        </p:tgtEl>
                                      </p:cBhvr>
                                    </p:cmd>
                                  </p:childTnLst>
                                </p:cTn>
                              </p:par>
                              <p:par>
                                <p:cTn id="7" presetID="1" presetClass="entr" presetSubtype="0" fill="hold" grpId="0" nodeType="withEffect">
                                  <p:stCondLst>
                                    <p:cond delay="850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850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54717" showWhenStopped="0">
                <p:cTn id="11" fill="hold" display="0">
                  <p:stCondLst>
                    <p:cond delay="indefinite"/>
                  </p:stCondLst>
                  <p:endCondLst>
                    <p:cond evt="onStopAudio" delay="0">
                      <p:tgtEl>
                        <p:sldTgt/>
                      </p:tgtEl>
                    </p:cond>
                  </p:endCondLst>
                </p:cTn>
                <p:tgtEl>
                  <p:spTgt spid="3"/>
                </p:tgtEl>
              </p:cMediaNode>
            </p:audio>
          </p:childTnLst>
        </p:cTn>
      </p:par>
    </p:tnLst>
    <p:bldLst>
      <p:bldP spid="2" grpId="0" animBg="1"/>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1487374" y="2248585"/>
            <a:ext cx="6169253" cy="646331"/>
          </a:xfrm>
          <a:prstGeom prst="rect">
            <a:avLst/>
          </a:prstGeom>
          <a:noFill/>
        </p:spPr>
        <p:txBody>
          <a:bodyPr wrap="none" rtlCol="0">
            <a:spAutoFit/>
          </a:bodyPr>
          <a:lstStyle/>
          <a:p>
            <a:r>
              <a:rPr lang="de-DE" sz="3600" b="1" dirty="0" smtClean="0"/>
              <a:t>Ressourceneffizienzindikatoren</a:t>
            </a:r>
            <a:endParaRPr lang="de-DE" sz="3600" b="1" dirty="0"/>
          </a:p>
        </p:txBody>
      </p:sp>
      <p:pic>
        <p:nvPicPr>
          <p:cNvPr id="2" name="F14.wma">
            <a:hlinkClick r:id="" action="ppaction://media"/>
          </p:cNvPr>
          <p:cNvPicPr>
            <a:picLocks noChangeAspect="1"/>
          </p:cNvPicPr>
          <p:nvPr>
            <a:audioFile r:link="rId1"/>
            <p:extLst>
              <p:ext uri="{DAA4B4D4-6D71-4841-9C94-3DE7FCFB9230}">
                <p14:media xmlns:p14="http://schemas.microsoft.com/office/powerpoint/2010/main" r:embed="rId2">
                  <p14:trim end="2191.1216"/>
                </p14:media>
              </p:ext>
            </p:extLst>
          </p:nvPr>
        </p:nvPicPr>
        <p:blipFill>
          <a:blip r:embed="rId5"/>
          <a:stretch>
            <a:fillRect/>
          </a:stretch>
        </p:blipFill>
        <p:spPr>
          <a:xfrm>
            <a:off x="9684568" y="3003798"/>
            <a:ext cx="609600" cy="609600"/>
          </a:xfrm>
          <a:prstGeom prst="rect">
            <a:avLst/>
          </a:prstGeom>
        </p:spPr>
      </p:pic>
    </p:spTree>
    <p:extLst>
      <p:ext uri="{BB962C8B-B14F-4D97-AF65-F5344CB8AC3E}">
        <p14:creationId xmlns:p14="http://schemas.microsoft.com/office/powerpoint/2010/main" val="2283565617"/>
      </p:ext>
    </p:extLst>
  </p:cSld>
  <p:clrMapOvr>
    <a:masterClrMapping/>
  </p:clrMapOvr>
  <mc:AlternateContent xmlns:mc="http://schemas.openxmlformats.org/markup-compatibility/2006" xmlns:p14="http://schemas.microsoft.com/office/powerpoint/2010/main">
    <mc:Choice Requires="p14">
      <p:transition p14:dur="100" advClick="0" advTm="8000">
        <p:cut/>
      </p:transition>
    </mc:Choice>
    <mc:Fallback xmlns="">
      <p:transition advClick="0" advTm="8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4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2554323" y="258202"/>
            <a:ext cx="4434740" cy="369332"/>
          </a:xfrm>
          <a:prstGeom prst="rect">
            <a:avLst/>
          </a:prstGeom>
          <a:noFill/>
        </p:spPr>
        <p:txBody>
          <a:bodyPr wrap="none" rtlCol="0">
            <a:spAutoFit/>
          </a:bodyPr>
          <a:lstStyle/>
          <a:p>
            <a:r>
              <a:rPr lang="de-DE" b="1" dirty="0" smtClean="0"/>
              <a:t>Einleitung </a:t>
            </a:r>
            <a:r>
              <a:rPr lang="de-DE" b="1" u="sng" dirty="0" smtClean="0"/>
              <a:t>R</a:t>
            </a:r>
            <a:r>
              <a:rPr lang="de-DE" b="1" dirty="0" smtClean="0"/>
              <a:t>essourcen</a:t>
            </a:r>
            <a:r>
              <a:rPr lang="de-DE" b="1" u="sng" dirty="0" smtClean="0"/>
              <a:t>e</a:t>
            </a:r>
            <a:r>
              <a:rPr lang="de-DE" b="1" dirty="0" smtClean="0"/>
              <a:t>ffizienz</a:t>
            </a:r>
            <a:r>
              <a:rPr lang="de-DE" b="1" u="sng" dirty="0" smtClean="0"/>
              <a:t>i</a:t>
            </a:r>
            <a:r>
              <a:rPr lang="de-DE" b="1" dirty="0" smtClean="0"/>
              <a:t>ndikator</a:t>
            </a:r>
            <a:r>
              <a:rPr lang="de-DE" b="1" dirty="0"/>
              <a:t> </a:t>
            </a:r>
            <a:r>
              <a:rPr lang="de-DE" b="1" dirty="0" smtClean="0"/>
              <a:t>(</a:t>
            </a:r>
            <a:r>
              <a:rPr lang="de-DE" b="1" dirty="0" err="1" smtClean="0"/>
              <a:t>REI</a:t>
            </a:r>
            <a:r>
              <a:rPr lang="de-DE" b="1" dirty="0" smtClean="0"/>
              <a:t>)</a:t>
            </a:r>
            <a:endParaRPr lang="de-DE" b="1" dirty="0"/>
          </a:p>
        </p:txBody>
      </p:sp>
      <p:pic>
        <p:nvPicPr>
          <p:cNvPr id="1026" name="Picture 2" descr="X:\Forschung\Usability Study - Interface\Main experiment\chem_prod.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7554" t="10574" r="582"/>
          <a:stretch/>
        </p:blipFill>
        <p:spPr bwMode="auto">
          <a:xfrm>
            <a:off x="3275856" y="2156716"/>
            <a:ext cx="2685511" cy="195494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12" name="Pfeil nach rechts 11"/>
          <p:cNvSpPr/>
          <p:nvPr/>
        </p:nvSpPr>
        <p:spPr>
          <a:xfrm>
            <a:off x="2627784" y="2190304"/>
            <a:ext cx="504056" cy="43204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Pfeil nach rechts 13"/>
          <p:cNvSpPr/>
          <p:nvPr/>
        </p:nvSpPr>
        <p:spPr>
          <a:xfrm>
            <a:off x="6156176" y="2190304"/>
            <a:ext cx="504056" cy="43204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32" name="Gruppieren 31"/>
          <p:cNvGrpSpPr/>
          <p:nvPr/>
        </p:nvGrpSpPr>
        <p:grpSpPr>
          <a:xfrm>
            <a:off x="1310185" y="3246237"/>
            <a:ext cx="1135796" cy="1270338"/>
            <a:chOff x="5129014" y="4079835"/>
            <a:chExt cx="1135796" cy="1270338"/>
          </a:xfrm>
        </p:grpSpPr>
        <p:sp>
          <p:nvSpPr>
            <p:cNvPr id="33" name="Abgerundetes Rechteck 32"/>
            <p:cNvSpPr/>
            <p:nvPr/>
          </p:nvSpPr>
          <p:spPr>
            <a:xfrm>
              <a:off x="5188562" y="4079835"/>
              <a:ext cx="1076248" cy="1188523"/>
            </a:xfrm>
            <a:prstGeom prst="roundRect">
              <a:avLst>
                <a:gd name="adj" fmla="val 6594"/>
              </a:avLst>
            </a:prstGeom>
            <a:solidFill>
              <a:schemeClr val="bg1"/>
            </a:solidFill>
            <a:ln w="762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4"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29014" y="4179400"/>
              <a:ext cx="972730" cy="1170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9" name="Pfeil nach rechts 38"/>
          <p:cNvSpPr/>
          <p:nvPr/>
        </p:nvSpPr>
        <p:spPr>
          <a:xfrm>
            <a:off x="2627784" y="3665382"/>
            <a:ext cx="504056" cy="43204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Pfeil nach rechts 42"/>
          <p:cNvSpPr/>
          <p:nvPr/>
        </p:nvSpPr>
        <p:spPr>
          <a:xfrm>
            <a:off x="6156176" y="3665382"/>
            <a:ext cx="504056" cy="43204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Textfeld 34"/>
          <p:cNvSpPr txBox="1"/>
          <p:nvPr/>
        </p:nvSpPr>
        <p:spPr>
          <a:xfrm>
            <a:off x="4331861" y="4270067"/>
            <a:ext cx="879664" cy="369332"/>
          </a:xfrm>
          <a:prstGeom prst="rect">
            <a:avLst/>
          </a:prstGeom>
          <a:noFill/>
        </p:spPr>
        <p:txBody>
          <a:bodyPr wrap="none" rtlCol="0">
            <a:spAutoFit/>
          </a:bodyPr>
          <a:lstStyle/>
          <a:p>
            <a:r>
              <a:rPr lang="de-DE" dirty="0" smtClean="0"/>
              <a:t>Prozess</a:t>
            </a:r>
            <a:endParaRPr lang="de-DE" dirty="0"/>
          </a:p>
        </p:txBody>
      </p:sp>
      <p:sp>
        <p:nvSpPr>
          <p:cNvPr id="45" name="Textfeld 44"/>
          <p:cNvSpPr txBox="1"/>
          <p:nvPr/>
        </p:nvSpPr>
        <p:spPr>
          <a:xfrm>
            <a:off x="231348" y="2221662"/>
            <a:ext cx="1080809" cy="369332"/>
          </a:xfrm>
          <a:prstGeom prst="rect">
            <a:avLst/>
          </a:prstGeom>
          <a:noFill/>
        </p:spPr>
        <p:txBody>
          <a:bodyPr wrap="none" rtlCol="0">
            <a:spAutoFit/>
          </a:bodyPr>
          <a:lstStyle/>
          <a:p>
            <a:r>
              <a:rPr lang="de-DE" dirty="0" smtClean="0"/>
              <a:t>Rohstoffe</a:t>
            </a:r>
            <a:endParaRPr lang="de-DE" dirty="0"/>
          </a:p>
        </p:txBody>
      </p:sp>
      <p:sp>
        <p:nvSpPr>
          <p:cNvPr id="46" name="Textfeld 45"/>
          <p:cNvSpPr txBox="1"/>
          <p:nvPr/>
        </p:nvSpPr>
        <p:spPr>
          <a:xfrm>
            <a:off x="327528" y="3696740"/>
            <a:ext cx="888448" cy="369332"/>
          </a:xfrm>
          <a:prstGeom prst="rect">
            <a:avLst/>
          </a:prstGeom>
          <a:noFill/>
        </p:spPr>
        <p:txBody>
          <a:bodyPr wrap="none" rtlCol="0">
            <a:spAutoFit/>
          </a:bodyPr>
          <a:lstStyle/>
          <a:p>
            <a:r>
              <a:rPr lang="de-DE" dirty="0" smtClean="0"/>
              <a:t>Energie</a:t>
            </a:r>
            <a:endParaRPr lang="de-DE" dirty="0"/>
          </a:p>
        </p:txBody>
      </p:sp>
      <p:sp>
        <p:nvSpPr>
          <p:cNvPr id="47" name="Textfeld 46"/>
          <p:cNvSpPr txBox="1"/>
          <p:nvPr/>
        </p:nvSpPr>
        <p:spPr>
          <a:xfrm>
            <a:off x="7956376" y="2221662"/>
            <a:ext cx="1038105" cy="369332"/>
          </a:xfrm>
          <a:prstGeom prst="rect">
            <a:avLst/>
          </a:prstGeom>
          <a:noFill/>
        </p:spPr>
        <p:txBody>
          <a:bodyPr wrap="none" rtlCol="0">
            <a:spAutoFit/>
          </a:bodyPr>
          <a:lstStyle/>
          <a:p>
            <a:r>
              <a:rPr lang="de-DE" dirty="0" smtClean="0"/>
              <a:t>Produkte</a:t>
            </a:r>
            <a:endParaRPr lang="de-DE" dirty="0"/>
          </a:p>
        </p:txBody>
      </p:sp>
      <p:sp>
        <p:nvSpPr>
          <p:cNvPr id="48" name="Textfeld 47"/>
          <p:cNvSpPr txBox="1"/>
          <p:nvPr/>
        </p:nvSpPr>
        <p:spPr>
          <a:xfrm>
            <a:off x="8115394" y="3696740"/>
            <a:ext cx="720069" cy="369332"/>
          </a:xfrm>
          <a:prstGeom prst="rect">
            <a:avLst/>
          </a:prstGeom>
          <a:noFill/>
        </p:spPr>
        <p:txBody>
          <a:bodyPr wrap="none" rtlCol="0">
            <a:spAutoFit/>
          </a:bodyPr>
          <a:lstStyle/>
          <a:p>
            <a:r>
              <a:rPr lang="de-DE" dirty="0" smtClean="0"/>
              <a:t>Abfall</a:t>
            </a:r>
            <a:endParaRPr lang="de-DE" dirty="0"/>
          </a:p>
        </p:txBody>
      </p:sp>
      <p:pic>
        <p:nvPicPr>
          <p:cNvPr id="2" name="F15.wma">
            <a:hlinkClick r:id="" action="ppaction://media"/>
          </p:cNvPr>
          <p:cNvPicPr>
            <a:picLocks noChangeAspect="1"/>
          </p:cNvPicPr>
          <p:nvPr>
            <a:audioFile r:link="rId2"/>
            <p:extLst>
              <p:ext uri="{DAA4B4D4-6D71-4841-9C94-3DE7FCFB9230}">
                <p14:media xmlns:p14="http://schemas.microsoft.com/office/powerpoint/2010/main" r:embed="rId3">
                  <p14:trim end="2182.2496"/>
                </p14:media>
              </p:ext>
            </p:extLst>
          </p:nvPr>
        </p:nvPicPr>
        <p:blipFill>
          <a:blip r:embed="rId8"/>
          <a:stretch>
            <a:fillRect/>
          </a:stretch>
        </p:blipFill>
        <p:spPr>
          <a:xfrm>
            <a:off x="9540552" y="3329130"/>
            <a:ext cx="609600" cy="609600"/>
          </a:xfrm>
          <a:prstGeom prst="rect">
            <a:avLst/>
          </a:prstGeom>
        </p:spPr>
      </p:pic>
      <p:pic>
        <p:nvPicPr>
          <p:cNvPr id="44"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98037" y="1772122"/>
            <a:ext cx="1152525" cy="1268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03052" y="1772122"/>
            <a:ext cx="1152525" cy="126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98332" y="3247200"/>
            <a:ext cx="1152525" cy="126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39643202"/>
      </p:ext>
    </p:extLst>
  </p:cSld>
  <p:clrMapOvr>
    <a:masterClrMapping/>
  </p:clrMapOvr>
  <mc:AlternateContent xmlns:mc="http://schemas.openxmlformats.org/markup-compatibility/2006" xmlns:p14="http://schemas.microsoft.com/office/powerpoint/2010/main">
    <mc:Choice Requires="p14">
      <p:transition p14:dur="100" advClick="0" advTm="25000">
        <p:cut/>
      </p:transition>
    </mc:Choice>
    <mc:Fallback xmlns="">
      <p:transition advClick="0" advTm="25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710" fill="hold"/>
                                        <p:tgtEl>
                                          <p:spTgt spid="2"/>
                                        </p:tgtEl>
                                      </p:cBhvr>
                                    </p:cmd>
                                  </p:childTnLst>
                                </p:cTn>
                              </p:par>
                              <p:par>
                                <p:cTn id="7" presetID="1" presetClass="entr" presetSubtype="0" fill="hold" grpId="0" nodeType="withEffect">
                                  <p:stCondLst>
                                    <p:cond delay="800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8500"/>
                                  </p:stCondLst>
                                  <p:childTnLst>
                                    <p:set>
                                      <p:cBhvr>
                                        <p:cTn id="10" dur="1" fill="hold">
                                          <p:stCondLst>
                                            <p:cond delay="0"/>
                                          </p:stCondLst>
                                        </p:cTn>
                                        <p:tgtEl>
                                          <p:spTgt spid="49"/>
                                        </p:tgtEl>
                                        <p:attrNameLst>
                                          <p:attrName>style.visibility</p:attrName>
                                        </p:attrNameLst>
                                      </p:cBhvr>
                                      <p:to>
                                        <p:strVal val="visible"/>
                                      </p:to>
                                    </p:set>
                                  </p:childTnLst>
                                </p:cTn>
                              </p:par>
                              <p:par>
                                <p:cTn id="11" presetID="1" presetClass="entr" presetSubtype="0" fill="hold" nodeType="withEffect">
                                  <p:stCondLst>
                                    <p:cond delay="850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8500"/>
                                  </p:stCondLst>
                                  <p:childTnLst>
                                    <p:set>
                                      <p:cBhvr>
                                        <p:cTn id="14" dur="1" fill="hold">
                                          <p:stCondLst>
                                            <p:cond delay="0"/>
                                          </p:stCondLst>
                                        </p:cTn>
                                        <p:tgtEl>
                                          <p:spTgt spid="39"/>
                                        </p:tgtEl>
                                        <p:attrNameLst>
                                          <p:attrName>style.visibility</p:attrName>
                                        </p:attrNameLst>
                                      </p:cBhvr>
                                      <p:to>
                                        <p:strVal val="visible"/>
                                      </p:to>
                                    </p:set>
                                  </p:childTnLst>
                                </p:cTn>
                              </p:par>
                              <p:par>
                                <p:cTn id="15" presetID="1" presetClass="entr" presetSubtype="0" fill="hold" grpId="0" nodeType="withEffect">
                                  <p:stCondLst>
                                    <p:cond delay="8500"/>
                                  </p:stCondLst>
                                  <p:childTnLst>
                                    <p:set>
                                      <p:cBhvr>
                                        <p:cTn id="16" dur="1" fill="hold">
                                          <p:stCondLst>
                                            <p:cond delay="0"/>
                                          </p:stCondLst>
                                        </p:cTn>
                                        <p:tgtEl>
                                          <p:spTgt spid="45"/>
                                        </p:tgtEl>
                                        <p:attrNameLst>
                                          <p:attrName>style.visibility</p:attrName>
                                        </p:attrNameLst>
                                      </p:cBhvr>
                                      <p:to>
                                        <p:strVal val="visible"/>
                                      </p:to>
                                    </p:set>
                                  </p:childTnLst>
                                </p:cTn>
                              </p:par>
                              <p:par>
                                <p:cTn id="17" presetID="1" presetClass="entr" presetSubtype="0" fill="hold" grpId="0" nodeType="withEffect">
                                  <p:stCondLst>
                                    <p:cond delay="8500"/>
                                  </p:stCondLst>
                                  <p:childTnLst>
                                    <p:set>
                                      <p:cBhvr>
                                        <p:cTn id="18" dur="1" fill="hold">
                                          <p:stCondLst>
                                            <p:cond delay="0"/>
                                          </p:stCondLst>
                                        </p:cTn>
                                        <p:tgtEl>
                                          <p:spTgt spid="46"/>
                                        </p:tgtEl>
                                        <p:attrNameLst>
                                          <p:attrName>style.visibility</p:attrName>
                                        </p:attrNameLst>
                                      </p:cBhvr>
                                      <p:to>
                                        <p:strVal val="visible"/>
                                      </p:to>
                                    </p:set>
                                  </p:childTnLst>
                                </p:cTn>
                              </p:par>
                              <p:par>
                                <p:cTn id="19" presetID="1" presetClass="entr" presetSubtype="0" fill="hold" grpId="0" nodeType="withEffect">
                                  <p:stCondLst>
                                    <p:cond delay="1400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1400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nodeType="withEffect">
                                  <p:stCondLst>
                                    <p:cond delay="14000"/>
                                  </p:stCondLst>
                                  <p:childTnLst>
                                    <p:set>
                                      <p:cBhvr>
                                        <p:cTn id="24" dur="1" fill="hold">
                                          <p:stCondLst>
                                            <p:cond delay="0"/>
                                          </p:stCondLst>
                                        </p:cTn>
                                        <p:tgtEl>
                                          <p:spTgt spid="50"/>
                                        </p:tgtEl>
                                        <p:attrNameLst>
                                          <p:attrName>style.visibility</p:attrName>
                                        </p:attrNameLst>
                                      </p:cBhvr>
                                      <p:to>
                                        <p:strVal val="visible"/>
                                      </p:to>
                                    </p:set>
                                  </p:childTnLst>
                                </p:cTn>
                              </p:par>
                              <p:par>
                                <p:cTn id="25" presetID="1" presetClass="entr" presetSubtype="0" fill="hold" grpId="0" nodeType="withEffect">
                                  <p:stCondLst>
                                    <p:cond delay="14000"/>
                                  </p:stCondLst>
                                  <p:childTnLst>
                                    <p:set>
                                      <p:cBhvr>
                                        <p:cTn id="26" dur="1" fill="hold">
                                          <p:stCondLst>
                                            <p:cond delay="0"/>
                                          </p:stCondLst>
                                        </p:cTn>
                                        <p:tgtEl>
                                          <p:spTgt spid="43"/>
                                        </p:tgtEl>
                                        <p:attrNameLst>
                                          <p:attrName>style.visibility</p:attrName>
                                        </p:attrNameLst>
                                      </p:cBhvr>
                                      <p:to>
                                        <p:strVal val="visible"/>
                                      </p:to>
                                    </p:set>
                                  </p:childTnLst>
                                </p:cTn>
                              </p:par>
                              <p:par>
                                <p:cTn id="27" presetID="1" presetClass="entr" presetSubtype="0" fill="hold" grpId="0" nodeType="withEffect">
                                  <p:stCondLst>
                                    <p:cond delay="14000"/>
                                  </p:stCondLst>
                                  <p:childTnLst>
                                    <p:set>
                                      <p:cBhvr>
                                        <p:cTn id="28" dur="1" fill="hold">
                                          <p:stCondLst>
                                            <p:cond delay="0"/>
                                          </p:stCondLst>
                                        </p:cTn>
                                        <p:tgtEl>
                                          <p:spTgt spid="47"/>
                                        </p:tgtEl>
                                        <p:attrNameLst>
                                          <p:attrName>style.visibility</p:attrName>
                                        </p:attrNameLst>
                                      </p:cBhvr>
                                      <p:to>
                                        <p:strVal val="visible"/>
                                      </p:to>
                                    </p:set>
                                  </p:childTnLst>
                                </p:cTn>
                              </p:par>
                              <p:par>
                                <p:cTn id="29" presetID="1" presetClass="entr" presetSubtype="0" fill="hold" grpId="0" nodeType="withEffect">
                                  <p:stCondLst>
                                    <p:cond delay="14000"/>
                                  </p:stCondLst>
                                  <p:childTnLst>
                                    <p:set>
                                      <p:cBhvr>
                                        <p:cTn id="30"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31" fill="hold" display="0">
                  <p:stCondLst>
                    <p:cond delay="indefinite"/>
                  </p:stCondLst>
                  <p:endCondLst>
                    <p:cond evt="onStopAudio" delay="0">
                      <p:tgtEl>
                        <p:sldTgt/>
                      </p:tgtEl>
                    </p:cond>
                  </p:endCondLst>
                </p:cTn>
                <p:tgtEl>
                  <p:spTgt spid="2"/>
                </p:tgtEl>
              </p:cMediaNode>
            </p:audio>
          </p:childTnLst>
        </p:cTn>
      </p:par>
    </p:tnLst>
    <p:bldLst>
      <p:bldP spid="12" grpId="0" animBg="1"/>
      <p:bldP spid="14" grpId="0" animBg="1"/>
      <p:bldP spid="39" grpId="0" animBg="1"/>
      <p:bldP spid="43" grpId="0" animBg="1"/>
      <p:bldP spid="45" grpId="0"/>
      <p:bldP spid="46" grpId="0"/>
      <p:bldP spid="47"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Rechteck 4"/>
              <p:cNvSpPr/>
              <p:nvPr/>
            </p:nvSpPr>
            <p:spPr>
              <a:xfrm>
                <a:off x="2643024" y="823978"/>
                <a:ext cx="3090333" cy="676788"/>
              </a:xfrm>
              <a:prstGeom prst="rect">
                <a:avLst/>
              </a:prstGeom>
            </p:spPr>
            <p:txBody>
              <a:bodyPr wrap="none">
                <a:spAutoFit/>
              </a:bodyPr>
              <a:lstStyle/>
              <a:p>
                <a14:m>
                  <m:oMath xmlns:m="http://schemas.openxmlformats.org/officeDocument/2006/math">
                    <m:r>
                      <a:rPr lang="de-DE" sz="2400" b="1" i="0" smtClean="0">
                        <a:solidFill>
                          <a:schemeClr val="tx1"/>
                        </a:solidFill>
                        <a:effectLst/>
                        <a:latin typeface="Cambria Math"/>
                      </a:rPr>
                      <m:t>𝐑𝐄𝐈</m:t>
                    </m:r>
                    <m:r>
                      <a:rPr lang="en-GB" sz="2400" b="1" i="0">
                        <a:solidFill>
                          <a:schemeClr val="tx1"/>
                        </a:solidFill>
                        <a:effectLst/>
                        <a:latin typeface="Cambria Math"/>
                      </a:rPr>
                      <m:t>= </m:t>
                    </m:r>
                    <m:f>
                      <m:fPr>
                        <m:ctrlPr>
                          <a:rPr lang="en-US" sz="2400" b="1" i="1">
                            <a:solidFill>
                              <a:schemeClr val="tx1"/>
                            </a:solidFill>
                            <a:effectLst/>
                            <a:latin typeface="Cambria Math"/>
                          </a:rPr>
                        </m:ctrlPr>
                      </m:fPr>
                      <m:num>
                        <m:r>
                          <a:rPr lang="de-DE" sz="2400" b="1">
                            <a:latin typeface="Cambria Math"/>
                          </a:rPr>
                          <m:t>𝐏𝐫𝐨𝐝𝐮𝐤𝐭</m:t>
                        </m:r>
                        <m:r>
                          <a:rPr lang="de-DE" sz="2400" b="1">
                            <a:latin typeface="Cambria Math"/>
                          </a:rPr>
                          <m:t> </m:t>
                        </m:r>
                        <m:r>
                          <a:rPr lang="de-DE" sz="2400" b="1">
                            <a:latin typeface="Cambria Math"/>
                          </a:rPr>
                          <m:t>𝐎𝐮𝐭𝐩𝐮𝐭</m:t>
                        </m:r>
                      </m:num>
                      <m:den>
                        <m:r>
                          <a:rPr lang="de-DE" sz="2400" b="1">
                            <a:latin typeface="Cambria Math"/>
                          </a:rPr>
                          <m:t>𝐑𝐞𝐬𝐬𝐨𝐮𝐫𝐜𝐞𝐧</m:t>
                        </m:r>
                        <m:r>
                          <a:rPr lang="de-DE" sz="2400" b="1">
                            <a:latin typeface="Cambria Math"/>
                          </a:rPr>
                          <m:t> </m:t>
                        </m:r>
                        <m:r>
                          <a:rPr lang="de-DE" sz="2400" b="1">
                            <a:latin typeface="Cambria Math"/>
                          </a:rPr>
                          <m:t>𝐈𝐧𝐩𝐮𝐭</m:t>
                        </m:r>
                      </m:den>
                    </m:f>
                  </m:oMath>
                </a14:m>
                <a:r>
                  <a:rPr lang="en-US" sz="2400" b="1" dirty="0" smtClean="0">
                    <a:solidFill>
                      <a:schemeClr val="tx1"/>
                    </a:solidFill>
                    <a:effectLst/>
                  </a:rPr>
                  <a:t> </a:t>
                </a:r>
                <a:endParaRPr lang="en-US" sz="2400" b="1" dirty="0">
                  <a:solidFill>
                    <a:schemeClr val="tx1"/>
                  </a:solidFill>
                  <a:effectLst/>
                </a:endParaRPr>
              </a:p>
            </p:txBody>
          </p:sp>
        </mc:Choice>
        <mc:Fallback xmlns="">
          <p:sp>
            <p:nvSpPr>
              <p:cNvPr id="5" name="Rechteck 4"/>
              <p:cNvSpPr>
                <a:spLocks noRot="1" noChangeAspect="1" noMove="1" noResize="1" noEditPoints="1" noAdjustHandles="1" noChangeArrowheads="1" noChangeShapeType="1" noTextEdit="1"/>
              </p:cNvSpPr>
              <p:nvPr/>
            </p:nvSpPr>
            <p:spPr>
              <a:xfrm>
                <a:off x="2643024" y="823978"/>
                <a:ext cx="3090333" cy="676788"/>
              </a:xfrm>
              <a:prstGeom prst="rect">
                <a:avLst/>
              </a:prstGeom>
              <a:blipFill rotWithShape="1">
                <a:blip r:embed="rId6"/>
                <a:stretch>
                  <a:fillRect/>
                </a:stretch>
              </a:blipFill>
            </p:spPr>
            <p:txBody>
              <a:bodyPr/>
              <a:lstStyle/>
              <a:p>
                <a:r>
                  <a:rPr lang="de-DE">
                    <a:noFill/>
                  </a:rPr>
                  <a:t> </a:t>
                </a:r>
              </a:p>
            </p:txBody>
          </p:sp>
        </mc:Fallback>
      </mc:AlternateContent>
      <p:sp>
        <p:nvSpPr>
          <p:cNvPr id="2" name="Textfeld 1"/>
          <p:cNvSpPr txBox="1"/>
          <p:nvPr/>
        </p:nvSpPr>
        <p:spPr>
          <a:xfrm>
            <a:off x="1259632" y="2231874"/>
            <a:ext cx="4656724" cy="369332"/>
          </a:xfrm>
          <a:prstGeom prst="rect">
            <a:avLst/>
          </a:prstGeom>
          <a:noFill/>
        </p:spPr>
        <p:txBody>
          <a:bodyPr wrap="none" rtlCol="0">
            <a:spAutoFit/>
          </a:bodyPr>
          <a:lstStyle/>
          <a:p>
            <a:r>
              <a:rPr lang="de-DE" dirty="0" smtClean="0"/>
              <a:t>Beispiel: 		Total </a:t>
            </a:r>
            <a:r>
              <a:rPr lang="de-DE" dirty="0" err="1" smtClean="0"/>
              <a:t>energy</a:t>
            </a:r>
            <a:r>
              <a:rPr lang="de-DE" dirty="0" smtClean="0"/>
              <a:t> </a:t>
            </a:r>
            <a:r>
              <a:rPr lang="de-DE" dirty="0" err="1" smtClean="0"/>
              <a:t>efficiency</a:t>
            </a:r>
            <a:r>
              <a:rPr lang="de-DE" dirty="0" smtClean="0"/>
              <a:t> (TEE)</a:t>
            </a:r>
            <a:endParaRPr lang="de-DE" dirty="0"/>
          </a:p>
        </p:txBody>
      </p:sp>
      <mc:AlternateContent xmlns:mc="http://schemas.openxmlformats.org/markup-compatibility/2006" xmlns:a14="http://schemas.microsoft.com/office/drawing/2010/main">
        <mc:Choice Requires="a14">
          <p:sp>
            <p:nvSpPr>
              <p:cNvPr id="6" name="Rechteck 5"/>
              <p:cNvSpPr/>
              <p:nvPr/>
            </p:nvSpPr>
            <p:spPr>
              <a:xfrm>
                <a:off x="3039786" y="3364553"/>
                <a:ext cx="3064429" cy="614207"/>
              </a:xfrm>
              <a:prstGeom prst="rect">
                <a:avLst/>
              </a:prstGeom>
            </p:spPr>
            <p:txBody>
              <a:bodyPr wrap="none">
                <a:spAutoFit/>
              </a:bodyPr>
              <a:lstStyle/>
              <a:p>
                <a14:m>
                  <m:oMath xmlns:m="http://schemas.openxmlformats.org/officeDocument/2006/math">
                    <m:r>
                      <a:rPr lang="de-DE" sz="2800" b="1" i="0" smtClean="0">
                        <a:solidFill>
                          <a:schemeClr val="tx1"/>
                        </a:solidFill>
                        <a:effectLst/>
                        <a:latin typeface="Cambria Math"/>
                      </a:rPr>
                      <m:t>𝐓𝐄𝐄</m:t>
                    </m:r>
                    <m:r>
                      <a:rPr lang="en-GB" sz="2800" b="1" i="0">
                        <a:solidFill>
                          <a:schemeClr val="tx1"/>
                        </a:solidFill>
                        <a:effectLst/>
                        <a:latin typeface="Cambria Math"/>
                      </a:rPr>
                      <m:t>= </m:t>
                    </m:r>
                    <m:f>
                      <m:fPr>
                        <m:ctrlPr>
                          <a:rPr lang="de-DE" sz="2800" b="1" i="1" smtClean="0">
                            <a:solidFill>
                              <a:schemeClr val="tx1"/>
                            </a:solidFill>
                            <a:latin typeface="Cambria Math"/>
                          </a:rPr>
                        </m:ctrlPr>
                      </m:fPr>
                      <m:num>
                        <m:r>
                          <a:rPr lang="de-DE" sz="2800" b="1" i="0" smtClean="0">
                            <a:solidFill>
                              <a:schemeClr val="tx1"/>
                            </a:solidFill>
                            <a:latin typeface="Cambria Math"/>
                          </a:rPr>
                          <m:t>                  </m:t>
                        </m:r>
                      </m:num>
                      <m:den>
                        <m:r>
                          <a:rPr lang="de-DE" sz="2800" b="1" i="1" smtClean="0">
                            <a:solidFill>
                              <a:schemeClr val="tx1"/>
                            </a:solidFill>
                            <a:latin typeface="Cambria Math"/>
                          </a:rPr>
                          <m:t>                     </m:t>
                        </m:r>
                      </m:den>
                    </m:f>
                    <m:r>
                      <a:rPr lang="de-DE" sz="2800" b="1" i="1" smtClean="0">
                        <a:solidFill>
                          <a:schemeClr val="tx1"/>
                        </a:solidFill>
                        <a:latin typeface="Cambria Math"/>
                      </a:rPr>
                      <m:t>     </m:t>
                    </m:r>
                  </m:oMath>
                </a14:m>
                <a:r>
                  <a:rPr lang="en-US" sz="2400" b="1" dirty="0" smtClean="0">
                    <a:solidFill>
                      <a:schemeClr val="tx1"/>
                    </a:solidFill>
                    <a:effectLst/>
                  </a:rPr>
                  <a:t> </a:t>
                </a:r>
                <a:endParaRPr lang="en-US" sz="2400" b="1" dirty="0">
                  <a:solidFill>
                    <a:schemeClr val="tx1"/>
                  </a:solidFill>
                  <a:effectLst/>
                </a:endParaRPr>
              </a:p>
            </p:txBody>
          </p:sp>
        </mc:Choice>
        <mc:Fallback xmlns="">
          <p:sp>
            <p:nvSpPr>
              <p:cNvPr id="6" name="Rechteck 5"/>
              <p:cNvSpPr>
                <a:spLocks noRot="1" noChangeAspect="1" noMove="1" noResize="1" noEditPoints="1" noAdjustHandles="1" noChangeArrowheads="1" noChangeShapeType="1" noTextEdit="1"/>
              </p:cNvSpPr>
              <p:nvPr/>
            </p:nvSpPr>
            <p:spPr>
              <a:xfrm>
                <a:off x="3039786" y="3364553"/>
                <a:ext cx="3064429" cy="614207"/>
              </a:xfrm>
              <a:prstGeom prst="rect">
                <a:avLst/>
              </a:prstGeom>
              <a:blipFill rotWithShape="1">
                <a:blip r:embed="rId7"/>
                <a:stretch>
                  <a:fillRect/>
                </a:stretch>
              </a:blipFill>
            </p:spPr>
            <p:txBody>
              <a:bodyPr/>
              <a:lstStyle/>
              <a:p>
                <a:r>
                  <a:rPr lang="de-DE">
                    <a:noFill/>
                  </a:rPr>
                  <a:t> </a:t>
                </a:r>
              </a:p>
            </p:txBody>
          </p:sp>
        </mc:Fallback>
      </mc:AlternateContent>
      <p:grpSp>
        <p:nvGrpSpPr>
          <p:cNvPr id="19" name="Gruppieren 18"/>
          <p:cNvGrpSpPr/>
          <p:nvPr/>
        </p:nvGrpSpPr>
        <p:grpSpPr>
          <a:xfrm>
            <a:off x="3834902" y="2231874"/>
            <a:ext cx="3330241" cy="1218489"/>
            <a:chOff x="4685636" y="1664934"/>
            <a:chExt cx="3330241" cy="1218489"/>
          </a:xfrm>
        </p:grpSpPr>
        <p:sp>
          <p:nvSpPr>
            <p:cNvPr id="14" name="Bogen 13"/>
            <p:cNvSpPr/>
            <p:nvPr/>
          </p:nvSpPr>
          <p:spPr>
            <a:xfrm rot="4819347">
              <a:off x="5828465" y="1000539"/>
              <a:ext cx="740055" cy="3025713"/>
            </a:xfrm>
            <a:prstGeom prst="arc">
              <a:avLst/>
            </a:prstGeom>
            <a:ln w="254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6" name="Textfeld 15"/>
            <p:cNvSpPr txBox="1"/>
            <p:nvPr/>
          </p:nvSpPr>
          <p:spPr>
            <a:xfrm>
              <a:off x="7488168" y="1664934"/>
              <a:ext cx="527709" cy="523220"/>
            </a:xfrm>
            <a:prstGeom prst="rect">
              <a:avLst/>
            </a:prstGeom>
            <a:noFill/>
          </p:spPr>
          <p:txBody>
            <a:bodyPr wrap="none" rtlCol="0">
              <a:spAutoFit/>
            </a:bodyPr>
            <a:lstStyle/>
            <a:p>
              <a:r>
                <a:rPr lang="de-DE" sz="2800" dirty="0"/>
                <a:t> </a:t>
              </a:r>
              <a:r>
                <a:rPr lang="de-DE" sz="2800" dirty="0" smtClean="0"/>
                <a:t>+ </a:t>
              </a:r>
              <a:endParaRPr lang="de-DE" dirty="0"/>
            </a:p>
          </p:txBody>
        </p:sp>
      </p:grpSp>
      <p:grpSp>
        <p:nvGrpSpPr>
          <p:cNvPr id="18" name="Gruppieren 17"/>
          <p:cNvGrpSpPr/>
          <p:nvPr/>
        </p:nvGrpSpPr>
        <p:grpSpPr>
          <a:xfrm>
            <a:off x="4968515" y="4060645"/>
            <a:ext cx="1980670" cy="929980"/>
            <a:chOff x="6767794" y="3784731"/>
            <a:chExt cx="1980670" cy="929980"/>
          </a:xfrm>
        </p:grpSpPr>
        <p:sp>
          <p:nvSpPr>
            <p:cNvPr id="15" name="Bogen 14"/>
            <p:cNvSpPr/>
            <p:nvPr/>
          </p:nvSpPr>
          <p:spPr>
            <a:xfrm rot="16200000" flipV="1">
              <a:off x="6887596" y="3779991"/>
              <a:ext cx="740055" cy="749536"/>
            </a:xfrm>
            <a:prstGeom prst="arc">
              <a:avLst/>
            </a:prstGeom>
            <a:ln w="254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mc:AlternateContent xmlns:mc="http://schemas.openxmlformats.org/markup-compatibility/2006" xmlns:a14="http://schemas.microsoft.com/office/drawing/2010/main">
          <mc:Choice Requires="a14">
            <p:sp>
              <p:nvSpPr>
                <p:cNvPr id="17" name="Textfeld 16"/>
                <p:cNvSpPr txBox="1"/>
                <p:nvPr/>
              </p:nvSpPr>
              <p:spPr>
                <a:xfrm>
                  <a:off x="6767794" y="4334863"/>
                  <a:ext cx="1980670" cy="37984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de-DE" b="0" i="1" smtClean="0">
                                <a:latin typeface="Cambria Math"/>
                              </a:rPr>
                            </m:ctrlPr>
                          </m:sSubPr>
                          <m:e>
                            <m:acc>
                              <m:accPr>
                                <m:chr m:val="̇"/>
                                <m:ctrlPr>
                                  <a:rPr lang="de-DE" i="1" smtClean="0">
                                    <a:latin typeface="Cambria Math"/>
                                  </a:rPr>
                                </m:ctrlPr>
                              </m:accPr>
                              <m:e>
                                <m:r>
                                  <m:rPr>
                                    <m:sty m:val="p"/>
                                  </m:rPr>
                                  <a:rPr lang="de-DE" b="0" i="0" smtClean="0">
                                    <a:latin typeface="Cambria Math"/>
                                  </a:rPr>
                                  <m:t>Q</m:t>
                                </m:r>
                              </m:e>
                            </m:acc>
                          </m:e>
                          <m:sub>
                            <m:r>
                              <m:rPr>
                                <m:sty m:val="p"/>
                              </m:rPr>
                              <a:rPr lang="de-DE" b="0" i="0" smtClean="0">
                                <a:latin typeface="Cambria Math"/>
                              </a:rPr>
                              <m:t>Heizen</m:t>
                            </m:r>
                          </m:sub>
                        </m:sSub>
                        <m:r>
                          <a:rPr lang="de-DE" b="0" i="0" smtClean="0">
                            <a:latin typeface="Cambria Math"/>
                          </a:rPr>
                          <m:t>+</m:t>
                        </m:r>
                        <m:sSub>
                          <m:sSubPr>
                            <m:ctrlPr>
                              <a:rPr lang="de-DE" i="1">
                                <a:latin typeface="Cambria Math"/>
                              </a:rPr>
                            </m:ctrlPr>
                          </m:sSubPr>
                          <m:e>
                            <m:acc>
                              <m:accPr>
                                <m:chr m:val="̇"/>
                                <m:ctrlPr>
                                  <a:rPr lang="de-DE" i="1">
                                    <a:latin typeface="Cambria Math"/>
                                  </a:rPr>
                                </m:ctrlPr>
                              </m:accPr>
                              <m:e>
                                <m:r>
                                  <m:rPr>
                                    <m:sty m:val="p"/>
                                  </m:rPr>
                                  <a:rPr lang="de-DE" i="0">
                                    <a:latin typeface="Cambria Math"/>
                                  </a:rPr>
                                  <m:t>Q</m:t>
                                </m:r>
                              </m:e>
                            </m:acc>
                          </m:e>
                          <m:sub>
                            <m:r>
                              <m:rPr>
                                <m:sty m:val="p"/>
                              </m:rPr>
                              <a:rPr lang="de-DE" b="0" i="0" smtClean="0">
                                <a:latin typeface="Cambria Math"/>
                              </a:rPr>
                              <m:t>K</m:t>
                            </m:r>
                            <m:r>
                              <a:rPr lang="de-DE" b="0" i="0" smtClean="0">
                                <a:latin typeface="Cambria Math"/>
                              </a:rPr>
                              <m:t>ü</m:t>
                            </m:r>
                            <m:r>
                              <m:rPr>
                                <m:sty m:val="p"/>
                              </m:rPr>
                              <a:rPr lang="de-DE" b="0" i="0" smtClean="0">
                                <a:latin typeface="Cambria Math"/>
                              </a:rPr>
                              <m:t>hlen</m:t>
                            </m:r>
                          </m:sub>
                        </m:sSub>
                      </m:oMath>
                    </m:oMathPara>
                  </a14:m>
                  <a:endParaRPr lang="de-DE" dirty="0"/>
                </a:p>
              </p:txBody>
            </p:sp>
          </mc:Choice>
          <mc:Fallback xmlns="">
            <p:sp>
              <p:nvSpPr>
                <p:cNvPr id="17" name="Textfeld 16"/>
                <p:cNvSpPr txBox="1">
                  <a:spLocks noRot="1" noChangeAspect="1" noMove="1" noResize="1" noEditPoints="1" noAdjustHandles="1" noChangeArrowheads="1" noChangeShapeType="1" noTextEdit="1"/>
                </p:cNvSpPr>
                <p:nvPr/>
              </p:nvSpPr>
              <p:spPr>
                <a:xfrm>
                  <a:off x="6767794" y="4334863"/>
                  <a:ext cx="1980670" cy="379848"/>
                </a:xfrm>
                <a:prstGeom prst="rect">
                  <a:avLst/>
                </a:prstGeom>
                <a:blipFill rotWithShape="1">
                  <a:blip r:embed="rId10"/>
                  <a:stretch>
                    <a:fillRect b="-9677"/>
                  </a:stretch>
                </a:blipFill>
              </p:spPr>
              <p:txBody>
                <a:bodyPr/>
                <a:lstStyle/>
                <a:p>
                  <a:r>
                    <a:rPr lang="de-DE">
                      <a:noFill/>
                    </a:rPr>
                    <a:t> </a:t>
                  </a:r>
                </a:p>
              </p:txBody>
            </p:sp>
          </mc:Fallback>
        </mc:AlternateContent>
      </p:grpSp>
      <p:pic>
        <p:nvPicPr>
          <p:cNvPr id="3" name="F16.wma">
            <a:hlinkClick r:id="" action="ppaction://media"/>
          </p:cNvPr>
          <p:cNvPicPr>
            <a:picLocks noChangeAspect="1"/>
          </p:cNvPicPr>
          <p:nvPr>
            <a:audioFile r:link="rId2"/>
            <p:extLst>
              <p:ext uri="{DAA4B4D4-6D71-4841-9C94-3DE7FCFB9230}">
                <p14:media xmlns:p14="http://schemas.microsoft.com/office/powerpoint/2010/main" r:embed="rId3">
                  <p14:trim end="1993.432"/>
                </p14:media>
              </p:ext>
            </p:extLst>
          </p:nvPr>
        </p:nvPicPr>
        <p:blipFill>
          <a:blip r:embed="rId11"/>
          <a:stretch>
            <a:fillRect/>
          </a:stretch>
        </p:blipFill>
        <p:spPr>
          <a:xfrm>
            <a:off x="9540552" y="3369160"/>
            <a:ext cx="609600" cy="609600"/>
          </a:xfrm>
          <a:prstGeom prst="rect">
            <a:avLst/>
          </a:prstGeom>
        </p:spPr>
      </p:pic>
      <p:pic>
        <p:nvPicPr>
          <p:cNvPr id="20" name="Picture 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649961" y="2991098"/>
            <a:ext cx="576262" cy="634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644008" y="3689380"/>
            <a:ext cx="588169"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169758" y="2144153"/>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045672" y="2144153"/>
            <a:ext cx="579438"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243386550"/>
      </p:ext>
    </p:extLst>
  </p:cSld>
  <p:clrMapOvr>
    <a:masterClrMapping/>
  </p:clrMapOvr>
  <mc:AlternateContent xmlns:mc="http://schemas.openxmlformats.org/markup-compatibility/2006" xmlns:p14="http://schemas.microsoft.com/office/powerpoint/2010/main">
    <mc:Choice Requires="p14">
      <p:transition p14:dur="100" advClick="0" advTm="50500">
        <p:cut/>
      </p:transition>
    </mc:Choice>
    <mc:Fallback xmlns="">
      <p:transition advClick="0" advTm="50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209" fill="hold"/>
                                        <p:tgtEl>
                                          <p:spTgt spid="3"/>
                                        </p:tgtEl>
                                      </p:cBhvr>
                                    </p:cmd>
                                  </p:childTnLst>
                                </p:cTn>
                              </p:par>
                              <p:par>
                                <p:cTn id="7" presetID="1" presetClass="entr" presetSubtype="0" fill="hold" grpId="0" nodeType="withEffect">
                                  <p:stCondLst>
                                    <p:cond delay="950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950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950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950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2200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2900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2900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nodeType="withEffect">
                                  <p:stCondLst>
                                    <p:cond delay="2900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3" fill="hold" display="0">
                  <p:stCondLst>
                    <p:cond delay="indefinite"/>
                  </p:stCondLst>
                  <p:endCondLst>
                    <p:cond evt="onStopAudio" delay="0">
                      <p:tgtEl>
                        <p:sldTgt/>
                      </p:tgtEl>
                    </p:cond>
                  </p:endCondLst>
                </p:cTn>
                <p:tgtEl>
                  <p:spTgt spid="3"/>
                </p:tgtEl>
              </p:cMediaNode>
            </p:audio>
          </p:childTnLst>
        </p:cTn>
      </p:par>
    </p:tnLst>
    <p:bldLst>
      <p:bldP spid="2"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96301" y="368883"/>
            <a:ext cx="2810065" cy="369332"/>
          </a:xfrm>
          <a:prstGeom prst="rect">
            <a:avLst/>
          </a:prstGeom>
          <a:noFill/>
        </p:spPr>
        <p:txBody>
          <a:bodyPr wrap="none" rtlCol="0">
            <a:spAutoFit/>
          </a:bodyPr>
          <a:lstStyle/>
          <a:p>
            <a:r>
              <a:rPr lang="de-DE" dirty="0" smtClean="0"/>
              <a:t>Total </a:t>
            </a:r>
            <a:r>
              <a:rPr lang="de-DE" dirty="0" err="1" smtClean="0"/>
              <a:t>energy</a:t>
            </a:r>
            <a:r>
              <a:rPr lang="de-DE" dirty="0" smtClean="0"/>
              <a:t> </a:t>
            </a:r>
            <a:r>
              <a:rPr lang="de-DE" dirty="0" err="1" smtClean="0"/>
              <a:t>efficiency</a:t>
            </a:r>
            <a:r>
              <a:rPr lang="de-DE" dirty="0" smtClean="0"/>
              <a:t> (TEE)</a:t>
            </a:r>
            <a:endParaRPr lang="de-DE" dirty="0"/>
          </a:p>
        </p:txBody>
      </p:sp>
      <mc:AlternateContent xmlns:mc="http://schemas.openxmlformats.org/markup-compatibility/2006" xmlns:a14="http://schemas.microsoft.com/office/drawing/2010/main">
        <mc:Choice Requires="a14">
          <p:sp>
            <p:nvSpPr>
              <p:cNvPr id="6" name="Rechteck 5"/>
              <p:cNvSpPr/>
              <p:nvPr/>
            </p:nvSpPr>
            <p:spPr>
              <a:xfrm>
                <a:off x="1076389" y="1458614"/>
                <a:ext cx="2319674" cy="465064"/>
              </a:xfrm>
              <a:prstGeom prst="rect">
                <a:avLst/>
              </a:prstGeom>
            </p:spPr>
            <p:txBody>
              <a:bodyPr wrap="none">
                <a:spAutoFit/>
              </a:bodyPr>
              <a:lstStyle/>
              <a:p>
                <a14:m>
                  <m:oMath xmlns:m="http://schemas.openxmlformats.org/officeDocument/2006/math">
                    <m:r>
                      <a:rPr lang="de-DE" sz="2000" b="1" i="0" smtClean="0">
                        <a:solidFill>
                          <a:schemeClr val="tx1"/>
                        </a:solidFill>
                        <a:effectLst/>
                        <a:latin typeface="Cambria Math"/>
                      </a:rPr>
                      <m:t>𝐓𝐄𝐄</m:t>
                    </m:r>
                    <m:r>
                      <a:rPr lang="en-GB" sz="2000" b="1" i="0">
                        <a:solidFill>
                          <a:schemeClr val="tx1"/>
                        </a:solidFill>
                        <a:effectLst/>
                        <a:latin typeface="Cambria Math"/>
                      </a:rPr>
                      <m:t>= </m:t>
                    </m:r>
                    <m:f>
                      <m:fPr>
                        <m:ctrlPr>
                          <a:rPr lang="de-DE" sz="2000" b="1" i="1" smtClean="0">
                            <a:solidFill>
                              <a:schemeClr val="tx1"/>
                            </a:solidFill>
                            <a:latin typeface="Cambria Math"/>
                          </a:rPr>
                        </m:ctrlPr>
                      </m:fPr>
                      <m:num>
                        <m:r>
                          <a:rPr lang="de-DE" sz="2000" b="1" i="0" smtClean="0">
                            <a:solidFill>
                              <a:schemeClr val="tx1"/>
                            </a:solidFill>
                            <a:latin typeface="Cambria Math"/>
                          </a:rPr>
                          <m:t>                  </m:t>
                        </m:r>
                      </m:num>
                      <m:den>
                        <m:r>
                          <a:rPr lang="de-DE" sz="2000" b="1" i="1" smtClean="0">
                            <a:solidFill>
                              <a:schemeClr val="tx1"/>
                            </a:solidFill>
                            <a:latin typeface="Cambria Math"/>
                          </a:rPr>
                          <m:t>                     </m:t>
                        </m:r>
                      </m:den>
                    </m:f>
                    <m:r>
                      <a:rPr lang="de-DE" sz="2000" b="1" i="1" smtClean="0">
                        <a:solidFill>
                          <a:schemeClr val="tx1"/>
                        </a:solidFill>
                        <a:latin typeface="Cambria Math"/>
                      </a:rPr>
                      <m:t>     </m:t>
                    </m:r>
                  </m:oMath>
                </a14:m>
                <a:r>
                  <a:rPr lang="en-US" sz="2000" b="1" dirty="0" smtClean="0">
                    <a:solidFill>
                      <a:schemeClr val="tx1"/>
                    </a:solidFill>
                    <a:effectLst/>
                  </a:rPr>
                  <a:t>  </a:t>
                </a:r>
                <a:endParaRPr lang="en-US" sz="2000" b="1" dirty="0">
                  <a:solidFill>
                    <a:schemeClr val="tx1"/>
                  </a:solidFill>
                  <a:effectLst/>
                </a:endParaRPr>
              </a:p>
            </p:txBody>
          </p:sp>
        </mc:Choice>
        <mc:Fallback xmlns="">
          <p:sp>
            <p:nvSpPr>
              <p:cNvPr id="6" name="Rechteck 5"/>
              <p:cNvSpPr>
                <a:spLocks noRot="1" noChangeAspect="1" noMove="1" noResize="1" noEditPoints="1" noAdjustHandles="1" noChangeArrowheads="1" noChangeShapeType="1" noTextEdit="1"/>
              </p:cNvSpPr>
              <p:nvPr/>
            </p:nvSpPr>
            <p:spPr>
              <a:xfrm>
                <a:off x="1076389" y="1458614"/>
                <a:ext cx="2319674" cy="465064"/>
              </a:xfrm>
              <a:prstGeom prst="rect">
                <a:avLst/>
              </a:prstGeom>
              <a:blipFill rotWithShape="1">
                <a:blip r:embed="rId6"/>
                <a:stretch>
                  <a:fillRect/>
                </a:stretch>
              </a:blipFill>
            </p:spPr>
            <p:txBody>
              <a:bodyPr/>
              <a:lstStyle/>
              <a:p>
                <a:r>
                  <a:rPr lang="de-DE">
                    <a:noFill/>
                  </a:rPr>
                  <a:t> </a:t>
                </a:r>
              </a:p>
            </p:txBody>
          </p:sp>
        </mc:Fallback>
      </mc:AlternateContent>
      <p:sp>
        <p:nvSpPr>
          <p:cNvPr id="14" name="Textfeld 13"/>
          <p:cNvSpPr txBox="1"/>
          <p:nvPr/>
        </p:nvSpPr>
        <p:spPr>
          <a:xfrm>
            <a:off x="4861563" y="368883"/>
            <a:ext cx="3031407" cy="369332"/>
          </a:xfrm>
          <a:prstGeom prst="rect">
            <a:avLst/>
          </a:prstGeom>
          <a:noFill/>
        </p:spPr>
        <p:txBody>
          <a:bodyPr wrap="none" rtlCol="0">
            <a:spAutoFit/>
          </a:bodyPr>
          <a:lstStyle/>
          <a:p>
            <a:r>
              <a:rPr lang="de-DE" dirty="0" smtClean="0"/>
              <a:t>Total material </a:t>
            </a:r>
            <a:r>
              <a:rPr lang="de-DE" dirty="0" err="1" smtClean="0"/>
              <a:t>efficiency</a:t>
            </a:r>
            <a:r>
              <a:rPr lang="de-DE" dirty="0" smtClean="0"/>
              <a:t> (</a:t>
            </a:r>
            <a:r>
              <a:rPr lang="de-DE" dirty="0" err="1" smtClean="0"/>
              <a:t>TME</a:t>
            </a:r>
            <a:r>
              <a:rPr lang="de-DE" dirty="0" smtClean="0"/>
              <a:t>)</a:t>
            </a:r>
            <a:endParaRPr lang="de-DE" dirty="0"/>
          </a:p>
        </p:txBody>
      </p:sp>
      <mc:AlternateContent xmlns:mc="http://schemas.openxmlformats.org/markup-compatibility/2006" xmlns:a14="http://schemas.microsoft.com/office/drawing/2010/main">
        <mc:Choice Requires="a14">
          <p:sp>
            <p:nvSpPr>
              <p:cNvPr id="15" name="Rechteck 14"/>
              <p:cNvSpPr/>
              <p:nvPr/>
            </p:nvSpPr>
            <p:spPr>
              <a:xfrm>
                <a:off x="4848155" y="1458614"/>
                <a:ext cx="2332498" cy="465064"/>
              </a:xfrm>
              <a:prstGeom prst="rect">
                <a:avLst/>
              </a:prstGeom>
            </p:spPr>
            <p:txBody>
              <a:bodyPr wrap="none">
                <a:spAutoFit/>
              </a:bodyPr>
              <a:lstStyle/>
              <a:p>
                <a14:m>
                  <m:oMath xmlns:m="http://schemas.openxmlformats.org/officeDocument/2006/math">
                    <m:r>
                      <a:rPr lang="de-DE" sz="2000" b="1" i="0" smtClean="0">
                        <a:solidFill>
                          <a:schemeClr val="tx1"/>
                        </a:solidFill>
                        <a:effectLst/>
                        <a:latin typeface="Cambria Math"/>
                      </a:rPr>
                      <m:t>𝐓𝐌𝐄</m:t>
                    </m:r>
                    <m:r>
                      <a:rPr lang="de-DE" sz="2000" b="1" i="0" smtClean="0">
                        <a:solidFill>
                          <a:schemeClr val="tx1"/>
                        </a:solidFill>
                        <a:latin typeface="Cambria Math"/>
                      </a:rPr>
                      <m:t>=</m:t>
                    </m:r>
                    <m:f>
                      <m:fPr>
                        <m:ctrlPr>
                          <a:rPr lang="de-DE" sz="2000" b="1" i="1" smtClean="0">
                            <a:solidFill>
                              <a:schemeClr val="tx1"/>
                            </a:solidFill>
                            <a:latin typeface="Cambria Math"/>
                          </a:rPr>
                        </m:ctrlPr>
                      </m:fPr>
                      <m:num>
                        <m:r>
                          <a:rPr lang="de-DE" sz="2000" b="1" i="0" smtClean="0">
                            <a:solidFill>
                              <a:schemeClr val="tx1"/>
                            </a:solidFill>
                            <a:latin typeface="Cambria Math"/>
                          </a:rPr>
                          <m:t>                  </m:t>
                        </m:r>
                      </m:num>
                      <m:den>
                        <m:r>
                          <a:rPr lang="de-DE" sz="2000" b="1" i="1" smtClean="0">
                            <a:solidFill>
                              <a:schemeClr val="tx1"/>
                            </a:solidFill>
                            <a:latin typeface="Cambria Math"/>
                          </a:rPr>
                          <m:t>                     </m:t>
                        </m:r>
                      </m:den>
                    </m:f>
                    <m:r>
                      <a:rPr lang="de-DE" sz="2000" b="1" i="1" smtClean="0">
                        <a:solidFill>
                          <a:schemeClr val="tx1"/>
                        </a:solidFill>
                        <a:latin typeface="Cambria Math"/>
                      </a:rPr>
                      <m:t>     </m:t>
                    </m:r>
                  </m:oMath>
                </a14:m>
                <a:r>
                  <a:rPr lang="en-US" sz="2000" b="1" dirty="0" smtClean="0">
                    <a:solidFill>
                      <a:schemeClr val="tx1"/>
                    </a:solidFill>
                    <a:effectLst/>
                  </a:rPr>
                  <a:t>  </a:t>
                </a:r>
                <a:endParaRPr lang="en-US" sz="2000" b="1" dirty="0">
                  <a:solidFill>
                    <a:schemeClr val="tx1"/>
                  </a:solidFill>
                  <a:effectLst/>
                </a:endParaRPr>
              </a:p>
            </p:txBody>
          </p:sp>
        </mc:Choice>
        <mc:Fallback xmlns="">
          <p:sp>
            <p:nvSpPr>
              <p:cNvPr id="15" name="Rechteck 14"/>
              <p:cNvSpPr>
                <a:spLocks noRot="1" noChangeAspect="1" noMove="1" noResize="1" noEditPoints="1" noAdjustHandles="1" noChangeArrowheads="1" noChangeShapeType="1" noTextEdit="1"/>
              </p:cNvSpPr>
              <p:nvPr/>
            </p:nvSpPr>
            <p:spPr>
              <a:xfrm>
                <a:off x="4848155" y="1458614"/>
                <a:ext cx="2332498" cy="465064"/>
              </a:xfrm>
              <a:prstGeom prst="rect">
                <a:avLst/>
              </a:prstGeom>
              <a:blipFill rotWithShape="1">
                <a:blip r:embed="rId7"/>
                <a:stretch>
                  <a:fillRect/>
                </a:stretch>
              </a:blipFill>
            </p:spPr>
            <p:txBody>
              <a:bodyPr/>
              <a:lstStyle/>
              <a:p>
                <a:r>
                  <a:rPr lang="de-DE">
                    <a:noFill/>
                  </a:rPr>
                  <a:t> </a:t>
                </a:r>
              </a:p>
            </p:txBody>
          </p:sp>
        </mc:Fallback>
      </mc:AlternateContent>
      <p:sp>
        <p:nvSpPr>
          <p:cNvPr id="23" name="Textfeld 22"/>
          <p:cNvSpPr txBox="1"/>
          <p:nvPr/>
        </p:nvSpPr>
        <p:spPr>
          <a:xfrm>
            <a:off x="396301" y="2715422"/>
            <a:ext cx="2036455" cy="369332"/>
          </a:xfrm>
          <a:prstGeom prst="rect">
            <a:avLst/>
          </a:prstGeom>
          <a:noFill/>
        </p:spPr>
        <p:txBody>
          <a:bodyPr wrap="none" rtlCol="0">
            <a:spAutoFit/>
          </a:bodyPr>
          <a:lstStyle/>
          <a:p>
            <a:r>
              <a:rPr lang="de-DE" dirty="0" smtClean="0"/>
              <a:t>Eco </a:t>
            </a:r>
            <a:r>
              <a:rPr lang="de-DE" dirty="0" err="1" smtClean="0"/>
              <a:t>efficiency</a:t>
            </a:r>
            <a:r>
              <a:rPr lang="de-DE" dirty="0" smtClean="0"/>
              <a:t> (ECO)</a:t>
            </a:r>
            <a:endParaRPr lang="de-DE" dirty="0"/>
          </a:p>
        </p:txBody>
      </p:sp>
      <mc:AlternateContent xmlns:mc="http://schemas.openxmlformats.org/markup-compatibility/2006" xmlns:a14="http://schemas.microsoft.com/office/drawing/2010/main">
        <mc:Choice Requires="a14">
          <p:sp>
            <p:nvSpPr>
              <p:cNvPr id="24" name="Rechteck 23"/>
              <p:cNvSpPr/>
              <p:nvPr/>
            </p:nvSpPr>
            <p:spPr>
              <a:xfrm>
                <a:off x="1069977" y="3676182"/>
                <a:ext cx="2332498" cy="465064"/>
              </a:xfrm>
              <a:prstGeom prst="rect">
                <a:avLst/>
              </a:prstGeom>
            </p:spPr>
            <p:txBody>
              <a:bodyPr wrap="none">
                <a:spAutoFit/>
              </a:bodyPr>
              <a:lstStyle/>
              <a:p>
                <a14:m>
                  <m:oMath xmlns:m="http://schemas.openxmlformats.org/officeDocument/2006/math">
                    <m:r>
                      <a:rPr lang="de-DE" sz="2000" b="1" i="0" smtClean="0">
                        <a:solidFill>
                          <a:schemeClr val="tx1"/>
                        </a:solidFill>
                        <a:effectLst/>
                        <a:latin typeface="Cambria Math"/>
                      </a:rPr>
                      <m:t>𝐄𝐂𝐎</m:t>
                    </m:r>
                    <m:r>
                      <a:rPr lang="en-GB" sz="2000" b="1" i="0">
                        <a:solidFill>
                          <a:schemeClr val="tx1"/>
                        </a:solidFill>
                        <a:effectLst/>
                        <a:latin typeface="Cambria Math"/>
                      </a:rPr>
                      <m:t>= </m:t>
                    </m:r>
                    <m:f>
                      <m:fPr>
                        <m:ctrlPr>
                          <a:rPr lang="de-DE" sz="2000" b="1" i="1" smtClean="0">
                            <a:solidFill>
                              <a:schemeClr val="tx1"/>
                            </a:solidFill>
                            <a:latin typeface="Cambria Math"/>
                          </a:rPr>
                        </m:ctrlPr>
                      </m:fPr>
                      <m:num>
                        <m:r>
                          <a:rPr lang="de-DE" sz="2000" b="1" i="0" smtClean="0">
                            <a:solidFill>
                              <a:schemeClr val="tx1"/>
                            </a:solidFill>
                            <a:latin typeface="Cambria Math"/>
                          </a:rPr>
                          <m:t>                  </m:t>
                        </m:r>
                      </m:num>
                      <m:den>
                        <m:r>
                          <a:rPr lang="de-DE" sz="2000" b="1" i="1" smtClean="0">
                            <a:solidFill>
                              <a:schemeClr val="tx1"/>
                            </a:solidFill>
                            <a:latin typeface="Cambria Math"/>
                          </a:rPr>
                          <m:t>                     </m:t>
                        </m:r>
                      </m:den>
                    </m:f>
                    <m:r>
                      <a:rPr lang="de-DE" sz="2000" b="1" i="1" smtClean="0">
                        <a:solidFill>
                          <a:schemeClr val="tx1"/>
                        </a:solidFill>
                        <a:latin typeface="Cambria Math"/>
                      </a:rPr>
                      <m:t>     </m:t>
                    </m:r>
                  </m:oMath>
                </a14:m>
                <a:r>
                  <a:rPr lang="en-US" sz="2000" b="1" dirty="0" smtClean="0">
                    <a:solidFill>
                      <a:schemeClr val="tx1"/>
                    </a:solidFill>
                    <a:effectLst/>
                  </a:rPr>
                  <a:t>  </a:t>
                </a:r>
                <a:endParaRPr lang="en-US" sz="2000" b="1" dirty="0">
                  <a:solidFill>
                    <a:schemeClr val="tx1"/>
                  </a:solidFill>
                  <a:effectLst/>
                </a:endParaRPr>
              </a:p>
            </p:txBody>
          </p:sp>
        </mc:Choice>
        <mc:Fallback xmlns="">
          <p:sp>
            <p:nvSpPr>
              <p:cNvPr id="24" name="Rechteck 23"/>
              <p:cNvSpPr>
                <a:spLocks noRot="1" noChangeAspect="1" noMove="1" noResize="1" noEditPoints="1" noAdjustHandles="1" noChangeArrowheads="1" noChangeShapeType="1" noTextEdit="1"/>
              </p:cNvSpPr>
              <p:nvPr/>
            </p:nvSpPr>
            <p:spPr>
              <a:xfrm>
                <a:off x="1069977" y="3676182"/>
                <a:ext cx="2332498" cy="465064"/>
              </a:xfrm>
              <a:prstGeom prst="rect">
                <a:avLst/>
              </a:prstGeom>
              <a:blipFill rotWithShape="1">
                <a:blip r:embed="rId8"/>
                <a:stretch>
                  <a:fillRect/>
                </a:stretch>
              </a:blipFill>
            </p:spPr>
            <p:txBody>
              <a:bodyPr/>
              <a:lstStyle/>
              <a:p>
                <a:r>
                  <a:rPr lang="de-DE">
                    <a:noFill/>
                  </a:rPr>
                  <a:t> </a:t>
                </a:r>
              </a:p>
            </p:txBody>
          </p:sp>
        </mc:Fallback>
      </mc:AlternateContent>
      <p:sp>
        <p:nvSpPr>
          <p:cNvPr id="32" name="Textfeld 31"/>
          <p:cNvSpPr txBox="1"/>
          <p:nvPr/>
        </p:nvSpPr>
        <p:spPr>
          <a:xfrm>
            <a:off x="4861563" y="2715422"/>
            <a:ext cx="1440972" cy="369332"/>
          </a:xfrm>
          <a:prstGeom prst="rect">
            <a:avLst/>
          </a:prstGeom>
          <a:noFill/>
        </p:spPr>
        <p:txBody>
          <a:bodyPr wrap="none" rtlCol="0">
            <a:spAutoFit/>
          </a:bodyPr>
          <a:lstStyle/>
          <a:p>
            <a:r>
              <a:rPr lang="de-DE" dirty="0" err="1" smtClean="0"/>
              <a:t>Benefit</a:t>
            </a:r>
            <a:r>
              <a:rPr lang="de-DE" dirty="0" smtClean="0"/>
              <a:t> (BEN)</a:t>
            </a:r>
            <a:endParaRPr lang="de-DE" dirty="0"/>
          </a:p>
        </p:txBody>
      </p:sp>
      <mc:AlternateContent xmlns:mc="http://schemas.openxmlformats.org/markup-compatibility/2006" xmlns:a14="http://schemas.microsoft.com/office/drawing/2010/main">
        <mc:Choice Requires="a14">
          <p:sp>
            <p:nvSpPr>
              <p:cNvPr id="33" name="Rechteck 32"/>
              <p:cNvSpPr/>
              <p:nvPr/>
            </p:nvSpPr>
            <p:spPr>
              <a:xfrm>
                <a:off x="4908554" y="3708659"/>
                <a:ext cx="3498073" cy="400110"/>
              </a:xfrm>
              <a:prstGeom prst="rect">
                <a:avLst/>
              </a:prstGeom>
            </p:spPr>
            <p:txBody>
              <a:bodyPr wrap="none">
                <a:spAutoFit/>
              </a:bodyPr>
              <a:lstStyle/>
              <a:p>
                <a14:m>
                  <m:oMath xmlns:m="http://schemas.openxmlformats.org/officeDocument/2006/math">
                    <m:r>
                      <a:rPr lang="de-DE" sz="2000" b="1" i="0" smtClean="0">
                        <a:solidFill>
                          <a:schemeClr val="tx1"/>
                        </a:solidFill>
                        <a:effectLst/>
                        <a:latin typeface="Cambria Math"/>
                      </a:rPr>
                      <m:t>𝐁𝐄𝐍</m:t>
                    </m:r>
                    <m:r>
                      <a:rPr lang="en-GB" sz="2000" b="1" i="0">
                        <a:solidFill>
                          <a:schemeClr val="tx1"/>
                        </a:solidFill>
                        <a:effectLst/>
                        <a:latin typeface="Cambria Math"/>
                      </a:rPr>
                      <m:t>=</m:t>
                    </m:r>
                    <m:r>
                      <a:rPr lang="de-DE" sz="2000" b="1" i="0" smtClean="0">
                        <a:solidFill>
                          <a:schemeClr val="tx1"/>
                        </a:solidFill>
                        <a:effectLst/>
                        <a:latin typeface="Cambria Math"/>
                      </a:rPr>
                      <m:t> </m:t>
                    </m:r>
                    <m:r>
                      <a:rPr lang="de-DE" sz="2000" b="1" i="1" smtClean="0">
                        <a:solidFill>
                          <a:schemeClr val="tx1"/>
                        </a:solidFill>
                        <a:effectLst/>
                        <a:latin typeface="Cambria Math"/>
                      </a:rPr>
                      <m:t>∑</m:t>
                    </m:r>
                    <m:r>
                      <m:rPr>
                        <m:sty m:val="p"/>
                      </m:rPr>
                      <a:rPr lang="de-DE" sz="2000" b="0" i="0" smtClean="0">
                        <a:solidFill>
                          <a:schemeClr val="tx1"/>
                        </a:solidFill>
                        <a:effectLst/>
                        <a:latin typeface="Cambria Math"/>
                      </a:rPr>
                      <m:t>Erl</m:t>
                    </m:r>
                    <m:r>
                      <a:rPr lang="de-DE" sz="2000" b="0" i="0" smtClean="0">
                        <a:solidFill>
                          <a:schemeClr val="tx1"/>
                        </a:solidFill>
                        <a:effectLst/>
                        <a:latin typeface="Cambria Math"/>
                      </a:rPr>
                      <m:t>ö</m:t>
                    </m:r>
                    <m:r>
                      <m:rPr>
                        <m:sty m:val="p"/>
                      </m:rPr>
                      <a:rPr lang="de-DE" sz="2000" b="0" i="0" smtClean="0">
                        <a:solidFill>
                          <a:schemeClr val="tx1"/>
                        </a:solidFill>
                        <a:effectLst/>
                        <a:latin typeface="Cambria Math"/>
                      </a:rPr>
                      <m:t>se</m:t>
                    </m:r>
                    <m:r>
                      <a:rPr lang="de-DE" sz="2000" b="1" i="1" smtClean="0">
                        <a:solidFill>
                          <a:schemeClr val="tx1"/>
                        </a:solidFill>
                        <a:effectLst/>
                        <a:latin typeface="Cambria Math"/>
                      </a:rPr>
                      <m:t> − ∑</m:t>
                    </m:r>
                    <m:r>
                      <m:rPr>
                        <m:sty m:val="p"/>
                      </m:rPr>
                      <a:rPr lang="de-DE" sz="2000" b="0" i="0" smtClean="0">
                        <a:solidFill>
                          <a:schemeClr val="tx1"/>
                        </a:solidFill>
                        <a:effectLst/>
                        <a:latin typeface="Cambria Math"/>
                      </a:rPr>
                      <m:t>Kosten</m:t>
                    </m:r>
                  </m:oMath>
                </a14:m>
                <a:r>
                  <a:rPr lang="en-US" sz="2000" b="1" dirty="0" smtClean="0">
                    <a:solidFill>
                      <a:schemeClr val="tx1"/>
                    </a:solidFill>
                    <a:effectLst/>
                  </a:rPr>
                  <a:t> </a:t>
                </a:r>
                <a:endParaRPr lang="en-US" sz="2000" b="1" dirty="0">
                  <a:solidFill>
                    <a:schemeClr val="tx1"/>
                  </a:solidFill>
                  <a:effectLst/>
                </a:endParaRPr>
              </a:p>
            </p:txBody>
          </p:sp>
        </mc:Choice>
        <mc:Fallback xmlns="">
          <p:sp>
            <p:nvSpPr>
              <p:cNvPr id="33" name="Rechteck 32"/>
              <p:cNvSpPr>
                <a:spLocks noRot="1" noChangeAspect="1" noMove="1" noResize="1" noEditPoints="1" noAdjustHandles="1" noChangeArrowheads="1" noChangeShapeType="1" noTextEdit="1"/>
              </p:cNvSpPr>
              <p:nvPr/>
            </p:nvSpPr>
            <p:spPr>
              <a:xfrm>
                <a:off x="4908554" y="3708659"/>
                <a:ext cx="3498073" cy="400110"/>
              </a:xfrm>
              <a:prstGeom prst="rect">
                <a:avLst/>
              </a:prstGeom>
              <a:blipFill rotWithShape="1">
                <a:blip r:embed="rId9"/>
                <a:stretch>
                  <a:fillRect b="-13636"/>
                </a:stretch>
              </a:blipFill>
            </p:spPr>
            <p:txBody>
              <a:bodyPr/>
              <a:lstStyle/>
              <a:p>
                <a:r>
                  <a:rPr lang="de-DE">
                    <a:noFill/>
                  </a:rPr>
                  <a:t> </a:t>
                </a:r>
              </a:p>
            </p:txBody>
          </p:sp>
        </mc:Fallback>
      </mc:AlternateContent>
      <p:pic>
        <p:nvPicPr>
          <p:cNvPr id="5" name="F17.wma">
            <a:hlinkClick r:id="" action="ppaction://media"/>
          </p:cNvPr>
          <p:cNvPicPr>
            <a:picLocks noChangeAspect="1"/>
          </p:cNvPicPr>
          <p:nvPr>
            <a:audioFile r:link="rId2"/>
            <p:extLst>
              <p:ext uri="{DAA4B4D4-6D71-4841-9C94-3DE7FCFB9230}">
                <p14:media xmlns:p14="http://schemas.microsoft.com/office/powerpoint/2010/main" r:embed="rId3">
                  <p14:trim end="1871.4848"/>
                </p14:media>
              </p:ext>
            </p:extLst>
          </p:nvPr>
        </p:nvPicPr>
        <p:blipFill>
          <a:blip r:embed="rId10"/>
          <a:stretch>
            <a:fillRect/>
          </a:stretch>
        </p:blipFill>
        <p:spPr>
          <a:xfrm>
            <a:off x="9756576" y="3395101"/>
            <a:ext cx="609600" cy="609600"/>
          </a:xfrm>
          <a:prstGeom prst="rect">
            <a:avLst/>
          </a:prstGeom>
        </p:spPr>
      </p:pic>
      <p:pic>
        <p:nvPicPr>
          <p:cNvPr id="49"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217946" y="1006428"/>
            <a:ext cx="576262" cy="634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211993" y="1704710"/>
            <a:ext cx="588169"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940252" y="994203"/>
            <a:ext cx="576262" cy="634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217946" y="3216631"/>
            <a:ext cx="576262" cy="634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210364" y="3945053"/>
            <a:ext cx="591427" cy="650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5" name="Gruppieren 54"/>
          <p:cNvGrpSpPr/>
          <p:nvPr/>
        </p:nvGrpSpPr>
        <p:grpSpPr>
          <a:xfrm>
            <a:off x="2831988" y="4089899"/>
            <a:ext cx="1226053" cy="896668"/>
            <a:chOff x="2914098" y="4089899"/>
            <a:chExt cx="1226053" cy="896668"/>
          </a:xfrm>
        </p:grpSpPr>
        <p:sp>
          <p:nvSpPr>
            <p:cNvPr id="56" name="Bogen 55"/>
            <p:cNvSpPr/>
            <p:nvPr/>
          </p:nvSpPr>
          <p:spPr>
            <a:xfrm rot="8584495">
              <a:off x="2914098" y="4089899"/>
              <a:ext cx="740055" cy="749536"/>
            </a:xfrm>
            <a:prstGeom prst="arc">
              <a:avLst/>
            </a:prstGeom>
            <a:ln w="254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pic>
          <p:nvPicPr>
            <p:cNvPr id="57"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563888" y="4352360"/>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58" name="Picture 20"/>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940252" y="1713838"/>
            <a:ext cx="576262" cy="634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9" name="Gruppieren 58"/>
          <p:cNvGrpSpPr/>
          <p:nvPr/>
        </p:nvGrpSpPr>
        <p:grpSpPr>
          <a:xfrm>
            <a:off x="6605875" y="1461763"/>
            <a:ext cx="1394590" cy="1054629"/>
            <a:chOff x="6621287" y="1664934"/>
            <a:chExt cx="1394590" cy="1054629"/>
          </a:xfrm>
        </p:grpSpPr>
        <p:sp>
          <p:nvSpPr>
            <p:cNvPr id="60" name="Bogen 59"/>
            <p:cNvSpPr/>
            <p:nvPr/>
          </p:nvSpPr>
          <p:spPr>
            <a:xfrm rot="5400000">
              <a:off x="6789354" y="1811441"/>
              <a:ext cx="740055" cy="1076190"/>
            </a:xfrm>
            <a:prstGeom prst="arc">
              <a:avLst>
                <a:gd name="adj1" fmla="val 16200000"/>
                <a:gd name="adj2" fmla="val 3867656"/>
              </a:avLst>
            </a:prstGeom>
            <a:ln w="25400">
              <a:solidFill>
                <a:schemeClr val="tx1"/>
              </a:solidFill>
              <a:head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61" name="Textfeld 60"/>
            <p:cNvSpPr txBox="1"/>
            <p:nvPr/>
          </p:nvSpPr>
          <p:spPr>
            <a:xfrm>
              <a:off x="7488168" y="1664934"/>
              <a:ext cx="527709" cy="523220"/>
            </a:xfrm>
            <a:prstGeom prst="rect">
              <a:avLst/>
            </a:prstGeom>
            <a:noFill/>
          </p:spPr>
          <p:txBody>
            <a:bodyPr wrap="none" rtlCol="0">
              <a:spAutoFit/>
            </a:bodyPr>
            <a:lstStyle/>
            <a:p>
              <a:r>
                <a:rPr lang="de-DE" sz="2800" dirty="0"/>
                <a:t> </a:t>
              </a:r>
              <a:r>
                <a:rPr lang="de-DE" sz="2800" dirty="0" smtClean="0"/>
                <a:t>+ </a:t>
              </a:r>
              <a:endParaRPr lang="de-DE" dirty="0"/>
            </a:p>
          </p:txBody>
        </p:sp>
      </p:grpSp>
      <p:grpSp>
        <p:nvGrpSpPr>
          <p:cNvPr id="16" name="Gruppieren 15"/>
          <p:cNvGrpSpPr/>
          <p:nvPr/>
        </p:nvGrpSpPr>
        <p:grpSpPr>
          <a:xfrm>
            <a:off x="5825725" y="4154609"/>
            <a:ext cx="978523" cy="750097"/>
            <a:chOff x="5958418" y="4154609"/>
            <a:chExt cx="978523" cy="750097"/>
          </a:xfrm>
        </p:grpSpPr>
        <p:pic>
          <p:nvPicPr>
            <p:cNvPr id="65" name="Picture 3"/>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958418" y="4154609"/>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360679" y="4270501"/>
              <a:ext cx="576262" cy="634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1" name="Gruppieren 10"/>
          <p:cNvGrpSpPr/>
          <p:nvPr/>
        </p:nvGrpSpPr>
        <p:grpSpPr>
          <a:xfrm>
            <a:off x="7043126" y="4154609"/>
            <a:ext cx="1417306" cy="854305"/>
            <a:chOff x="7271896" y="4154609"/>
            <a:chExt cx="1417306" cy="854305"/>
          </a:xfrm>
        </p:grpSpPr>
        <p:pic>
          <p:nvPicPr>
            <p:cNvPr id="67"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271896" y="4154609"/>
              <a:ext cx="591427" cy="650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 name="Picture 20"/>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682065" y="4270500"/>
              <a:ext cx="576262" cy="634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101033" y="4356451"/>
              <a:ext cx="588169" cy="65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69" name="Picture 18"/>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980171" y="1427468"/>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 name="Picture 19"/>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892970" y="1427468"/>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626253171"/>
      </p:ext>
    </p:extLst>
  </p:cSld>
  <p:clrMapOvr>
    <a:masterClrMapping/>
  </p:clrMapOvr>
  <mc:AlternateContent xmlns:mc="http://schemas.openxmlformats.org/markup-compatibility/2006" xmlns:p14="http://schemas.microsoft.com/office/powerpoint/2010/main">
    <mc:Choice Requires="p14">
      <p:transition p14:dur="100" advClick="0" advTm="63500">
        <p:cut/>
      </p:transition>
    </mc:Choice>
    <mc:Fallback xmlns="">
      <p:transition advClick="0" advTm="63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474" fill="hold"/>
                                        <p:tgtEl>
                                          <p:spTgt spid="5"/>
                                        </p:tgtEl>
                                      </p:cBhvr>
                                    </p:cmd>
                                  </p:childTnLst>
                                </p:cTn>
                              </p:par>
                              <p:par>
                                <p:cTn id="7" presetID="1" presetClass="entr" presetSubtype="0" fill="hold" grpId="0" nodeType="withEffect">
                                  <p:stCondLst>
                                    <p:cond delay="800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800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8000"/>
                                  </p:stCondLst>
                                  <p:childTnLst>
                                    <p:set>
                                      <p:cBhvr>
                                        <p:cTn id="12" dur="1" fill="hold">
                                          <p:stCondLst>
                                            <p:cond delay="0"/>
                                          </p:stCondLst>
                                        </p:cTn>
                                        <p:tgtEl>
                                          <p:spTgt spid="58"/>
                                        </p:tgtEl>
                                        <p:attrNameLst>
                                          <p:attrName>style.visibility</p:attrName>
                                        </p:attrNameLst>
                                      </p:cBhvr>
                                      <p:to>
                                        <p:strVal val="visible"/>
                                      </p:to>
                                    </p:set>
                                  </p:childTnLst>
                                </p:cTn>
                              </p:par>
                              <p:par>
                                <p:cTn id="13" presetID="1" presetClass="entr" presetSubtype="0" fill="hold" nodeType="withEffect">
                                  <p:stCondLst>
                                    <p:cond delay="8000"/>
                                  </p:stCondLst>
                                  <p:childTnLst>
                                    <p:set>
                                      <p:cBhvr>
                                        <p:cTn id="14" dur="1" fill="hold">
                                          <p:stCondLst>
                                            <p:cond delay="0"/>
                                          </p:stCondLst>
                                        </p:cTn>
                                        <p:tgtEl>
                                          <p:spTgt spid="51"/>
                                        </p:tgtEl>
                                        <p:attrNameLst>
                                          <p:attrName>style.visibility</p:attrName>
                                        </p:attrNameLst>
                                      </p:cBhvr>
                                      <p:to>
                                        <p:strVal val="visible"/>
                                      </p:to>
                                    </p:set>
                                  </p:childTnLst>
                                </p:cTn>
                              </p:par>
                              <p:par>
                                <p:cTn id="15" presetID="1" presetClass="entr" presetSubtype="0" fill="hold" nodeType="withEffect">
                                  <p:stCondLst>
                                    <p:cond delay="16000"/>
                                  </p:stCondLst>
                                  <p:childTnLst>
                                    <p:set>
                                      <p:cBhvr>
                                        <p:cTn id="16" dur="1" fill="hold">
                                          <p:stCondLst>
                                            <p:cond delay="0"/>
                                          </p:stCondLst>
                                        </p:cTn>
                                        <p:tgtEl>
                                          <p:spTgt spid="69"/>
                                        </p:tgtEl>
                                        <p:attrNameLst>
                                          <p:attrName>style.visibility</p:attrName>
                                        </p:attrNameLst>
                                      </p:cBhvr>
                                      <p:to>
                                        <p:strVal val="visible"/>
                                      </p:to>
                                    </p:set>
                                  </p:childTnLst>
                                </p:cTn>
                              </p:par>
                              <p:par>
                                <p:cTn id="17" presetID="1" presetClass="entr" presetSubtype="0" fill="hold" nodeType="withEffect">
                                  <p:stCondLst>
                                    <p:cond delay="16000"/>
                                  </p:stCondLst>
                                  <p:childTnLst>
                                    <p:set>
                                      <p:cBhvr>
                                        <p:cTn id="18" dur="1" fill="hold">
                                          <p:stCondLst>
                                            <p:cond delay="0"/>
                                          </p:stCondLst>
                                        </p:cTn>
                                        <p:tgtEl>
                                          <p:spTgt spid="59"/>
                                        </p:tgtEl>
                                        <p:attrNameLst>
                                          <p:attrName>style.visibility</p:attrName>
                                        </p:attrNameLst>
                                      </p:cBhvr>
                                      <p:to>
                                        <p:strVal val="visible"/>
                                      </p:to>
                                    </p:set>
                                  </p:childTnLst>
                                </p:cTn>
                              </p:par>
                              <p:par>
                                <p:cTn id="19" presetID="1" presetClass="entr" presetSubtype="0" fill="hold" nodeType="withEffect">
                                  <p:stCondLst>
                                    <p:cond delay="16000"/>
                                  </p:stCondLst>
                                  <p:childTnLst>
                                    <p:set>
                                      <p:cBhvr>
                                        <p:cTn id="20" dur="1" fill="hold">
                                          <p:stCondLst>
                                            <p:cond delay="0"/>
                                          </p:stCondLst>
                                        </p:cTn>
                                        <p:tgtEl>
                                          <p:spTgt spid="70"/>
                                        </p:tgtEl>
                                        <p:attrNameLst>
                                          <p:attrName>style.visibility</p:attrName>
                                        </p:attrNameLst>
                                      </p:cBhvr>
                                      <p:to>
                                        <p:strVal val="visible"/>
                                      </p:to>
                                    </p:set>
                                  </p:childTnLst>
                                </p:cTn>
                              </p:par>
                              <p:par>
                                <p:cTn id="21" presetID="1" presetClass="entr" presetSubtype="0" fill="hold" grpId="0" nodeType="withEffect">
                                  <p:stCondLst>
                                    <p:cond delay="2800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nodeType="withEffect">
                                  <p:stCondLst>
                                    <p:cond delay="28000"/>
                                  </p:stCondLst>
                                  <p:childTnLst>
                                    <p:set>
                                      <p:cBhvr>
                                        <p:cTn id="24" dur="1" fill="hold">
                                          <p:stCondLst>
                                            <p:cond delay="0"/>
                                          </p:stCondLst>
                                        </p:cTn>
                                        <p:tgtEl>
                                          <p:spTgt spid="52"/>
                                        </p:tgtEl>
                                        <p:attrNameLst>
                                          <p:attrName>style.visibility</p:attrName>
                                        </p:attrNameLst>
                                      </p:cBhvr>
                                      <p:to>
                                        <p:strVal val="visible"/>
                                      </p:to>
                                    </p:set>
                                  </p:childTnLst>
                                </p:cTn>
                              </p:par>
                              <p:par>
                                <p:cTn id="25" presetID="1" presetClass="entr" presetSubtype="0" fill="hold" nodeType="withEffect">
                                  <p:stCondLst>
                                    <p:cond delay="28000"/>
                                  </p:stCondLst>
                                  <p:childTnLst>
                                    <p:set>
                                      <p:cBhvr>
                                        <p:cTn id="26" dur="1" fill="hold">
                                          <p:stCondLst>
                                            <p:cond delay="0"/>
                                          </p:stCondLst>
                                        </p:cTn>
                                        <p:tgtEl>
                                          <p:spTgt spid="53"/>
                                        </p:tgtEl>
                                        <p:attrNameLst>
                                          <p:attrName>style.visibility</p:attrName>
                                        </p:attrNameLst>
                                      </p:cBhvr>
                                      <p:to>
                                        <p:strVal val="visible"/>
                                      </p:to>
                                    </p:set>
                                  </p:childTnLst>
                                </p:cTn>
                              </p:par>
                              <p:par>
                                <p:cTn id="27" presetID="10" presetClass="exit" presetSubtype="0" fill="hold" nodeType="withEffect">
                                  <p:stCondLst>
                                    <p:cond delay="28000"/>
                                  </p:stCondLst>
                                  <p:childTnLst>
                                    <p:animEffect transition="out" filter="fade">
                                      <p:cBhvr>
                                        <p:cTn id="28" dur="500"/>
                                        <p:tgtEl>
                                          <p:spTgt spid="69"/>
                                        </p:tgtEl>
                                      </p:cBhvr>
                                    </p:animEffect>
                                    <p:set>
                                      <p:cBhvr>
                                        <p:cTn id="29" dur="1" fill="hold">
                                          <p:stCondLst>
                                            <p:cond delay="499"/>
                                          </p:stCondLst>
                                        </p:cTn>
                                        <p:tgtEl>
                                          <p:spTgt spid="69"/>
                                        </p:tgtEl>
                                        <p:attrNameLst>
                                          <p:attrName>style.visibility</p:attrName>
                                        </p:attrNameLst>
                                      </p:cBhvr>
                                      <p:to>
                                        <p:strVal val="hidden"/>
                                      </p:to>
                                    </p:set>
                                  </p:childTnLst>
                                </p:cTn>
                              </p:par>
                              <p:par>
                                <p:cTn id="30" presetID="10" presetClass="exit" presetSubtype="0" fill="hold" nodeType="withEffect">
                                  <p:stCondLst>
                                    <p:cond delay="28000"/>
                                  </p:stCondLst>
                                  <p:childTnLst>
                                    <p:animEffect transition="out" filter="fade">
                                      <p:cBhvr>
                                        <p:cTn id="31" dur="500"/>
                                        <p:tgtEl>
                                          <p:spTgt spid="59"/>
                                        </p:tgtEl>
                                      </p:cBhvr>
                                    </p:animEffect>
                                    <p:set>
                                      <p:cBhvr>
                                        <p:cTn id="32" dur="1" fill="hold">
                                          <p:stCondLst>
                                            <p:cond delay="499"/>
                                          </p:stCondLst>
                                        </p:cTn>
                                        <p:tgtEl>
                                          <p:spTgt spid="59"/>
                                        </p:tgtEl>
                                        <p:attrNameLst>
                                          <p:attrName>style.visibility</p:attrName>
                                        </p:attrNameLst>
                                      </p:cBhvr>
                                      <p:to>
                                        <p:strVal val="hidden"/>
                                      </p:to>
                                    </p:set>
                                  </p:childTnLst>
                                </p:cTn>
                              </p:par>
                              <p:par>
                                <p:cTn id="33" presetID="10" presetClass="exit" presetSubtype="0" fill="hold" nodeType="withEffect">
                                  <p:stCondLst>
                                    <p:cond delay="28000"/>
                                  </p:stCondLst>
                                  <p:childTnLst>
                                    <p:animEffect transition="out" filter="fade">
                                      <p:cBhvr>
                                        <p:cTn id="34" dur="500"/>
                                        <p:tgtEl>
                                          <p:spTgt spid="70"/>
                                        </p:tgtEl>
                                      </p:cBhvr>
                                    </p:animEffect>
                                    <p:set>
                                      <p:cBhvr>
                                        <p:cTn id="35" dur="1" fill="hold">
                                          <p:stCondLst>
                                            <p:cond delay="499"/>
                                          </p:stCondLst>
                                        </p:cTn>
                                        <p:tgtEl>
                                          <p:spTgt spid="70"/>
                                        </p:tgtEl>
                                        <p:attrNameLst>
                                          <p:attrName>style.visibility</p:attrName>
                                        </p:attrNameLst>
                                      </p:cBhvr>
                                      <p:to>
                                        <p:strVal val="hidden"/>
                                      </p:to>
                                    </p:set>
                                  </p:childTnLst>
                                </p:cTn>
                              </p:par>
                              <p:par>
                                <p:cTn id="36" presetID="1" presetClass="entr" presetSubtype="0" fill="hold" grpId="0" nodeType="withEffect">
                                  <p:stCondLst>
                                    <p:cond delay="28000"/>
                                  </p:stCondLst>
                                  <p:childTnLst>
                                    <p:set>
                                      <p:cBhvr>
                                        <p:cTn id="37" dur="1" fill="hold">
                                          <p:stCondLst>
                                            <p:cond delay="0"/>
                                          </p:stCondLst>
                                        </p:cTn>
                                        <p:tgtEl>
                                          <p:spTgt spid="24"/>
                                        </p:tgtEl>
                                        <p:attrNameLst>
                                          <p:attrName>style.visibility</p:attrName>
                                        </p:attrNameLst>
                                      </p:cBhvr>
                                      <p:to>
                                        <p:strVal val="visible"/>
                                      </p:to>
                                    </p:set>
                                  </p:childTnLst>
                                </p:cTn>
                              </p:par>
                              <p:par>
                                <p:cTn id="38" presetID="1" presetClass="entr" presetSubtype="0" fill="hold" nodeType="withEffect">
                                  <p:stCondLst>
                                    <p:cond delay="38000"/>
                                  </p:stCondLst>
                                  <p:childTnLst>
                                    <p:set>
                                      <p:cBhvr>
                                        <p:cTn id="39" dur="1" fill="hold">
                                          <p:stCondLst>
                                            <p:cond delay="0"/>
                                          </p:stCondLst>
                                        </p:cTn>
                                        <p:tgtEl>
                                          <p:spTgt spid="55"/>
                                        </p:tgtEl>
                                        <p:attrNameLst>
                                          <p:attrName>style.visibility</p:attrName>
                                        </p:attrNameLst>
                                      </p:cBhvr>
                                      <p:to>
                                        <p:strVal val="visible"/>
                                      </p:to>
                                    </p:set>
                                  </p:childTnLst>
                                </p:cTn>
                              </p:par>
                              <p:par>
                                <p:cTn id="40" presetID="1" presetClass="entr" presetSubtype="0" fill="hold" grpId="0" nodeType="withEffect">
                                  <p:stCondLst>
                                    <p:cond delay="43000"/>
                                  </p:stCondLst>
                                  <p:childTnLst>
                                    <p:set>
                                      <p:cBhvr>
                                        <p:cTn id="41" dur="1" fill="hold">
                                          <p:stCondLst>
                                            <p:cond delay="0"/>
                                          </p:stCondLst>
                                        </p:cTn>
                                        <p:tgtEl>
                                          <p:spTgt spid="32"/>
                                        </p:tgtEl>
                                        <p:attrNameLst>
                                          <p:attrName>style.visibility</p:attrName>
                                        </p:attrNameLst>
                                      </p:cBhvr>
                                      <p:to>
                                        <p:strVal val="visible"/>
                                      </p:to>
                                    </p:set>
                                  </p:childTnLst>
                                </p:cTn>
                              </p:par>
                              <p:par>
                                <p:cTn id="42" presetID="1" presetClass="entr" presetSubtype="0" fill="hold" grpId="0" nodeType="withEffect">
                                  <p:stCondLst>
                                    <p:cond delay="43000"/>
                                  </p:stCondLst>
                                  <p:childTnLst>
                                    <p:set>
                                      <p:cBhvr>
                                        <p:cTn id="43" dur="1" fill="hold">
                                          <p:stCondLst>
                                            <p:cond delay="0"/>
                                          </p:stCondLst>
                                        </p:cTn>
                                        <p:tgtEl>
                                          <p:spTgt spid="33"/>
                                        </p:tgtEl>
                                        <p:attrNameLst>
                                          <p:attrName>style.visibility</p:attrName>
                                        </p:attrNameLst>
                                      </p:cBhvr>
                                      <p:to>
                                        <p:strVal val="visible"/>
                                      </p:to>
                                    </p:set>
                                  </p:childTnLst>
                                </p:cTn>
                              </p:par>
                              <p:par>
                                <p:cTn id="44" presetID="10" presetClass="exit" presetSubtype="0" fill="hold" nodeType="withEffect">
                                  <p:stCondLst>
                                    <p:cond delay="43000"/>
                                  </p:stCondLst>
                                  <p:childTnLst>
                                    <p:animEffect transition="out" filter="fade">
                                      <p:cBhvr>
                                        <p:cTn id="45" dur="500"/>
                                        <p:tgtEl>
                                          <p:spTgt spid="55"/>
                                        </p:tgtEl>
                                      </p:cBhvr>
                                    </p:animEffect>
                                    <p:set>
                                      <p:cBhvr>
                                        <p:cTn id="46" dur="1" fill="hold">
                                          <p:stCondLst>
                                            <p:cond delay="499"/>
                                          </p:stCondLst>
                                        </p:cTn>
                                        <p:tgtEl>
                                          <p:spTgt spid="55"/>
                                        </p:tgtEl>
                                        <p:attrNameLst>
                                          <p:attrName>style.visibility</p:attrName>
                                        </p:attrNameLst>
                                      </p:cBhvr>
                                      <p:to>
                                        <p:strVal val="hidden"/>
                                      </p:to>
                                    </p:set>
                                  </p:childTnLst>
                                </p:cTn>
                              </p:par>
                              <p:par>
                                <p:cTn id="47" presetID="1" presetClass="entr" presetSubtype="0" fill="hold" nodeType="withEffect">
                                  <p:stCondLst>
                                    <p:cond delay="46000"/>
                                  </p:stCondLst>
                                  <p:childTnLst>
                                    <p:set>
                                      <p:cBhvr>
                                        <p:cTn id="48" dur="1" fill="hold">
                                          <p:stCondLst>
                                            <p:cond delay="0"/>
                                          </p:stCondLst>
                                        </p:cTn>
                                        <p:tgtEl>
                                          <p:spTgt spid="16"/>
                                        </p:tgtEl>
                                        <p:attrNameLst>
                                          <p:attrName>style.visibility</p:attrName>
                                        </p:attrNameLst>
                                      </p:cBhvr>
                                      <p:to>
                                        <p:strVal val="visible"/>
                                      </p:to>
                                    </p:set>
                                  </p:childTnLst>
                                </p:cTn>
                              </p:par>
                              <p:par>
                                <p:cTn id="49" presetID="1" presetClass="entr" presetSubtype="0" fill="hold" nodeType="withEffect">
                                  <p:stCondLst>
                                    <p:cond delay="46000"/>
                                  </p:stCondLst>
                                  <p:childTnLst>
                                    <p:set>
                                      <p:cBhvr>
                                        <p:cTn id="5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51" fill="hold" display="0">
                  <p:stCondLst>
                    <p:cond delay="indefinite"/>
                  </p:stCondLst>
                  <p:endCondLst>
                    <p:cond evt="onStopAudio" delay="0">
                      <p:tgtEl>
                        <p:sldTgt/>
                      </p:tgtEl>
                    </p:cond>
                  </p:endCondLst>
                </p:cTn>
                <p:tgtEl>
                  <p:spTgt spid="5"/>
                </p:tgtEl>
              </p:cMediaNode>
            </p:audio>
          </p:childTnLst>
        </p:cTn>
      </p:par>
    </p:tnLst>
    <p:bldLst>
      <p:bldP spid="14" grpId="0"/>
      <p:bldP spid="15" grpId="0"/>
      <p:bldP spid="23" grpId="0"/>
      <p:bldP spid="24"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1691757" y="2248585"/>
            <a:ext cx="5760487" cy="646331"/>
          </a:xfrm>
          <a:prstGeom prst="rect">
            <a:avLst/>
          </a:prstGeom>
          <a:noFill/>
        </p:spPr>
        <p:txBody>
          <a:bodyPr wrap="none" rtlCol="0">
            <a:spAutoFit/>
          </a:bodyPr>
          <a:lstStyle/>
          <a:p>
            <a:pPr algn="ctr"/>
            <a:r>
              <a:rPr lang="de-DE" sz="3600" b="1" dirty="0" smtClean="0"/>
              <a:t>Multi-</a:t>
            </a:r>
            <a:r>
              <a:rPr lang="de-DE" sz="3600" b="1" dirty="0" err="1" smtClean="0"/>
              <a:t>kriterielle</a:t>
            </a:r>
            <a:r>
              <a:rPr lang="de-DE" sz="3600" b="1" dirty="0" smtClean="0"/>
              <a:t> Optimierung</a:t>
            </a:r>
            <a:endParaRPr lang="de-DE" sz="3600" b="1" dirty="0"/>
          </a:p>
        </p:txBody>
      </p:sp>
      <p:pic>
        <p:nvPicPr>
          <p:cNvPr id="2" name="F18.wma">
            <a:hlinkClick r:id="" action="ppaction://media"/>
          </p:cNvPr>
          <p:cNvPicPr>
            <a:picLocks noChangeAspect="1"/>
          </p:cNvPicPr>
          <p:nvPr>
            <a:audioFile r:link="rId1"/>
            <p:extLst>
              <p:ext uri="{DAA4B4D4-6D71-4841-9C94-3DE7FCFB9230}">
                <p14:media xmlns:p14="http://schemas.microsoft.com/office/powerpoint/2010/main" r:embed="rId2">
                  <p14:trim end="2137.7424"/>
                </p14:media>
              </p:ext>
            </p:extLst>
          </p:nvPr>
        </p:nvPicPr>
        <p:blipFill>
          <a:blip r:embed="rId5"/>
          <a:stretch>
            <a:fillRect/>
          </a:stretch>
        </p:blipFill>
        <p:spPr>
          <a:xfrm>
            <a:off x="9396536" y="3867894"/>
            <a:ext cx="609600" cy="609600"/>
          </a:xfrm>
          <a:prstGeom prst="rect">
            <a:avLst/>
          </a:prstGeom>
        </p:spPr>
      </p:pic>
    </p:spTree>
    <p:extLst>
      <p:ext uri="{BB962C8B-B14F-4D97-AF65-F5344CB8AC3E}">
        <p14:creationId xmlns:p14="http://schemas.microsoft.com/office/powerpoint/2010/main" val="97555221"/>
      </p:ext>
    </p:extLst>
  </p:cSld>
  <p:clrMapOvr>
    <a:masterClrMapping/>
  </p:clrMapOvr>
  <mc:AlternateContent xmlns:mc="http://schemas.openxmlformats.org/markup-compatibility/2006" xmlns:p14="http://schemas.microsoft.com/office/powerpoint/2010/main">
    <mc:Choice Requires="p14">
      <p:transition p14:dur="100" advClick="0" advTm="12500">
        <p:cut/>
      </p:transition>
    </mc:Choice>
    <mc:Fallback xmlns="">
      <p:transition advClick="0" advTm="12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0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827584" y="627534"/>
            <a:ext cx="7055073" cy="3539430"/>
          </a:xfrm>
          <a:prstGeom prst="rect">
            <a:avLst/>
          </a:prstGeom>
          <a:noFill/>
        </p:spPr>
        <p:txBody>
          <a:bodyPr wrap="none" rtlCol="0">
            <a:spAutoFit/>
          </a:bodyPr>
          <a:lstStyle/>
          <a:p>
            <a:r>
              <a:rPr lang="de-DE" sz="2800" b="1" dirty="0" smtClean="0"/>
              <a:t>Einleitung:</a:t>
            </a:r>
          </a:p>
          <a:p>
            <a:pPr marL="571500" indent="-571500">
              <a:buFont typeface="Arial" panose="020B0604020202020204" pitchFamily="34" charset="0"/>
              <a:buChar char="•"/>
            </a:pPr>
            <a:endParaRPr lang="de-DE" sz="2800" b="1" dirty="0" smtClean="0"/>
          </a:p>
          <a:p>
            <a:pPr marL="571500" indent="-571500">
              <a:lnSpc>
                <a:spcPct val="150000"/>
              </a:lnSpc>
              <a:buFont typeface="Arial" panose="020B0604020202020204" pitchFamily="34" charset="0"/>
              <a:buChar char="•"/>
            </a:pPr>
            <a:r>
              <a:rPr lang="de-DE" sz="2800" b="1" dirty="0" smtClean="0"/>
              <a:t>Beispielprozess: Williams-Otto Semi-Batch</a:t>
            </a:r>
          </a:p>
          <a:p>
            <a:pPr marL="571500" indent="-571500">
              <a:lnSpc>
                <a:spcPct val="150000"/>
              </a:lnSpc>
              <a:buFont typeface="Arial" panose="020B0604020202020204" pitchFamily="34" charset="0"/>
              <a:buChar char="•"/>
            </a:pPr>
            <a:r>
              <a:rPr lang="de-DE" sz="2800" b="1" dirty="0" smtClean="0"/>
              <a:t>Ressourceneffizienz - Kennzahlen</a:t>
            </a:r>
          </a:p>
          <a:p>
            <a:pPr marL="571500" indent="-571500">
              <a:lnSpc>
                <a:spcPct val="150000"/>
              </a:lnSpc>
              <a:buFont typeface="Arial" panose="020B0604020202020204" pitchFamily="34" charset="0"/>
              <a:buChar char="•"/>
            </a:pPr>
            <a:r>
              <a:rPr lang="de-DE" sz="2800" b="1" dirty="0" err="1" smtClean="0"/>
              <a:t>Multikriterielle</a:t>
            </a:r>
            <a:r>
              <a:rPr lang="de-DE" sz="2800" b="1" dirty="0" smtClean="0"/>
              <a:t> Optimierung</a:t>
            </a:r>
            <a:endParaRPr lang="de-DE" sz="2800" b="1" dirty="0"/>
          </a:p>
          <a:p>
            <a:pPr marL="571500" indent="-571500">
              <a:lnSpc>
                <a:spcPct val="150000"/>
              </a:lnSpc>
              <a:buFont typeface="Arial" panose="020B0604020202020204" pitchFamily="34" charset="0"/>
              <a:buChar char="•"/>
            </a:pPr>
            <a:r>
              <a:rPr lang="de-DE" sz="2800" b="1" dirty="0" err="1" smtClean="0"/>
              <a:t>Decision</a:t>
            </a:r>
            <a:r>
              <a:rPr lang="de-DE" sz="2800" b="1" dirty="0" smtClean="0"/>
              <a:t> Support Interface</a:t>
            </a:r>
          </a:p>
        </p:txBody>
      </p:sp>
      <p:pic>
        <p:nvPicPr>
          <p:cNvPr id="2" name="F2.wma">
            <a:hlinkClick r:id="" action="ppaction://media"/>
          </p:cNvPr>
          <p:cNvPicPr>
            <a:picLocks noChangeAspect="1"/>
          </p:cNvPicPr>
          <p:nvPr>
            <a:audioFile r:link="rId2"/>
            <p:extLst>
              <p:ext uri="{DAA4B4D4-6D71-4841-9C94-3DE7FCFB9230}">
                <p14:media xmlns:p14="http://schemas.microsoft.com/office/powerpoint/2010/main" r:embed="rId3">
                  <p14:trim end="1951"/>
                </p14:media>
              </p:ext>
            </p:extLst>
          </p:nvPr>
        </p:nvPicPr>
        <p:blipFill>
          <a:blip r:embed="rId6"/>
          <a:stretch>
            <a:fillRect/>
          </a:stretch>
        </p:blipFill>
        <p:spPr>
          <a:xfrm>
            <a:off x="9324528" y="3862164"/>
            <a:ext cx="609600" cy="609600"/>
          </a:xfrm>
          <a:prstGeom prst="rect">
            <a:avLst/>
          </a:prstGeom>
        </p:spPr>
      </p:pic>
    </p:spTree>
    <p:custDataLst>
      <p:tags r:id="rId1"/>
    </p:custDataLst>
    <p:extLst>
      <p:ext uri="{BB962C8B-B14F-4D97-AF65-F5344CB8AC3E}">
        <p14:creationId xmlns:p14="http://schemas.microsoft.com/office/powerpoint/2010/main" val="3311036628"/>
      </p:ext>
    </p:extLst>
  </p:cSld>
  <p:clrMapOvr>
    <a:masterClrMapping/>
  </p:clrMapOvr>
  <mc:AlternateContent xmlns:mc="http://schemas.openxmlformats.org/markup-compatibility/2006" xmlns:p14="http://schemas.microsoft.com/office/powerpoint/2010/main">
    <mc:Choice Requires="p14">
      <p:transition p14:dur="100" advClick="0" advTm="41000">
        <p:cut/>
      </p:transition>
    </mc:Choice>
    <mc:Fallback xmlns="">
      <p:transition advClick="0" advTm="41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500" fill="hold"/>
                                        <p:tgtEl>
                                          <p:spTgt spid="2"/>
                                        </p:tgtEl>
                                      </p:cBhvr>
                                    </p:cmd>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1000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1800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par>
                                <p:cTn id="13" presetID="1" presetClass="entr" presetSubtype="0" fill="hold" nodeType="withEffect">
                                  <p:stCondLst>
                                    <p:cond delay="3000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5"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3092524" y="258202"/>
            <a:ext cx="2958952" cy="369332"/>
          </a:xfrm>
          <a:prstGeom prst="rect">
            <a:avLst/>
          </a:prstGeom>
          <a:noFill/>
        </p:spPr>
        <p:txBody>
          <a:bodyPr wrap="none" rtlCol="0">
            <a:spAutoFit/>
          </a:bodyPr>
          <a:lstStyle/>
          <a:p>
            <a:r>
              <a:rPr lang="de-DE" b="1" dirty="0" smtClean="0"/>
              <a:t>Multi-</a:t>
            </a:r>
            <a:r>
              <a:rPr lang="de-DE" b="1" dirty="0" err="1" smtClean="0"/>
              <a:t>kriterielle</a:t>
            </a:r>
            <a:r>
              <a:rPr lang="de-DE" b="1" dirty="0" smtClean="0"/>
              <a:t> Optimierung</a:t>
            </a:r>
            <a:endParaRPr lang="de-DE" dirty="0"/>
          </a:p>
        </p:txBody>
      </p:sp>
      <p:sp>
        <p:nvSpPr>
          <p:cNvPr id="13" name="Textfeld 12"/>
          <p:cNvSpPr txBox="1"/>
          <p:nvPr/>
        </p:nvSpPr>
        <p:spPr>
          <a:xfrm>
            <a:off x="3872129" y="627534"/>
            <a:ext cx="1399742" cy="369332"/>
          </a:xfrm>
          <a:prstGeom prst="rect">
            <a:avLst/>
          </a:prstGeom>
          <a:noFill/>
        </p:spPr>
        <p:txBody>
          <a:bodyPr wrap="none" rtlCol="0">
            <a:spAutoFit/>
          </a:bodyPr>
          <a:lstStyle/>
          <a:p>
            <a:r>
              <a:rPr lang="de-DE" dirty="0" err="1" smtClean="0"/>
              <a:t>2D</a:t>
            </a:r>
            <a:r>
              <a:rPr lang="de-DE" dirty="0" smtClean="0"/>
              <a:t> - Beispiel </a:t>
            </a:r>
          </a:p>
        </p:txBody>
      </p:sp>
      <p:sp>
        <p:nvSpPr>
          <p:cNvPr id="52" name="Kreis 51"/>
          <p:cNvSpPr/>
          <p:nvPr/>
        </p:nvSpPr>
        <p:spPr>
          <a:xfrm rot="5400000">
            <a:off x="1515787" y="1842335"/>
            <a:ext cx="4209229" cy="4209229"/>
          </a:xfrm>
          <a:prstGeom prst="pie">
            <a:avLst>
              <a:gd name="adj1" fmla="val 10800000"/>
              <a:gd name="adj2" fmla="val 16200000"/>
            </a:avLst>
          </a:prstGeom>
          <a:solidFill>
            <a:schemeClr val="bg1">
              <a:lumMod val="75000"/>
            </a:schemeClr>
          </a:solidFill>
          <a:ln w="158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mj-lt"/>
            </a:endParaRPr>
          </a:p>
        </p:txBody>
      </p:sp>
      <p:sp>
        <p:nvSpPr>
          <p:cNvPr id="53" name="Textfeld 52"/>
          <p:cNvSpPr txBox="1"/>
          <p:nvPr/>
        </p:nvSpPr>
        <p:spPr>
          <a:xfrm rot="16200000">
            <a:off x="2756284" y="2659275"/>
            <a:ext cx="636713" cy="461665"/>
          </a:xfrm>
          <a:prstGeom prst="rect">
            <a:avLst/>
          </a:prstGeom>
          <a:noFill/>
        </p:spPr>
        <p:txBody>
          <a:bodyPr wrap="none" rtlCol="0">
            <a:spAutoFit/>
          </a:bodyPr>
          <a:lstStyle/>
          <a:p>
            <a:r>
              <a:rPr lang="en-US" sz="2400" dirty="0" smtClean="0">
                <a:latin typeface="+mj-lt"/>
                <a:cs typeface="Times New Roman" panose="02020603050405020304" pitchFamily="18" charset="0"/>
              </a:rPr>
              <a:t>TEE</a:t>
            </a:r>
            <a:endParaRPr lang="en-US" sz="2400" dirty="0">
              <a:latin typeface="+mj-lt"/>
              <a:cs typeface="Times New Roman" panose="02020603050405020304" pitchFamily="18" charset="0"/>
            </a:endParaRPr>
          </a:p>
        </p:txBody>
      </p:sp>
      <p:sp>
        <p:nvSpPr>
          <p:cNvPr id="55" name="Textfeld 54"/>
          <p:cNvSpPr txBox="1"/>
          <p:nvPr/>
        </p:nvSpPr>
        <p:spPr>
          <a:xfrm>
            <a:off x="4134005" y="4270325"/>
            <a:ext cx="1086067" cy="461665"/>
          </a:xfrm>
          <a:prstGeom prst="rect">
            <a:avLst/>
          </a:prstGeom>
          <a:noFill/>
        </p:spPr>
        <p:txBody>
          <a:bodyPr wrap="none" rtlCol="0">
            <a:spAutoFit/>
          </a:bodyPr>
          <a:lstStyle/>
          <a:p>
            <a:r>
              <a:rPr lang="en-US" sz="2400" dirty="0" smtClean="0">
                <a:latin typeface="+mj-lt"/>
                <a:cs typeface="Times New Roman" panose="02020603050405020304" pitchFamily="18" charset="0"/>
              </a:rPr>
              <a:t>Benefit</a:t>
            </a:r>
            <a:endParaRPr lang="en-US" sz="2400" dirty="0">
              <a:latin typeface="+mj-lt"/>
              <a:cs typeface="Times New Roman" panose="02020603050405020304" pitchFamily="18" charset="0"/>
            </a:endParaRPr>
          </a:p>
        </p:txBody>
      </p:sp>
      <p:sp>
        <p:nvSpPr>
          <p:cNvPr id="57" name="Ellipse 56"/>
          <p:cNvSpPr/>
          <p:nvPr/>
        </p:nvSpPr>
        <p:spPr>
          <a:xfrm>
            <a:off x="4147084" y="3048895"/>
            <a:ext cx="144000" cy="144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58" name="Textfeld 57"/>
          <p:cNvSpPr txBox="1"/>
          <p:nvPr/>
        </p:nvSpPr>
        <p:spPr>
          <a:xfrm>
            <a:off x="4038269" y="3213083"/>
            <a:ext cx="317716" cy="369332"/>
          </a:xfrm>
          <a:prstGeom prst="rect">
            <a:avLst/>
          </a:prstGeom>
          <a:noFill/>
        </p:spPr>
        <p:txBody>
          <a:bodyPr wrap="none" rtlCol="0">
            <a:spAutoFit/>
          </a:bodyPr>
          <a:lstStyle/>
          <a:p>
            <a:r>
              <a:rPr lang="en-US" dirty="0" smtClean="0">
                <a:latin typeface="+mj-lt"/>
                <a:cs typeface="Times New Roman" panose="02020603050405020304" pitchFamily="18" charset="0"/>
              </a:rPr>
              <a:t>A</a:t>
            </a:r>
            <a:endParaRPr lang="en-US" dirty="0">
              <a:latin typeface="+mj-lt"/>
              <a:cs typeface="Times New Roman" panose="02020603050405020304" pitchFamily="18" charset="0"/>
            </a:endParaRPr>
          </a:p>
        </p:txBody>
      </p:sp>
      <p:sp>
        <p:nvSpPr>
          <p:cNvPr id="59" name="Ellipse 58"/>
          <p:cNvSpPr/>
          <p:nvPr/>
        </p:nvSpPr>
        <p:spPr>
          <a:xfrm>
            <a:off x="4145570" y="1869661"/>
            <a:ext cx="144000" cy="144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60" name="Textfeld 59"/>
          <p:cNvSpPr txBox="1"/>
          <p:nvPr/>
        </p:nvSpPr>
        <p:spPr>
          <a:xfrm>
            <a:off x="4289570" y="1639749"/>
            <a:ext cx="309700" cy="369332"/>
          </a:xfrm>
          <a:prstGeom prst="rect">
            <a:avLst/>
          </a:prstGeom>
          <a:noFill/>
        </p:spPr>
        <p:txBody>
          <a:bodyPr wrap="none" rtlCol="0">
            <a:spAutoFit/>
          </a:bodyPr>
          <a:lstStyle/>
          <a:p>
            <a:r>
              <a:rPr lang="en-US" dirty="0" smtClean="0">
                <a:latin typeface="+mj-lt"/>
                <a:cs typeface="Times New Roman" panose="02020603050405020304" pitchFamily="18" charset="0"/>
              </a:rPr>
              <a:t>B</a:t>
            </a:r>
            <a:endParaRPr lang="en-US" dirty="0">
              <a:latin typeface="+mj-lt"/>
              <a:cs typeface="Times New Roman" panose="02020603050405020304" pitchFamily="18" charset="0"/>
            </a:endParaRPr>
          </a:p>
        </p:txBody>
      </p:sp>
      <p:sp>
        <p:nvSpPr>
          <p:cNvPr id="61" name="Ellipse 60"/>
          <p:cNvSpPr/>
          <p:nvPr/>
        </p:nvSpPr>
        <p:spPr>
          <a:xfrm>
            <a:off x="5476334" y="3048895"/>
            <a:ext cx="144000" cy="144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62" name="Textfeld 61"/>
          <p:cNvSpPr txBox="1"/>
          <p:nvPr/>
        </p:nvSpPr>
        <p:spPr>
          <a:xfrm>
            <a:off x="5620334" y="2936229"/>
            <a:ext cx="308098" cy="369332"/>
          </a:xfrm>
          <a:prstGeom prst="rect">
            <a:avLst/>
          </a:prstGeom>
          <a:noFill/>
        </p:spPr>
        <p:txBody>
          <a:bodyPr wrap="none" rtlCol="0">
            <a:spAutoFit/>
          </a:bodyPr>
          <a:lstStyle/>
          <a:p>
            <a:r>
              <a:rPr lang="en-US" dirty="0" smtClean="0">
                <a:latin typeface="+mj-lt"/>
                <a:cs typeface="Times New Roman" panose="02020603050405020304" pitchFamily="18" charset="0"/>
              </a:rPr>
              <a:t>C</a:t>
            </a:r>
            <a:endParaRPr lang="en-US" dirty="0">
              <a:latin typeface="+mj-lt"/>
              <a:cs typeface="Times New Roman" panose="02020603050405020304" pitchFamily="18" charset="0"/>
            </a:endParaRPr>
          </a:p>
        </p:txBody>
      </p:sp>
      <p:cxnSp>
        <p:nvCxnSpPr>
          <p:cNvPr id="63" name="Gerade Verbindung 62"/>
          <p:cNvCxnSpPr/>
          <p:nvPr/>
        </p:nvCxnSpPr>
        <p:spPr>
          <a:xfrm>
            <a:off x="5723873" y="3953697"/>
            <a:ext cx="0" cy="111048"/>
          </a:xfrm>
          <a:prstGeom prst="line">
            <a:avLst/>
          </a:prstGeom>
          <a:ln w="254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cxnSp>
        <p:nvCxnSpPr>
          <p:cNvPr id="64" name="Gerade Verbindung 63"/>
          <p:cNvCxnSpPr/>
          <p:nvPr/>
        </p:nvCxnSpPr>
        <p:spPr>
          <a:xfrm>
            <a:off x="3620401" y="3956453"/>
            <a:ext cx="0" cy="111048"/>
          </a:xfrm>
          <a:prstGeom prst="line">
            <a:avLst/>
          </a:prstGeom>
          <a:ln w="254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cxnSp>
        <p:nvCxnSpPr>
          <p:cNvPr id="65" name="Gerade Verbindung 64"/>
          <p:cNvCxnSpPr/>
          <p:nvPr/>
        </p:nvCxnSpPr>
        <p:spPr>
          <a:xfrm rot="16200000">
            <a:off x="3564877" y="3890553"/>
            <a:ext cx="0" cy="111048"/>
          </a:xfrm>
          <a:prstGeom prst="line">
            <a:avLst/>
          </a:prstGeom>
          <a:ln w="254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sp>
        <p:nvSpPr>
          <p:cNvPr id="66" name="Textfeld 65"/>
          <p:cNvSpPr txBox="1"/>
          <p:nvPr/>
        </p:nvSpPr>
        <p:spPr>
          <a:xfrm>
            <a:off x="3243288" y="4027461"/>
            <a:ext cx="466794" cy="369332"/>
          </a:xfrm>
          <a:prstGeom prst="rect">
            <a:avLst/>
          </a:prstGeom>
          <a:noFill/>
        </p:spPr>
        <p:txBody>
          <a:bodyPr wrap="none" rtlCol="0">
            <a:spAutoFit/>
          </a:bodyPr>
          <a:lstStyle/>
          <a:p>
            <a:r>
              <a:rPr lang="en-US" dirty="0" smtClean="0">
                <a:latin typeface="+mj-lt"/>
                <a:cs typeface="Times New Roman" panose="02020603050405020304" pitchFamily="18" charset="0"/>
              </a:rPr>
              <a:t>0%</a:t>
            </a:r>
            <a:endParaRPr lang="en-US" dirty="0">
              <a:latin typeface="+mj-lt"/>
              <a:cs typeface="Times New Roman" panose="02020603050405020304" pitchFamily="18" charset="0"/>
            </a:endParaRPr>
          </a:p>
        </p:txBody>
      </p:sp>
      <p:sp>
        <p:nvSpPr>
          <p:cNvPr id="67" name="Textfeld 66"/>
          <p:cNvSpPr txBox="1"/>
          <p:nvPr/>
        </p:nvSpPr>
        <p:spPr>
          <a:xfrm>
            <a:off x="2828313" y="1647295"/>
            <a:ext cx="700833" cy="369332"/>
          </a:xfrm>
          <a:prstGeom prst="rect">
            <a:avLst/>
          </a:prstGeom>
          <a:noFill/>
        </p:spPr>
        <p:txBody>
          <a:bodyPr wrap="none" rtlCol="0">
            <a:spAutoFit/>
          </a:bodyPr>
          <a:lstStyle/>
          <a:p>
            <a:r>
              <a:rPr lang="en-US" dirty="0" smtClean="0">
                <a:latin typeface="+mj-lt"/>
                <a:cs typeface="Times New Roman" panose="02020603050405020304" pitchFamily="18" charset="0"/>
              </a:rPr>
              <a:t>100%</a:t>
            </a:r>
            <a:endParaRPr lang="en-US" dirty="0">
              <a:latin typeface="+mj-lt"/>
              <a:cs typeface="Times New Roman" panose="02020603050405020304" pitchFamily="18" charset="0"/>
            </a:endParaRPr>
          </a:p>
        </p:txBody>
      </p:sp>
      <p:sp>
        <p:nvSpPr>
          <p:cNvPr id="68" name="Textfeld 67"/>
          <p:cNvSpPr txBox="1"/>
          <p:nvPr/>
        </p:nvSpPr>
        <p:spPr>
          <a:xfrm>
            <a:off x="5380540" y="4027461"/>
            <a:ext cx="700833" cy="369332"/>
          </a:xfrm>
          <a:prstGeom prst="rect">
            <a:avLst/>
          </a:prstGeom>
          <a:noFill/>
        </p:spPr>
        <p:txBody>
          <a:bodyPr wrap="none" rtlCol="0">
            <a:spAutoFit/>
          </a:bodyPr>
          <a:lstStyle/>
          <a:p>
            <a:r>
              <a:rPr lang="en-US" dirty="0" smtClean="0">
                <a:latin typeface="+mj-lt"/>
                <a:cs typeface="Times New Roman" panose="02020603050405020304" pitchFamily="18" charset="0"/>
              </a:rPr>
              <a:t>100%</a:t>
            </a:r>
            <a:endParaRPr lang="en-US" dirty="0">
              <a:latin typeface="+mj-lt"/>
              <a:cs typeface="Times New Roman" panose="02020603050405020304" pitchFamily="18" charset="0"/>
            </a:endParaRPr>
          </a:p>
        </p:txBody>
      </p:sp>
      <p:cxnSp>
        <p:nvCxnSpPr>
          <p:cNvPr id="69" name="Gerade Verbindung 68"/>
          <p:cNvCxnSpPr/>
          <p:nvPr/>
        </p:nvCxnSpPr>
        <p:spPr>
          <a:xfrm rot="16200000">
            <a:off x="3570009" y="1786811"/>
            <a:ext cx="0" cy="111048"/>
          </a:xfrm>
          <a:prstGeom prst="line">
            <a:avLst/>
          </a:prstGeom>
          <a:ln w="254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cxnSp>
        <p:nvCxnSpPr>
          <p:cNvPr id="70" name="Gerade Verbindung 69"/>
          <p:cNvCxnSpPr>
            <a:stCxn id="57" idx="6"/>
            <a:endCxn id="61" idx="2"/>
          </p:cNvCxnSpPr>
          <p:nvPr/>
        </p:nvCxnSpPr>
        <p:spPr>
          <a:xfrm>
            <a:off x="4291084" y="3120895"/>
            <a:ext cx="1185250" cy="0"/>
          </a:xfrm>
          <a:prstGeom prst="line">
            <a:avLst/>
          </a:prstGeom>
          <a:ln w="1905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1" name="Gerade Verbindung 70"/>
          <p:cNvCxnSpPr>
            <a:stCxn id="59" idx="4"/>
            <a:endCxn id="57" idx="0"/>
          </p:cNvCxnSpPr>
          <p:nvPr/>
        </p:nvCxnSpPr>
        <p:spPr>
          <a:xfrm>
            <a:off x="4217570" y="2013661"/>
            <a:ext cx="1514" cy="1035234"/>
          </a:xfrm>
          <a:prstGeom prst="line">
            <a:avLst/>
          </a:prstGeom>
          <a:ln w="1905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9" name="Gruppieren 8"/>
          <p:cNvGrpSpPr/>
          <p:nvPr/>
        </p:nvGrpSpPr>
        <p:grpSpPr>
          <a:xfrm>
            <a:off x="5245529" y="1778248"/>
            <a:ext cx="1988446" cy="561325"/>
            <a:chOff x="5245529" y="1778248"/>
            <a:chExt cx="1988446" cy="561325"/>
          </a:xfrm>
        </p:grpSpPr>
        <p:cxnSp>
          <p:nvCxnSpPr>
            <p:cNvPr id="8" name="Gerade Verbindung mit Pfeil 7"/>
            <p:cNvCxnSpPr/>
            <p:nvPr/>
          </p:nvCxnSpPr>
          <p:spPr>
            <a:xfrm flipV="1">
              <a:off x="5245529" y="2037661"/>
              <a:ext cx="308098" cy="301912"/>
            </a:xfrm>
            <a:prstGeom prst="straightConnector1">
              <a:avLst/>
            </a:prstGeom>
            <a:ln w="25400">
              <a:solidFill>
                <a:schemeClr val="tx1"/>
              </a:solidFill>
              <a:tailEnd type="triangle" w="lg" len="lg"/>
            </a:ln>
            <a:effectLst/>
          </p:spPr>
          <p:style>
            <a:lnRef idx="1">
              <a:schemeClr val="accent1"/>
            </a:lnRef>
            <a:fillRef idx="0">
              <a:schemeClr val="accent1"/>
            </a:fillRef>
            <a:effectRef idx="0">
              <a:schemeClr val="accent1"/>
            </a:effectRef>
            <a:fontRef idx="minor">
              <a:schemeClr val="tx1"/>
            </a:fontRef>
          </p:style>
        </p:cxnSp>
        <p:sp>
          <p:nvSpPr>
            <p:cNvPr id="72" name="Textfeld 71"/>
            <p:cNvSpPr txBox="1"/>
            <p:nvPr/>
          </p:nvSpPr>
          <p:spPr>
            <a:xfrm>
              <a:off x="5639756" y="1778248"/>
              <a:ext cx="1594219" cy="338554"/>
            </a:xfrm>
            <a:prstGeom prst="rect">
              <a:avLst/>
            </a:prstGeom>
            <a:noFill/>
          </p:spPr>
          <p:txBody>
            <a:bodyPr wrap="none" rtlCol="0">
              <a:spAutoFit/>
            </a:bodyPr>
            <a:lstStyle/>
            <a:p>
              <a:r>
                <a:rPr lang="en-US" sz="1600" dirty="0" err="1" smtClean="0">
                  <a:latin typeface="+mj-lt"/>
                  <a:cs typeface="Times New Roman" panose="02020603050405020304" pitchFamily="18" charset="0"/>
                </a:rPr>
                <a:t>Optimierungsziel</a:t>
              </a:r>
              <a:endParaRPr lang="en-US" sz="1600" dirty="0">
                <a:latin typeface="+mj-lt"/>
                <a:cs typeface="Times New Roman" panose="02020603050405020304" pitchFamily="18" charset="0"/>
              </a:endParaRPr>
            </a:p>
          </p:txBody>
        </p:sp>
      </p:grpSp>
      <p:sp>
        <p:nvSpPr>
          <p:cNvPr id="73" name="Ellipse 72"/>
          <p:cNvSpPr/>
          <p:nvPr/>
        </p:nvSpPr>
        <p:spPr>
          <a:xfrm>
            <a:off x="4655983" y="2074322"/>
            <a:ext cx="144000" cy="144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74" name="Ellipse 73"/>
          <p:cNvSpPr/>
          <p:nvPr/>
        </p:nvSpPr>
        <p:spPr>
          <a:xfrm>
            <a:off x="5127871" y="2489025"/>
            <a:ext cx="144000" cy="144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cxnSp>
        <p:nvCxnSpPr>
          <p:cNvPr id="30" name="Gerade Verbindung mit Pfeil 29"/>
          <p:cNvCxnSpPr>
            <a:endCxn id="31" idx="1"/>
          </p:cNvCxnSpPr>
          <p:nvPr/>
        </p:nvCxnSpPr>
        <p:spPr>
          <a:xfrm flipV="1">
            <a:off x="5723873" y="3370468"/>
            <a:ext cx="564084" cy="169278"/>
          </a:xfrm>
          <a:prstGeom prst="straightConnector1">
            <a:avLst/>
          </a:prstGeom>
          <a:ln w="25400">
            <a:solidFill>
              <a:srgbClr val="00B050"/>
            </a:solidFill>
            <a:prstDash val="dash"/>
            <a:tailEnd type="none" w="lg" len="lg"/>
          </a:ln>
          <a:effectLst/>
        </p:spPr>
        <p:style>
          <a:lnRef idx="1">
            <a:schemeClr val="accent1"/>
          </a:lnRef>
          <a:fillRef idx="0">
            <a:schemeClr val="accent1"/>
          </a:fillRef>
          <a:effectRef idx="0">
            <a:schemeClr val="accent1"/>
          </a:effectRef>
          <a:fontRef idx="minor">
            <a:schemeClr val="tx1"/>
          </a:fontRef>
        </p:style>
      </p:cxnSp>
      <p:sp>
        <p:nvSpPr>
          <p:cNvPr id="31" name="Textfeld 30"/>
          <p:cNvSpPr txBox="1"/>
          <p:nvPr/>
        </p:nvSpPr>
        <p:spPr>
          <a:xfrm>
            <a:off x="6287957" y="3201191"/>
            <a:ext cx="1240019" cy="338554"/>
          </a:xfrm>
          <a:prstGeom prst="rect">
            <a:avLst/>
          </a:prstGeom>
          <a:noFill/>
        </p:spPr>
        <p:txBody>
          <a:bodyPr wrap="none" rtlCol="0">
            <a:spAutoFit/>
          </a:bodyPr>
          <a:lstStyle/>
          <a:p>
            <a:r>
              <a:rPr lang="en-US" sz="1600" dirty="0" smtClean="0">
                <a:solidFill>
                  <a:srgbClr val="00B050"/>
                </a:solidFill>
                <a:latin typeface="+mj-lt"/>
                <a:cs typeface="Times New Roman" panose="02020603050405020304" pitchFamily="18" charset="0"/>
              </a:rPr>
              <a:t>Pareto-Front</a:t>
            </a:r>
            <a:endParaRPr lang="en-US" sz="1600" dirty="0">
              <a:solidFill>
                <a:srgbClr val="00B050"/>
              </a:solidFill>
              <a:latin typeface="+mj-lt"/>
              <a:cs typeface="Times New Roman" panose="02020603050405020304" pitchFamily="18" charset="0"/>
            </a:endParaRPr>
          </a:p>
        </p:txBody>
      </p:sp>
      <p:sp>
        <p:nvSpPr>
          <p:cNvPr id="34" name="Kreis 33"/>
          <p:cNvSpPr/>
          <p:nvPr/>
        </p:nvSpPr>
        <p:spPr>
          <a:xfrm rot="5400000">
            <a:off x="1524424" y="1837955"/>
            <a:ext cx="4209229" cy="4209229"/>
          </a:xfrm>
          <a:prstGeom prst="pie">
            <a:avLst>
              <a:gd name="adj1" fmla="val 10800000"/>
              <a:gd name="adj2" fmla="val 16200000"/>
            </a:avLst>
          </a:prstGeom>
          <a:solidFill>
            <a:schemeClr val="bg1">
              <a:lumMod val="75000"/>
            </a:schemeClr>
          </a:solidFill>
          <a:ln w="158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mj-lt"/>
            </a:endParaRPr>
          </a:p>
        </p:txBody>
      </p:sp>
      <p:cxnSp>
        <p:nvCxnSpPr>
          <p:cNvPr id="54" name="Gerade Verbindung mit Pfeil 53"/>
          <p:cNvCxnSpPr/>
          <p:nvPr/>
        </p:nvCxnSpPr>
        <p:spPr>
          <a:xfrm flipV="1">
            <a:off x="3620401" y="1251301"/>
            <a:ext cx="0" cy="2695648"/>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6" name="Gerade Verbindung mit Pfeil 55"/>
          <p:cNvCxnSpPr/>
          <p:nvPr/>
        </p:nvCxnSpPr>
        <p:spPr>
          <a:xfrm>
            <a:off x="3614267" y="3946949"/>
            <a:ext cx="2742438" cy="0"/>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pic>
        <p:nvPicPr>
          <p:cNvPr id="3" name="F19_neu.wma">
            <a:hlinkClick r:id="" action="ppaction://media"/>
          </p:cNvPr>
          <p:cNvPicPr>
            <a:picLocks noChangeAspect="1"/>
          </p:cNvPicPr>
          <p:nvPr>
            <a:audioFile r:link="rId2"/>
            <p:extLst>
              <p:ext uri="{DAA4B4D4-6D71-4841-9C94-3DE7FCFB9230}">
                <p14:media xmlns:p14="http://schemas.microsoft.com/office/powerpoint/2010/main" r:embed="rId3">
                  <p14:trim end="1820.4512"/>
                </p14:media>
              </p:ext>
            </p:extLst>
          </p:nvPr>
        </p:nvPicPr>
        <p:blipFill>
          <a:blip r:embed="rId6"/>
          <a:stretch>
            <a:fillRect/>
          </a:stretch>
        </p:blipFill>
        <p:spPr>
          <a:xfrm>
            <a:off x="10052164" y="1054373"/>
            <a:ext cx="609600" cy="609600"/>
          </a:xfrm>
          <a:prstGeom prst="rect">
            <a:avLst/>
          </a:prstGeom>
        </p:spPr>
      </p:pic>
    </p:spTree>
    <p:custDataLst>
      <p:tags r:id="rId1"/>
    </p:custDataLst>
    <p:extLst>
      <p:ext uri="{BB962C8B-B14F-4D97-AF65-F5344CB8AC3E}">
        <p14:creationId xmlns:p14="http://schemas.microsoft.com/office/powerpoint/2010/main" val="4070410558"/>
      </p:ext>
    </p:extLst>
  </p:cSld>
  <p:clrMapOvr>
    <a:masterClrMapping/>
  </p:clrMapOvr>
  <mc:AlternateContent xmlns:mc="http://schemas.openxmlformats.org/markup-compatibility/2006" xmlns:p14="http://schemas.microsoft.com/office/powerpoint/2010/main">
    <mc:Choice Requires="p14">
      <p:transition p14:dur="100" advClick="0" advTm="94000">
        <p:cut/>
      </p:transition>
    </mc:Choice>
    <mc:Fallback xmlns="">
      <p:transition advClick="0" advTm="94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3525" fill="hold"/>
                                        <p:tgtEl>
                                          <p:spTgt spid="3"/>
                                        </p:tgtEl>
                                      </p:cBhvr>
                                    </p:cmd>
                                  </p:childTnLst>
                                </p:cTn>
                              </p:par>
                              <p:par>
                                <p:cTn id="7" presetID="10" presetClass="entr" presetSubtype="0" fill="hold" grpId="0" nodeType="withEffect">
                                  <p:stCondLst>
                                    <p:cond delay="5000"/>
                                  </p:stCondLst>
                                  <p:childTnLst>
                                    <p:set>
                                      <p:cBhvr>
                                        <p:cTn id="8" dur="1" fill="hold">
                                          <p:stCondLst>
                                            <p:cond delay="0"/>
                                          </p:stCondLst>
                                        </p:cTn>
                                        <p:tgtEl>
                                          <p:spTgt spid="53"/>
                                        </p:tgtEl>
                                        <p:attrNameLst>
                                          <p:attrName>style.visibility</p:attrName>
                                        </p:attrNameLst>
                                      </p:cBhvr>
                                      <p:to>
                                        <p:strVal val="visible"/>
                                      </p:to>
                                    </p:set>
                                    <p:animEffect transition="in" filter="fade">
                                      <p:cBhvr>
                                        <p:cTn id="9" dur="500"/>
                                        <p:tgtEl>
                                          <p:spTgt spid="53"/>
                                        </p:tgtEl>
                                      </p:cBhvr>
                                    </p:animEffect>
                                  </p:childTnLst>
                                </p:cTn>
                              </p:par>
                              <p:par>
                                <p:cTn id="10" presetID="10" presetClass="entr" presetSubtype="0" fill="hold" grpId="0" nodeType="withEffect">
                                  <p:stCondLst>
                                    <p:cond delay="1100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500"/>
                                        <p:tgtEl>
                                          <p:spTgt spid="55"/>
                                        </p:tgtEl>
                                      </p:cBhvr>
                                    </p:animEffect>
                                  </p:childTnLst>
                                </p:cTn>
                              </p:par>
                              <p:par>
                                <p:cTn id="13" presetID="10" presetClass="entr" presetSubtype="0" fill="hold" grpId="0" nodeType="withEffect">
                                  <p:stCondLst>
                                    <p:cond delay="3650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par>
                                <p:cTn id="16" presetID="10" presetClass="entr" presetSubtype="0" fill="hold" grpId="0" nodeType="withEffect">
                                  <p:stCondLst>
                                    <p:cond delay="3650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par>
                                <p:cTn id="19" presetID="10" presetClass="entr" presetSubtype="0" fill="hold" nodeType="withEffect">
                                  <p:stCondLst>
                                    <p:cond delay="42000"/>
                                  </p:stCondLst>
                                  <p:childTnLst>
                                    <p:set>
                                      <p:cBhvr>
                                        <p:cTn id="20" dur="1" fill="hold">
                                          <p:stCondLst>
                                            <p:cond delay="0"/>
                                          </p:stCondLst>
                                        </p:cTn>
                                        <p:tgtEl>
                                          <p:spTgt spid="71"/>
                                        </p:tgtEl>
                                        <p:attrNameLst>
                                          <p:attrName>style.visibility</p:attrName>
                                        </p:attrNameLst>
                                      </p:cBhvr>
                                      <p:to>
                                        <p:strVal val="visible"/>
                                      </p:to>
                                    </p:set>
                                    <p:animEffect transition="in" filter="fade">
                                      <p:cBhvr>
                                        <p:cTn id="21" dur="500"/>
                                        <p:tgtEl>
                                          <p:spTgt spid="71"/>
                                        </p:tgtEl>
                                      </p:cBhvr>
                                    </p:animEffect>
                                  </p:childTnLst>
                                </p:cTn>
                              </p:par>
                              <p:par>
                                <p:cTn id="22" presetID="10" presetClass="entr" presetSubtype="0" fill="hold" grpId="0" nodeType="withEffect">
                                  <p:stCondLst>
                                    <p:cond delay="42000"/>
                                  </p:stCondLst>
                                  <p:childTnLst>
                                    <p:set>
                                      <p:cBhvr>
                                        <p:cTn id="23" dur="1" fill="hold">
                                          <p:stCondLst>
                                            <p:cond delay="0"/>
                                          </p:stCondLst>
                                        </p:cTn>
                                        <p:tgtEl>
                                          <p:spTgt spid="59"/>
                                        </p:tgtEl>
                                        <p:attrNameLst>
                                          <p:attrName>style.visibility</p:attrName>
                                        </p:attrNameLst>
                                      </p:cBhvr>
                                      <p:to>
                                        <p:strVal val="visible"/>
                                      </p:to>
                                    </p:set>
                                    <p:animEffect transition="in" filter="fade">
                                      <p:cBhvr>
                                        <p:cTn id="24" dur="500"/>
                                        <p:tgtEl>
                                          <p:spTgt spid="59"/>
                                        </p:tgtEl>
                                      </p:cBhvr>
                                    </p:animEffect>
                                  </p:childTnLst>
                                </p:cTn>
                              </p:par>
                              <p:par>
                                <p:cTn id="25" presetID="10" presetClass="entr" presetSubtype="0" fill="hold" grpId="0" nodeType="withEffect">
                                  <p:stCondLst>
                                    <p:cond delay="4200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par>
                                <p:cTn id="28" presetID="10" presetClass="exit" presetSubtype="0" fill="hold" nodeType="withEffect">
                                  <p:stCondLst>
                                    <p:cond delay="53000"/>
                                  </p:stCondLst>
                                  <p:childTnLst>
                                    <p:animEffect transition="out" filter="fade">
                                      <p:cBhvr>
                                        <p:cTn id="29" dur="500"/>
                                        <p:tgtEl>
                                          <p:spTgt spid="71"/>
                                        </p:tgtEl>
                                      </p:cBhvr>
                                    </p:animEffect>
                                    <p:set>
                                      <p:cBhvr>
                                        <p:cTn id="30" dur="1" fill="hold">
                                          <p:stCondLst>
                                            <p:cond delay="499"/>
                                          </p:stCondLst>
                                        </p:cTn>
                                        <p:tgtEl>
                                          <p:spTgt spid="71"/>
                                        </p:tgtEl>
                                        <p:attrNameLst>
                                          <p:attrName>style.visibility</p:attrName>
                                        </p:attrNameLst>
                                      </p:cBhvr>
                                      <p:to>
                                        <p:strVal val="hidden"/>
                                      </p:to>
                                    </p:set>
                                  </p:childTnLst>
                                </p:cTn>
                              </p:par>
                              <p:par>
                                <p:cTn id="31" presetID="10" presetClass="entr" presetSubtype="0" fill="hold" nodeType="withEffect">
                                  <p:stCondLst>
                                    <p:cond delay="53000"/>
                                  </p:stCondLst>
                                  <p:childTnLst>
                                    <p:set>
                                      <p:cBhvr>
                                        <p:cTn id="32" dur="1" fill="hold">
                                          <p:stCondLst>
                                            <p:cond delay="0"/>
                                          </p:stCondLst>
                                        </p:cTn>
                                        <p:tgtEl>
                                          <p:spTgt spid="70"/>
                                        </p:tgtEl>
                                        <p:attrNameLst>
                                          <p:attrName>style.visibility</p:attrName>
                                        </p:attrNameLst>
                                      </p:cBhvr>
                                      <p:to>
                                        <p:strVal val="visible"/>
                                      </p:to>
                                    </p:set>
                                    <p:animEffect transition="in" filter="fade">
                                      <p:cBhvr>
                                        <p:cTn id="33" dur="500"/>
                                        <p:tgtEl>
                                          <p:spTgt spid="70"/>
                                        </p:tgtEl>
                                      </p:cBhvr>
                                    </p:animEffect>
                                  </p:childTnLst>
                                </p:cTn>
                              </p:par>
                              <p:par>
                                <p:cTn id="34" presetID="10" presetClass="entr" presetSubtype="0" fill="hold" grpId="0" nodeType="withEffect">
                                  <p:stCondLst>
                                    <p:cond delay="5300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10" presetClass="entr" presetSubtype="0" fill="hold" grpId="0" nodeType="withEffect">
                                  <p:stCondLst>
                                    <p:cond delay="5300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500"/>
                                        <p:tgtEl>
                                          <p:spTgt spid="62"/>
                                        </p:tgtEl>
                                      </p:cBhvr>
                                    </p:animEffect>
                                  </p:childTnLst>
                                </p:cTn>
                              </p:par>
                              <p:par>
                                <p:cTn id="40" presetID="10" presetClass="exit" presetSubtype="0" fill="hold" grpId="1" nodeType="withEffect">
                                  <p:stCondLst>
                                    <p:cond delay="65000"/>
                                  </p:stCondLst>
                                  <p:childTnLst>
                                    <p:animEffect transition="out" filter="fade">
                                      <p:cBhvr>
                                        <p:cTn id="41" dur="500"/>
                                        <p:tgtEl>
                                          <p:spTgt spid="57"/>
                                        </p:tgtEl>
                                      </p:cBhvr>
                                    </p:animEffect>
                                    <p:set>
                                      <p:cBhvr>
                                        <p:cTn id="42" dur="1" fill="hold">
                                          <p:stCondLst>
                                            <p:cond delay="499"/>
                                          </p:stCondLst>
                                        </p:cTn>
                                        <p:tgtEl>
                                          <p:spTgt spid="57"/>
                                        </p:tgtEl>
                                        <p:attrNameLst>
                                          <p:attrName>style.visibility</p:attrName>
                                        </p:attrNameLst>
                                      </p:cBhvr>
                                      <p:to>
                                        <p:strVal val="hidden"/>
                                      </p:to>
                                    </p:set>
                                  </p:childTnLst>
                                </p:cTn>
                              </p:par>
                              <p:par>
                                <p:cTn id="43" presetID="10" presetClass="exit" presetSubtype="0" fill="hold" grpId="1" nodeType="withEffect">
                                  <p:stCondLst>
                                    <p:cond delay="65000"/>
                                  </p:stCondLst>
                                  <p:childTnLst>
                                    <p:animEffect transition="out" filter="fade">
                                      <p:cBhvr>
                                        <p:cTn id="44" dur="500"/>
                                        <p:tgtEl>
                                          <p:spTgt spid="58"/>
                                        </p:tgtEl>
                                      </p:cBhvr>
                                    </p:animEffect>
                                    <p:set>
                                      <p:cBhvr>
                                        <p:cTn id="45" dur="1" fill="hold">
                                          <p:stCondLst>
                                            <p:cond delay="499"/>
                                          </p:stCondLst>
                                        </p:cTn>
                                        <p:tgtEl>
                                          <p:spTgt spid="58"/>
                                        </p:tgtEl>
                                        <p:attrNameLst>
                                          <p:attrName>style.visibility</p:attrName>
                                        </p:attrNameLst>
                                      </p:cBhvr>
                                      <p:to>
                                        <p:strVal val="hidden"/>
                                      </p:to>
                                    </p:set>
                                  </p:childTnLst>
                                </p:cTn>
                              </p:par>
                              <p:par>
                                <p:cTn id="46" presetID="10" presetClass="exit" presetSubtype="0" fill="hold" nodeType="withEffect">
                                  <p:stCondLst>
                                    <p:cond delay="65000"/>
                                  </p:stCondLst>
                                  <p:childTnLst>
                                    <p:animEffect transition="out" filter="fade">
                                      <p:cBhvr>
                                        <p:cTn id="47" dur="500"/>
                                        <p:tgtEl>
                                          <p:spTgt spid="70"/>
                                        </p:tgtEl>
                                      </p:cBhvr>
                                    </p:animEffect>
                                    <p:set>
                                      <p:cBhvr>
                                        <p:cTn id="48" dur="1" fill="hold">
                                          <p:stCondLst>
                                            <p:cond delay="499"/>
                                          </p:stCondLst>
                                        </p:cTn>
                                        <p:tgtEl>
                                          <p:spTgt spid="70"/>
                                        </p:tgtEl>
                                        <p:attrNameLst>
                                          <p:attrName>style.visibility</p:attrName>
                                        </p:attrNameLst>
                                      </p:cBhvr>
                                      <p:to>
                                        <p:strVal val="hidden"/>
                                      </p:to>
                                    </p:set>
                                  </p:childTnLst>
                                </p:cTn>
                              </p:par>
                              <p:par>
                                <p:cTn id="49" presetID="10" presetClass="exit" presetSubtype="0" fill="hold" grpId="1" nodeType="withEffect">
                                  <p:stCondLst>
                                    <p:cond delay="65000"/>
                                  </p:stCondLst>
                                  <p:childTnLst>
                                    <p:animEffect transition="out" filter="fade">
                                      <p:cBhvr>
                                        <p:cTn id="50" dur="500"/>
                                        <p:tgtEl>
                                          <p:spTgt spid="59"/>
                                        </p:tgtEl>
                                      </p:cBhvr>
                                    </p:animEffect>
                                    <p:set>
                                      <p:cBhvr>
                                        <p:cTn id="51" dur="1" fill="hold">
                                          <p:stCondLst>
                                            <p:cond delay="499"/>
                                          </p:stCondLst>
                                        </p:cTn>
                                        <p:tgtEl>
                                          <p:spTgt spid="59"/>
                                        </p:tgtEl>
                                        <p:attrNameLst>
                                          <p:attrName>style.visibility</p:attrName>
                                        </p:attrNameLst>
                                      </p:cBhvr>
                                      <p:to>
                                        <p:strVal val="hidden"/>
                                      </p:to>
                                    </p:set>
                                  </p:childTnLst>
                                </p:cTn>
                              </p:par>
                              <p:par>
                                <p:cTn id="52" presetID="10" presetClass="exit" presetSubtype="0" fill="hold" grpId="1" nodeType="withEffect">
                                  <p:stCondLst>
                                    <p:cond delay="65000"/>
                                  </p:stCondLst>
                                  <p:childTnLst>
                                    <p:animEffect transition="out" filter="fade">
                                      <p:cBhvr>
                                        <p:cTn id="53" dur="500"/>
                                        <p:tgtEl>
                                          <p:spTgt spid="60"/>
                                        </p:tgtEl>
                                      </p:cBhvr>
                                    </p:animEffect>
                                    <p:set>
                                      <p:cBhvr>
                                        <p:cTn id="54" dur="1" fill="hold">
                                          <p:stCondLst>
                                            <p:cond delay="499"/>
                                          </p:stCondLst>
                                        </p:cTn>
                                        <p:tgtEl>
                                          <p:spTgt spid="60"/>
                                        </p:tgtEl>
                                        <p:attrNameLst>
                                          <p:attrName>style.visibility</p:attrName>
                                        </p:attrNameLst>
                                      </p:cBhvr>
                                      <p:to>
                                        <p:strVal val="hidden"/>
                                      </p:to>
                                    </p:set>
                                  </p:childTnLst>
                                </p:cTn>
                              </p:par>
                              <p:par>
                                <p:cTn id="55" presetID="10" presetClass="entr" presetSubtype="0" fill="hold" grpId="0" nodeType="withEffect">
                                  <p:stCondLst>
                                    <p:cond delay="6500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500"/>
                                        <p:tgtEl>
                                          <p:spTgt spid="73"/>
                                        </p:tgtEl>
                                      </p:cBhvr>
                                    </p:animEffect>
                                  </p:childTnLst>
                                </p:cTn>
                              </p:par>
                              <p:par>
                                <p:cTn id="58" presetID="10" presetClass="exit" presetSubtype="0" fill="hold" grpId="1" nodeType="withEffect">
                                  <p:stCondLst>
                                    <p:cond delay="65000"/>
                                  </p:stCondLst>
                                  <p:childTnLst>
                                    <p:animEffect transition="out" filter="fade">
                                      <p:cBhvr>
                                        <p:cTn id="59" dur="500"/>
                                        <p:tgtEl>
                                          <p:spTgt spid="61"/>
                                        </p:tgtEl>
                                      </p:cBhvr>
                                    </p:animEffect>
                                    <p:set>
                                      <p:cBhvr>
                                        <p:cTn id="60" dur="1" fill="hold">
                                          <p:stCondLst>
                                            <p:cond delay="499"/>
                                          </p:stCondLst>
                                        </p:cTn>
                                        <p:tgtEl>
                                          <p:spTgt spid="61"/>
                                        </p:tgtEl>
                                        <p:attrNameLst>
                                          <p:attrName>style.visibility</p:attrName>
                                        </p:attrNameLst>
                                      </p:cBhvr>
                                      <p:to>
                                        <p:strVal val="hidden"/>
                                      </p:to>
                                    </p:set>
                                  </p:childTnLst>
                                </p:cTn>
                              </p:par>
                              <p:par>
                                <p:cTn id="61" presetID="10" presetClass="exit" presetSubtype="0" fill="hold" grpId="1" nodeType="withEffect">
                                  <p:stCondLst>
                                    <p:cond delay="65000"/>
                                  </p:stCondLst>
                                  <p:childTnLst>
                                    <p:animEffect transition="out" filter="fade">
                                      <p:cBhvr>
                                        <p:cTn id="62" dur="500"/>
                                        <p:tgtEl>
                                          <p:spTgt spid="62"/>
                                        </p:tgtEl>
                                      </p:cBhvr>
                                    </p:animEffect>
                                    <p:set>
                                      <p:cBhvr>
                                        <p:cTn id="63" dur="1" fill="hold">
                                          <p:stCondLst>
                                            <p:cond delay="499"/>
                                          </p:stCondLst>
                                        </p:cTn>
                                        <p:tgtEl>
                                          <p:spTgt spid="62"/>
                                        </p:tgtEl>
                                        <p:attrNameLst>
                                          <p:attrName>style.visibility</p:attrName>
                                        </p:attrNameLst>
                                      </p:cBhvr>
                                      <p:to>
                                        <p:strVal val="hidden"/>
                                      </p:to>
                                    </p:set>
                                  </p:childTnLst>
                                </p:cTn>
                              </p:par>
                              <p:par>
                                <p:cTn id="64" presetID="10" presetClass="entr" presetSubtype="0" fill="hold" grpId="0" nodeType="withEffect">
                                  <p:stCondLst>
                                    <p:cond delay="67000"/>
                                  </p:stCondLst>
                                  <p:childTnLst>
                                    <p:set>
                                      <p:cBhvr>
                                        <p:cTn id="65" dur="1" fill="hold">
                                          <p:stCondLst>
                                            <p:cond delay="0"/>
                                          </p:stCondLst>
                                        </p:cTn>
                                        <p:tgtEl>
                                          <p:spTgt spid="74"/>
                                        </p:tgtEl>
                                        <p:attrNameLst>
                                          <p:attrName>style.visibility</p:attrName>
                                        </p:attrNameLst>
                                      </p:cBhvr>
                                      <p:to>
                                        <p:strVal val="visible"/>
                                      </p:to>
                                    </p:set>
                                    <p:animEffect transition="in" filter="fade">
                                      <p:cBhvr>
                                        <p:cTn id="66" dur="1300"/>
                                        <p:tgtEl>
                                          <p:spTgt spid="74"/>
                                        </p:tgtEl>
                                      </p:cBhvr>
                                    </p:animEffect>
                                  </p:childTnLst>
                                </p:cTn>
                              </p:par>
                              <p:par>
                                <p:cTn id="67" presetID="10" presetClass="exit" presetSubtype="0" fill="hold" grpId="1" nodeType="withEffect">
                                  <p:stCondLst>
                                    <p:cond delay="67000"/>
                                  </p:stCondLst>
                                  <p:childTnLst>
                                    <p:animEffect transition="out" filter="fade">
                                      <p:cBhvr>
                                        <p:cTn id="68" dur="1200"/>
                                        <p:tgtEl>
                                          <p:spTgt spid="73"/>
                                        </p:tgtEl>
                                      </p:cBhvr>
                                    </p:animEffect>
                                    <p:set>
                                      <p:cBhvr>
                                        <p:cTn id="69" dur="1" fill="hold">
                                          <p:stCondLst>
                                            <p:cond delay="1199"/>
                                          </p:stCondLst>
                                        </p:cTn>
                                        <p:tgtEl>
                                          <p:spTgt spid="73"/>
                                        </p:tgtEl>
                                        <p:attrNameLst>
                                          <p:attrName>style.visibility</p:attrName>
                                        </p:attrNameLst>
                                      </p:cBhvr>
                                      <p:to>
                                        <p:strVal val="hidden"/>
                                      </p:to>
                                    </p:set>
                                  </p:childTnLst>
                                </p:cTn>
                              </p:par>
                              <p:par>
                                <p:cTn id="70" presetID="10" presetClass="entr" presetSubtype="0" fill="hold" grpId="2" nodeType="withEffect">
                                  <p:stCondLst>
                                    <p:cond delay="6900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800"/>
                                        <p:tgtEl>
                                          <p:spTgt spid="61"/>
                                        </p:tgtEl>
                                      </p:cBhvr>
                                    </p:animEffect>
                                  </p:childTnLst>
                                </p:cTn>
                              </p:par>
                              <p:par>
                                <p:cTn id="73" presetID="10" presetClass="entr" presetSubtype="0" fill="hold" grpId="2" nodeType="withEffect">
                                  <p:stCondLst>
                                    <p:cond delay="69000"/>
                                  </p:stCondLst>
                                  <p:childTnLst>
                                    <p:set>
                                      <p:cBhvr>
                                        <p:cTn id="74" dur="1" fill="hold">
                                          <p:stCondLst>
                                            <p:cond delay="0"/>
                                          </p:stCondLst>
                                        </p:cTn>
                                        <p:tgtEl>
                                          <p:spTgt spid="62"/>
                                        </p:tgtEl>
                                        <p:attrNameLst>
                                          <p:attrName>style.visibility</p:attrName>
                                        </p:attrNameLst>
                                      </p:cBhvr>
                                      <p:to>
                                        <p:strVal val="visible"/>
                                      </p:to>
                                    </p:set>
                                    <p:animEffect transition="in" filter="fade">
                                      <p:cBhvr>
                                        <p:cTn id="75" dur="800"/>
                                        <p:tgtEl>
                                          <p:spTgt spid="62"/>
                                        </p:tgtEl>
                                      </p:cBhvr>
                                    </p:animEffect>
                                  </p:childTnLst>
                                </p:cTn>
                              </p:par>
                              <p:par>
                                <p:cTn id="76" presetID="10" presetClass="exit" presetSubtype="0" fill="hold" grpId="1" nodeType="withEffect">
                                  <p:stCondLst>
                                    <p:cond delay="69000"/>
                                  </p:stCondLst>
                                  <p:childTnLst>
                                    <p:animEffect transition="out" filter="fade">
                                      <p:cBhvr>
                                        <p:cTn id="77" dur="800"/>
                                        <p:tgtEl>
                                          <p:spTgt spid="74"/>
                                        </p:tgtEl>
                                      </p:cBhvr>
                                    </p:animEffect>
                                    <p:set>
                                      <p:cBhvr>
                                        <p:cTn id="78" dur="1" fill="hold">
                                          <p:stCondLst>
                                            <p:cond delay="799"/>
                                          </p:stCondLst>
                                        </p:cTn>
                                        <p:tgtEl>
                                          <p:spTgt spid="74"/>
                                        </p:tgtEl>
                                        <p:attrNameLst>
                                          <p:attrName>style.visibility</p:attrName>
                                        </p:attrNameLst>
                                      </p:cBhvr>
                                      <p:to>
                                        <p:strVal val="hidden"/>
                                      </p:to>
                                    </p:set>
                                  </p:childTnLst>
                                </p:cTn>
                              </p:par>
                              <p:par>
                                <p:cTn id="79" presetID="10" presetClass="entr" presetSubtype="0" fill="hold" nodeType="withEffect">
                                  <p:stCondLst>
                                    <p:cond delay="76000"/>
                                  </p:stCondLst>
                                  <p:childTnLst>
                                    <p:set>
                                      <p:cBhvr>
                                        <p:cTn id="80" dur="1" fill="hold">
                                          <p:stCondLst>
                                            <p:cond delay="0"/>
                                          </p:stCondLst>
                                        </p:cTn>
                                        <p:tgtEl>
                                          <p:spTgt spid="9"/>
                                        </p:tgtEl>
                                        <p:attrNameLst>
                                          <p:attrName>style.visibility</p:attrName>
                                        </p:attrNameLst>
                                      </p:cBhvr>
                                      <p:to>
                                        <p:strVal val="visible"/>
                                      </p:to>
                                    </p:set>
                                    <p:animEffect transition="in" filter="fade">
                                      <p:cBhvr>
                                        <p:cTn id="81" dur="500"/>
                                        <p:tgtEl>
                                          <p:spTgt spid="9"/>
                                        </p:tgtEl>
                                      </p:cBhvr>
                                    </p:animEffect>
                                  </p:childTnLst>
                                </p:cTn>
                              </p:par>
                              <p:par>
                                <p:cTn id="82" presetID="10" presetClass="exit" presetSubtype="0" fill="hold" grpId="3" nodeType="withEffect">
                                  <p:stCondLst>
                                    <p:cond delay="76000"/>
                                  </p:stCondLst>
                                  <p:childTnLst>
                                    <p:animEffect transition="out" filter="fade">
                                      <p:cBhvr>
                                        <p:cTn id="83" dur="500"/>
                                        <p:tgtEl>
                                          <p:spTgt spid="61"/>
                                        </p:tgtEl>
                                      </p:cBhvr>
                                    </p:animEffect>
                                    <p:set>
                                      <p:cBhvr>
                                        <p:cTn id="84" dur="1" fill="hold">
                                          <p:stCondLst>
                                            <p:cond delay="499"/>
                                          </p:stCondLst>
                                        </p:cTn>
                                        <p:tgtEl>
                                          <p:spTgt spid="61"/>
                                        </p:tgtEl>
                                        <p:attrNameLst>
                                          <p:attrName>style.visibility</p:attrName>
                                        </p:attrNameLst>
                                      </p:cBhvr>
                                      <p:to>
                                        <p:strVal val="hidden"/>
                                      </p:to>
                                    </p:set>
                                  </p:childTnLst>
                                </p:cTn>
                              </p:par>
                              <p:par>
                                <p:cTn id="85" presetID="10" presetClass="exit" presetSubtype="0" fill="hold" grpId="3" nodeType="withEffect">
                                  <p:stCondLst>
                                    <p:cond delay="76000"/>
                                  </p:stCondLst>
                                  <p:childTnLst>
                                    <p:animEffect transition="out" filter="fade">
                                      <p:cBhvr>
                                        <p:cTn id="86" dur="500"/>
                                        <p:tgtEl>
                                          <p:spTgt spid="62"/>
                                        </p:tgtEl>
                                      </p:cBhvr>
                                    </p:animEffect>
                                    <p:set>
                                      <p:cBhvr>
                                        <p:cTn id="87" dur="1" fill="hold">
                                          <p:stCondLst>
                                            <p:cond delay="499"/>
                                          </p:stCondLst>
                                        </p:cTn>
                                        <p:tgtEl>
                                          <p:spTgt spid="62"/>
                                        </p:tgtEl>
                                        <p:attrNameLst>
                                          <p:attrName>style.visibility</p:attrName>
                                        </p:attrNameLst>
                                      </p:cBhvr>
                                      <p:to>
                                        <p:strVal val="hidden"/>
                                      </p:to>
                                    </p:set>
                                  </p:childTnLst>
                                </p:cTn>
                              </p:par>
                              <p:par>
                                <p:cTn id="88" presetID="10" presetClass="entr" presetSubtype="0" fill="hold" grpId="0" nodeType="withEffect">
                                  <p:stCondLst>
                                    <p:cond delay="76000"/>
                                  </p:stCondLst>
                                  <p:childTnLst>
                                    <p:set>
                                      <p:cBhvr>
                                        <p:cTn id="89" dur="1" fill="hold">
                                          <p:stCondLst>
                                            <p:cond delay="0"/>
                                          </p:stCondLst>
                                        </p:cTn>
                                        <p:tgtEl>
                                          <p:spTgt spid="31"/>
                                        </p:tgtEl>
                                        <p:attrNameLst>
                                          <p:attrName>style.visibility</p:attrName>
                                        </p:attrNameLst>
                                      </p:cBhvr>
                                      <p:to>
                                        <p:strVal val="visible"/>
                                      </p:to>
                                    </p:set>
                                    <p:animEffect transition="in" filter="fade">
                                      <p:cBhvr>
                                        <p:cTn id="90" dur="500"/>
                                        <p:tgtEl>
                                          <p:spTgt spid="31"/>
                                        </p:tgtEl>
                                      </p:cBhvr>
                                    </p:animEffect>
                                  </p:childTnLst>
                                </p:cTn>
                              </p:par>
                              <p:par>
                                <p:cTn id="91" presetID="10" presetClass="entr" presetSubtype="0" fill="hold" nodeType="withEffect">
                                  <p:stCondLst>
                                    <p:cond delay="7600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500"/>
                                        <p:tgtEl>
                                          <p:spTgt spid="30"/>
                                        </p:tgtEl>
                                      </p:cBhvr>
                                    </p:animEffect>
                                  </p:childTnLst>
                                </p:cTn>
                              </p:par>
                              <p:par>
                                <p:cTn id="94" presetID="10" presetClass="entr" presetSubtype="0" fill="hold" grpId="0" nodeType="withEffect">
                                  <p:stCondLst>
                                    <p:cond delay="7600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97" fill="hold" display="0">
                  <p:stCondLst>
                    <p:cond delay="indefinite"/>
                  </p:stCondLst>
                  <p:endCondLst>
                    <p:cond evt="onStopAudio" delay="0">
                      <p:tgtEl>
                        <p:sldTgt/>
                      </p:tgtEl>
                    </p:cond>
                  </p:endCondLst>
                </p:cTn>
                <p:tgtEl>
                  <p:spTgt spid="3"/>
                </p:tgtEl>
              </p:cMediaNode>
            </p:audio>
          </p:childTnLst>
        </p:cTn>
      </p:par>
    </p:tnLst>
    <p:bldLst>
      <p:bldP spid="53" grpId="0"/>
      <p:bldP spid="55" grpId="0"/>
      <p:bldP spid="57" grpId="0" animBg="1"/>
      <p:bldP spid="57" grpId="1" animBg="1"/>
      <p:bldP spid="58" grpId="0"/>
      <p:bldP spid="58" grpId="1"/>
      <p:bldP spid="59" grpId="0" animBg="1"/>
      <p:bldP spid="59" grpId="1" animBg="1"/>
      <p:bldP spid="60" grpId="0"/>
      <p:bldP spid="60" grpId="1"/>
      <p:bldP spid="61" grpId="0" animBg="1"/>
      <p:bldP spid="61" grpId="1" animBg="1"/>
      <p:bldP spid="61" grpId="2" animBg="1"/>
      <p:bldP spid="61" grpId="3" animBg="1"/>
      <p:bldP spid="62" grpId="0"/>
      <p:bldP spid="62" grpId="1"/>
      <p:bldP spid="62" grpId="2"/>
      <p:bldP spid="62" grpId="3"/>
      <p:bldP spid="73" grpId="0" animBg="1"/>
      <p:bldP spid="73" grpId="1" animBg="1"/>
      <p:bldP spid="74" grpId="0" animBg="1"/>
      <p:bldP spid="74" grpId="1" animBg="1"/>
      <p:bldP spid="31" grpId="0"/>
      <p:bldP spid="3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2123728" y="258202"/>
            <a:ext cx="5196872" cy="369332"/>
          </a:xfrm>
          <a:prstGeom prst="rect">
            <a:avLst/>
          </a:prstGeom>
          <a:noFill/>
        </p:spPr>
        <p:txBody>
          <a:bodyPr wrap="none" rtlCol="0">
            <a:spAutoFit/>
          </a:bodyPr>
          <a:lstStyle/>
          <a:p>
            <a:r>
              <a:rPr lang="de-DE" b="1" dirty="0" smtClean="0"/>
              <a:t>Kombination von 4 Indikatoren für einen Semi-Batch</a:t>
            </a:r>
            <a:endParaRPr lang="de-DE" dirty="0"/>
          </a:p>
        </p:txBody>
      </p:sp>
      <p:cxnSp>
        <p:nvCxnSpPr>
          <p:cNvPr id="8" name="Gerade Verbindung 7"/>
          <p:cNvCxnSpPr/>
          <p:nvPr/>
        </p:nvCxnSpPr>
        <p:spPr>
          <a:xfrm>
            <a:off x="2987824" y="3231997"/>
            <a:ext cx="3168352"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3042197" y="3320522"/>
            <a:ext cx="570990" cy="369332"/>
          </a:xfrm>
          <a:prstGeom prst="rect">
            <a:avLst/>
          </a:prstGeom>
          <a:noFill/>
        </p:spPr>
        <p:txBody>
          <a:bodyPr wrap="none" rtlCol="0">
            <a:spAutoFit/>
          </a:bodyPr>
          <a:lstStyle/>
          <a:p>
            <a:pPr algn="ctr"/>
            <a:r>
              <a:rPr lang="de-DE" dirty="0" smtClean="0"/>
              <a:t>BEN</a:t>
            </a:r>
            <a:endParaRPr lang="de-DE" dirty="0"/>
          </a:p>
        </p:txBody>
      </p:sp>
      <p:sp>
        <p:nvSpPr>
          <p:cNvPr id="12" name="Textfeld 11"/>
          <p:cNvSpPr txBox="1"/>
          <p:nvPr/>
        </p:nvSpPr>
        <p:spPr>
          <a:xfrm>
            <a:off x="5533966" y="3320522"/>
            <a:ext cx="567848" cy="369332"/>
          </a:xfrm>
          <a:prstGeom prst="rect">
            <a:avLst/>
          </a:prstGeom>
          <a:noFill/>
        </p:spPr>
        <p:txBody>
          <a:bodyPr wrap="none" rtlCol="0">
            <a:spAutoFit/>
          </a:bodyPr>
          <a:lstStyle/>
          <a:p>
            <a:pPr algn="ctr"/>
            <a:r>
              <a:rPr lang="de-DE" dirty="0" smtClean="0"/>
              <a:t>ECO</a:t>
            </a:r>
            <a:endParaRPr lang="de-DE" dirty="0"/>
          </a:p>
        </p:txBody>
      </p:sp>
      <p:sp>
        <p:nvSpPr>
          <p:cNvPr id="13" name="Textfeld 12"/>
          <p:cNvSpPr txBox="1"/>
          <p:nvPr/>
        </p:nvSpPr>
        <p:spPr>
          <a:xfrm>
            <a:off x="3854630" y="3320522"/>
            <a:ext cx="606256" cy="369332"/>
          </a:xfrm>
          <a:prstGeom prst="rect">
            <a:avLst/>
          </a:prstGeom>
          <a:noFill/>
        </p:spPr>
        <p:txBody>
          <a:bodyPr wrap="none" rtlCol="0">
            <a:spAutoFit/>
          </a:bodyPr>
          <a:lstStyle/>
          <a:p>
            <a:pPr algn="ctr"/>
            <a:r>
              <a:rPr lang="de-DE" dirty="0" err="1" smtClean="0"/>
              <a:t>TME</a:t>
            </a:r>
            <a:endParaRPr lang="de-DE" dirty="0"/>
          </a:p>
        </p:txBody>
      </p:sp>
      <p:sp>
        <p:nvSpPr>
          <p:cNvPr id="15" name="Textfeld 14"/>
          <p:cNvSpPr txBox="1"/>
          <p:nvPr/>
        </p:nvSpPr>
        <p:spPr>
          <a:xfrm>
            <a:off x="4727176" y="3320521"/>
            <a:ext cx="521297" cy="369332"/>
          </a:xfrm>
          <a:prstGeom prst="rect">
            <a:avLst/>
          </a:prstGeom>
          <a:noFill/>
        </p:spPr>
        <p:txBody>
          <a:bodyPr wrap="none" rtlCol="0">
            <a:spAutoFit/>
          </a:bodyPr>
          <a:lstStyle/>
          <a:p>
            <a:pPr algn="ctr"/>
            <a:r>
              <a:rPr lang="de-DE" dirty="0" smtClean="0"/>
              <a:t>TEE</a:t>
            </a:r>
            <a:endParaRPr lang="de-DE" dirty="0"/>
          </a:p>
        </p:txBody>
      </p:sp>
      <p:cxnSp>
        <p:nvCxnSpPr>
          <p:cNvPr id="16" name="Gerade Verbindung mit Pfeil 15"/>
          <p:cNvCxnSpPr/>
          <p:nvPr/>
        </p:nvCxnSpPr>
        <p:spPr>
          <a:xfrm flipV="1">
            <a:off x="3327692" y="1453647"/>
            <a:ext cx="0" cy="1776957"/>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3" name="Gleichschenkliges Dreieck 2"/>
          <p:cNvSpPr/>
          <p:nvPr/>
        </p:nvSpPr>
        <p:spPr>
          <a:xfrm rot="16200000">
            <a:off x="5830604" y="2168038"/>
            <a:ext cx="147547" cy="17297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Gleichschenkliges Dreieck 20"/>
          <p:cNvSpPr/>
          <p:nvPr/>
        </p:nvSpPr>
        <p:spPr>
          <a:xfrm rot="16200000">
            <a:off x="4994680" y="2233319"/>
            <a:ext cx="147547" cy="17297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Gleichschenkliges Dreieck 21"/>
          <p:cNvSpPr/>
          <p:nvPr/>
        </p:nvSpPr>
        <p:spPr>
          <a:xfrm rot="16200000">
            <a:off x="4175184" y="2437553"/>
            <a:ext cx="147547" cy="17297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Gleichschenkliges Dreieck 22"/>
          <p:cNvSpPr/>
          <p:nvPr/>
        </p:nvSpPr>
        <p:spPr>
          <a:xfrm rot="16200000">
            <a:off x="3340406" y="2159545"/>
            <a:ext cx="147547" cy="17297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4" name="Gerade Verbindung mit Pfeil 23"/>
          <p:cNvCxnSpPr/>
          <p:nvPr/>
        </p:nvCxnSpPr>
        <p:spPr>
          <a:xfrm flipV="1">
            <a:off x="4154600" y="1453647"/>
            <a:ext cx="0" cy="1776957"/>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Gerade Verbindung mit Pfeil 27"/>
          <p:cNvCxnSpPr/>
          <p:nvPr/>
        </p:nvCxnSpPr>
        <p:spPr>
          <a:xfrm flipV="1">
            <a:off x="4981508" y="1453647"/>
            <a:ext cx="0" cy="1776957"/>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9" name="Gerade Verbindung mit Pfeil 28"/>
          <p:cNvCxnSpPr/>
          <p:nvPr/>
        </p:nvCxnSpPr>
        <p:spPr>
          <a:xfrm flipV="1">
            <a:off x="5808415" y="1453647"/>
            <a:ext cx="0" cy="1776957"/>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5" name="Pfeil nach unten 4"/>
          <p:cNvSpPr/>
          <p:nvPr/>
        </p:nvSpPr>
        <p:spPr>
          <a:xfrm flipV="1">
            <a:off x="4418037" y="2212277"/>
            <a:ext cx="144016" cy="311763"/>
          </a:xfrm>
          <a:prstGeom prst="down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Pfeil nach unten 24"/>
          <p:cNvSpPr/>
          <p:nvPr/>
        </p:nvSpPr>
        <p:spPr>
          <a:xfrm>
            <a:off x="5248473" y="2319721"/>
            <a:ext cx="144016" cy="311763"/>
          </a:xfrm>
          <a:prstGeom prst="down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Pfeil nach unten 25"/>
          <p:cNvSpPr/>
          <p:nvPr/>
        </p:nvSpPr>
        <p:spPr>
          <a:xfrm>
            <a:off x="6046787" y="2257220"/>
            <a:ext cx="144016" cy="530756"/>
          </a:xfrm>
          <a:prstGeom prst="down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F20_neu.wma">
            <a:hlinkClick r:id="" action="ppaction://media"/>
          </p:cNvPr>
          <p:cNvPicPr>
            <a:picLocks noChangeAspect="1"/>
          </p:cNvPicPr>
          <p:nvPr>
            <a:audioFile r:link="rId2"/>
            <p:extLst>
              <p:ext uri="{DAA4B4D4-6D71-4841-9C94-3DE7FCFB9230}">
                <p14:media xmlns:p14="http://schemas.microsoft.com/office/powerpoint/2010/main" r:embed="rId3">
                  <p14:trim end="1358.8064"/>
                </p14:media>
              </p:ext>
            </p:extLst>
          </p:nvPr>
        </p:nvPicPr>
        <p:blipFill>
          <a:blip r:embed="rId6"/>
          <a:stretch>
            <a:fillRect/>
          </a:stretch>
        </p:blipFill>
        <p:spPr>
          <a:xfrm>
            <a:off x="9727190" y="2240346"/>
            <a:ext cx="609600" cy="609600"/>
          </a:xfrm>
          <a:prstGeom prst="rect">
            <a:avLst/>
          </a:prstGeom>
        </p:spPr>
      </p:pic>
    </p:spTree>
    <p:custDataLst>
      <p:tags r:id="rId1"/>
    </p:custDataLst>
    <p:extLst>
      <p:ext uri="{BB962C8B-B14F-4D97-AF65-F5344CB8AC3E}">
        <p14:creationId xmlns:p14="http://schemas.microsoft.com/office/powerpoint/2010/main" val="582545104"/>
      </p:ext>
    </p:extLst>
  </p:cSld>
  <p:clrMapOvr>
    <a:masterClrMapping/>
  </p:clrMapOvr>
  <mc:AlternateContent xmlns:mc="http://schemas.openxmlformats.org/markup-compatibility/2006" xmlns:p14="http://schemas.microsoft.com/office/powerpoint/2010/main">
    <mc:Choice Requires="p14">
      <p:transition p14:dur="100" advClick="0" advTm="30500">
        <p:cut/>
      </p:transition>
    </mc:Choice>
    <mc:Fallback xmlns="">
      <p:transition advClick="0" advTm="30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271" fill="hold"/>
                                        <p:tgtEl>
                                          <p:spTgt spid="7"/>
                                        </p:tgtEl>
                                      </p:cBhvr>
                                    </p:cmd>
                                  </p:childTnLst>
                                </p:cTn>
                              </p:par>
                              <p:par>
                                <p:cTn id="7" presetID="42" presetClass="path" presetSubtype="0" accel="50000" decel="50000" fill="hold" grpId="0" nodeType="withEffect">
                                  <p:stCondLst>
                                    <p:cond delay="5000"/>
                                  </p:stCondLst>
                                  <p:childTnLst>
                                    <p:animMotion origin="layout" path="M -3.33333E-6 -3.51343E-6 L -3.33333E-6 -0.06051 " pathEditMode="relative" rAng="0" ptsTypes="AA">
                                      <p:cBhvr>
                                        <p:cTn id="8" dur="2000" fill="hold"/>
                                        <p:tgtEl>
                                          <p:spTgt spid="22"/>
                                        </p:tgtEl>
                                        <p:attrNameLst>
                                          <p:attrName>ppt_x</p:attrName>
                                          <p:attrName>ppt_y</p:attrName>
                                        </p:attrNameLst>
                                      </p:cBhvr>
                                      <p:rCtr x="0" y="-3026"/>
                                    </p:animMotion>
                                  </p:childTnLst>
                                </p:cTn>
                              </p:par>
                              <p:par>
                                <p:cTn id="9" presetID="42" presetClass="path" presetSubtype="0" accel="50000" decel="50000" fill="hold" grpId="0" nodeType="withEffect">
                                  <p:stCondLst>
                                    <p:cond delay="5000"/>
                                  </p:stCondLst>
                                  <p:childTnLst>
                                    <p:animMotion origin="layout" path="M 3.33333E-6 4.85644E-6 L 3.33333E-6 0.06298 " pathEditMode="relative" rAng="0" ptsTypes="AA">
                                      <p:cBhvr>
                                        <p:cTn id="10" dur="2000" fill="hold"/>
                                        <p:tgtEl>
                                          <p:spTgt spid="21"/>
                                        </p:tgtEl>
                                        <p:attrNameLst>
                                          <p:attrName>ppt_x</p:attrName>
                                          <p:attrName>ppt_y</p:attrName>
                                        </p:attrNameLst>
                                      </p:cBhvr>
                                      <p:rCtr x="0" y="3149"/>
                                    </p:animMotion>
                                  </p:childTnLst>
                                </p:cTn>
                              </p:par>
                              <p:par>
                                <p:cTn id="11" presetID="42" presetClass="path" presetSubtype="0" accel="50000" decel="50000" fill="hold" grpId="0" nodeType="withEffect">
                                  <p:stCondLst>
                                    <p:cond delay="5000"/>
                                  </p:stCondLst>
                                  <p:childTnLst>
                                    <p:animMotion origin="layout" path="M 2.77778E-7 -1.60494E-6 L 2.77778E-7 0.10371 " pathEditMode="relative" rAng="0" ptsTypes="AA">
                                      <p:cBhvr>
                                        <p:cTn id="12" dur="2000" fill="hold"/>
                                        <p:tgtEl>
                                          <p:spTgt spid="3"/>
                                        </p:tgtEl>
                                        <p:attrNameLst>
                                          <p:attrName>ppt_x</p:attrName>
                                          <p:attrName>ppt_y</p:attrName>
                                        </p:attrNameLst>
                                      </p:cBhvr>
                                      <p:rCtr x="0" y="5185"/>
                                    </p:animMotion>
                                  </p:childTnLst>
                                </p:cTn>
                              </p:par>
                              <p:par>
                                <p:cTn id="13" presetID="10" presetClass="entr" presetSubtype="0" fill="hold" grpId="0" nodeType="withEffect">
                                  <p:stCondLst>
                                    <p:cond delay="50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500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500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7"/>
                </p:tgtEl>
              </p:cMediaNode>
            </p:audio>
          </p:childTnLst>
        </p:cTn>
      </p:par>
    </p:tnLst>
    <p:bldLst>
      <p:bldP spid="3" grpId="0" animBg="1"/>
      <p:bldP spid="21" grpId="0" animBg="1"/>
      <p:bldP spid="22" grpId="0" animBg="1"/>
      <p:bldP spid="5" grpId="0" animBg="1"/>
      <p:bldP spid="25" grpId="0" animBg="1"/>
      <p:bldP spid="2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ieren 2"/>
          <p:cNvGrpSpPr>
            <a:grpSpLocks noChangeAspect="1"/>
          </p:cNvGrpSpPr>
          <p:nvPr/>
        </p:nvGrpSpPr>
        <p:grpSpPr>
          <a:xfrm>
            <a:off x="504147" y="1059269"/>
            <a:ext cx="1345096" cy="2268402"/>
            <a:chOff x="467544" y="1005718"/>
            <a:chExt cx="1821013" cy="3070999"/>
          </a:xfrm>
        </p:grpSpPr>
        <p:sp>
          <p:nvSpPr>
            <p:cNvPr id="16" name="Ellipse 15"/>
            <p:cNvSpPr/>
            <p:nvPr/>
          </p:nvSpPr>
          <p:spPr>
            <a:xfrm>
              <a:off x="801986" y="1160243"/>
              <a:ext cx="1152128" cy="129614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765982" y="1772461"/>
              <a:ext cx="1224136" cy="7667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Abgerundetes Rechteck 17"/>
            <p:cNvSpPr/>
            <p:nvPr/>
          </p:nvSpPr>
          <p:spPr>
            <a:xfrm>
              <a:off x="738813" y="1741843"/>
              <a:ext cx="1278474" cy="137437"/>
            </a:xfrm>
            <a:prstGeom prst="roundRect">
              <a:avLst>
                <a:gd name="adj" fmla="val 50000"/>
              </a:avLst>
            </a:prstGeom>
            <a:solidFill>
              <a:schemeClr val="tx1">
                <a:lumMod val="50000"/>
                <a:lumOff val="50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Abgerundetes Rechteck 18"/>
            <p:cNvSpPr/>
            <p:nvPr/>
          </p:nvSpPr>
          <p:spPr>
            <a:xfrm>
              <a:off x="467544" y="2571750"/>
              <a:ext cx="1821013" cy="1504967"/>
            </a:xfrm>
            <a:prstGeom prst="roundRect">
              <a:avLst>
                <a:gd name="adj" fmla="val 33692"/>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Ellipse 19"/>
            <p:cNvSpPr/>
            <p:nvPr/>
          </p:nvSpPr>
          <p:spPr>
            <a:xfrm>
              <a:off x="1053446" y="2276517"/>
              <a:ext cx="649208" cy="6355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Ellipse 20"/>
            <p:cNvSpPr/>
            <p:nvPr/>
          </p:nvSpPr>
          <p:spPr>
            <a:xfrm>
              <a:off x="855272" y="1340413"/>
              <a:ext cx="1045557" cy="1238505"/>
            </a:xfrm>
            <a:prstGeom prst="ellipse">
              <a:avLst/>
            </a:prstGeom>
            <a:noFill/>
            <a:ln w="508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p:nvSpPr>
          <p:spPr>
            <a:xfrm>
              <a:off x="1287070" y="1005718"/>
              <a:ext cx="181960" cy="7667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p:nvSpPr>
          <p:spPr>
            <a:xfrm>
              <a:off x="1335145" y="1046093"/>
              <a:ext cx="85811" cy="69246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p:nvSpPr>
          <p:spPr>
            <a:xfrm>
              <a:off x="1529189" y="3209907"/>
              <a:ext cx="571069" cy="941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7" name="Gruppieren 36"/>
          <p:cNvGrpSpPr/>
          <p:nvPr/>
        </p:nvGrpSpPr>
        <p:grpSpPr>
          <a:xfrm>
            <a:off x="5076057" y="1828330"/>
            <a:ext cx="941256" cy="1268086"/>
            <a:chOff x="5076057" y="1828330"/>
            <a:chExt cx="941256" cy="1268086"/>
          </a:xfrm>
        </p:grpSpPr>
        <p:pic>
          <p:nvPicPr>
            <p:cNvPr id="25" name="Picture 2" descr="X:\Forschung\Usability Study - Interface\Main experiment\chem_prod.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7554" t="10574" r="582"/>
            <a:stretch/>
          </p:blipFill>
          <p:spPr bwMode="auto">
            <a:xfrm>
              <a:off x="5076057" y="1828330"/>
              <a:ext cx="941256" cy="68519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26" name="Textfeld 25"/>
            <p:cNvSpPr txBox="1"/>
            <p:nvPr/>
          </p:nvSpPr>
          <p:spPr>
            <a:xfrm>
              <a:off x="5106853" y="2727084"/>
              <a:ext cx="879664" cy="369332"/>
            </a:xfrm>
            <a:prstGeom prst="rect">
              <a:avLst/>
            </a:prstGeom>
            <a:noFill/>
          </p:spPr>
          <p:txBody>
            <a:bodyPr wrap="none" rtlCol="0">
              <a:spAutoFit/>
            </a:bodyPr>
            <a:lstStyle/>
            <a:p>
              <a:r>
                <a:rPr lang="de-DE" dirty="0" smtClean="0"/>
                <a:t>Prozess</a:t>
              </a:r>
              <a:endParaRPr lang="de-DE" dirty="0"/>
            </a:p>
          </p:txBody>
        </p:sp>
      </p:grpSp>
      <p:grpSp>
        <p:nvGrpSpPr>
          <p:cNvPr id="40" name="Gruppieren 39"/>
          <p:cNvGrpSpPr/>
          <p:nvPr/>
        </p:nvGrpSpPr>
        <p:grpSpPr>
          <a:xfrm>
            <a:off x="7040013" y="767020"/>
            <a:ext cx="1564435" cy="3081240"/>
            <a:chOff x="7040013" y="767020"/>
            <a:chExt cx="1564435" cy="3081240"/>
          </a:xfrm>
        </p:grpSpPr>
        <p:pic>
          <p:nvPicPr>
            <p:cNvPr id="2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40013" y="767020"/>
              <a:ext cx="1564435" cy="1549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40014" y="2715766"/>
              <a:ext cx="1474944" cy="1132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 name="Gruppieren 37"/>
          <p:cNvGrpSpPr/>
          <p:nvPr/>
        </p:nvGrpSpPr>
        <p:grpSpPr>
          <a:xfrm>
            <a:off x="6330659" y="1796072"/>
            <a:ext cx="576064" cy="1251855"/>
            <a:chOff x="6330659" y="1796072"/>
            <a:chExt cx="576064" cy="1251855"/>
          </a:xfrm>
        </p:grpSpPr>
        <p:sp>
          <p:nvSpPr>
            <p:cNvPr id="29" name="Pfeil nach rechts 28"/>
            <p:cNvSpPr/>
            <p:nvPr/>
          </p:nvSpPr>
          <p:spPr>
            <a:xfrm rot="20305986">
              <a:off x="6330659" y="1796072"/>
              <a:ext cx="576064" cy="429601"/>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Pfeil nach rechts 29"/>
            <p:cNvSpPr/>
            <p:nvPr/>
          </p:nvSpPr>
          <p:spPr>
            <a:xfrm rot="1294014" flipV="1">
              <a:off x="6330659" y="2618326"/>
              <a:ext cx="576064" cy="429601"/>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9" name="Gruppieren 38"/>
          <p:cNvGrpSpPr/>
          <p:nvPr/>
        </p:nvGrpSpPr>
        <p:grpSpPr>
          <a:xfrm>
            <a:off x="2339752" y="2006516"/>
            <a:ext cx="2448272" cy="1690064"/>
            <a:chOff x="2339752" y="2006516"/>
            <a:chExt cx="2448272" cy="1690064"/>
          </a:xfrm>
        </p:grpSpPr>
        <p:sp>
          <p:nvSpPr>
            <p:cNvPr id="31" name="Pfeil nach rechts 30"/>
            <p:cNvSpPr/>
            <p:nvPr/>
          </p:nvSpPr>
          <p:spPr>
            <a:xfrm>
              <a:off x="2339752" y="2006516"/>
              <a:ext cx="2448272" cy="429601"/>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Textfeld 31"/>
            <p:cNvSpPr txBox="1"/>
            <p:nvPr/>
          </p:nvSpPr>
          <p:spPr>
            <a:xfrm>
              <a:off x="2555776" y="2496251"/>
              <a:ext cx="1849930" cy="1200329"/>
            </a:xfrm>
            <a:prstGeom prst="rect">
              <a:avLst/>
            </a:prstGeom>
            <a:noFill/>
          </p:spPr>
          <p:txBody>
            <a:bodyPr wrap="none" rtlCol="0">
              <a:spAutoFit/>
            </a:bodyPr>
            <a:lstStyle/>
            <a:p>
              <a:pPr marL="285750" indent="-285750">
                <a:buFont typeface="Arial" panose="020B0604020202020204" pitchFamily="34" charset="0"/>
                <a:buChar char="•"/>
              </a:pPr>
              <a:r>
                <a:rPr lang="de-DE" dirty="0" smtClean="0"/>
                <a:t>Einflussgrößen</a:t>
              </a:r>
            </a:p>
            <a:p>
              <a:pPr marL="742950" lvl="1" indent="-285750">
                <a:buFont typeface="Symbol" panose="05050102010706020507" pitchFamily="18" charset="2"/>
                <a:buChar char="-"/>
              </a:pPr>
              <a:r>
                <a:rPr lang="de-DE" dirty="0" smtClean="0"/>
                <a:t>Zugabe B</a:t>
              </a:r>
            </a:p>
            <a:p>
              <a:pPr marL="742950" lvl="1" indent="-285750">
                <a:buFont typeface="Symbol" panose="05050102010706020507" pitchFamily="18" charset="2"/>
                <a:buChar char="-"/>
              </a:pPr>
              <a:r>
                <a:rPr lang="de-DE" dirty="0" smtClean="0"/>
                <a:t>Heizen</a:t>
              </a:r>
            </a:p>
            <a:p>
              <a:pPr marL="742950" lvl="1" indent="-285750">
                <a:buFont typeface="Symbol" panose="05050102010706020507" pitchFamily="18" charset="2"/>
                <a:buChar char="-"/>
              </a:pPr>
              <a:r>
                <a:rPr lang="de-DE" dirty="0" smtClean="0"/>
                <a:t>Kühlen</a:t>
              </a:r>
              <a:endParaRPr lang="de-DE" dirty="0"/>
            </a:p>
          </p:txBody>
        </p:sp>
      </p:grpSp>
      <p:grpSp>
        <p:nvGrpSpPr>
          <p:cNvPr id="36" name="Gruppieren 35"/>
          <p:cNvGrpSpPr/>
          <p:nvPr/>
        </p:nvGrpSpPr>
        <p:grpSpPr>
          <a:xfrm>
            <a:off x="4788520" y="3282012"/>
            <a:ext cx="1861464" cy="964313"/>
            <a:chOff x="4788520" y="3282012"/>
            <a:chExt cx="1861464" cy="964313"/>
          </a:xfrm>
        </p:grpSpPr>
        <p:sp>
          <p:nvSpPr>
            <p:cNvPr id="34" name="Pfeil nach links und rechts 33"/>
            <p:cNvSpPr/>
            <p:nvPr/>
          </p:nvSpPr>
          <p:spPr>
            <a:xfrm>
              <a:off x="4788520" y="3282012"/>
              <a:ext cx="1861464" cy="414567"/>
            </a:xfrm>
            <a:prstGeom prst="lef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Textfeld 34"/>
            <p:cNvSpPr txBox="1"/>
            <p:nvPr/>
          </p:nvSpPr>
          <p:spPr>
            <a:xfrm>
              <a:off x="5520319" y="3599994"/>
              <a:ext cx="397866" cy="646331"/>
            </a:xfrm>
            <a:prstGeom prst="rect">
              <a:avLst/>
            </a:prstGeom>
            <a:noFill/>
          </p:spPr>
          <p:txBody>
            <a:bodyPr wrap="none" rtlCol="0">
              <a:spAutoFit/>
            </a:bodyPr>
            <a:lstStyle/>
            <a:p>
              <a:r>
                <a:rPr lang="de-DE" sz="3600" dirty="0" smtClean="0"/>
                <a:t>?</a:t>
              </a:r>
              <a:endParaRPr lang="de-DE" sz="3600" dirty="0"/>
            </a:p>
          </p:txBody>
        </p:sp>
      </p:grpSp>
      <p:pic>
        <p:nvPicPr>
          <p:cNvPr id="42" name="Helm_neu2.wma">
            <a:hlinkClick r:id="" action="ppaction://media"/>
          </p:cNvPr>
          <p:cNvPicPr>
            <a:picLocks noChangeAspect="1"/>
          </p:cNvPicPr>
          <p:nvPr>
            <a:audioFile r:link="rId1"/>
            <p:extLst>
              <p:ext uri="{DAA4B4D4-6D71-4841-9C94-3DE7FCFB9230}">
                <p14:media xmlns:p14="http://schemas.microsoft.com/office/powerpoint/2010/main" r:embed="rId2">
                  <p14:trim end="1896.8672"/>
                </p14:media>
              </p:ext>
            </p:extLst>
          </p:nvPr>
        </p:nvPicPr>
        <p:blipFill>
          <a:blip r:embed="rId8"/>
          <a:stretch>
            <a:fillRect/>
          </a:stretch>
        </p:blipFill>
        <p:spPr>
          <a:xfrm>
            <a:off x="9972600" y="1173409"/>
            <a:ext cx="609600" cy="609600"/>
          </a:xfrm>
          <a:prstGeom prst="rect">
            <a:avLst/>
          </a:prstGeom>
        </p:spPr>
      </p:pic>
    </p:spTree>
    <p:extLst>
      <p:ext uri="{BB962C8B-B14F-4D97-AF65-F5344CB8AC3E}">
        <p14:creationId xmlns:p14="http://schemas.microsoft.com/office/powerpoint/2010/main" val="3094095869"/>
      </p:ext>
    </p:extLst>
  </p:cSld>
  <p:clrMapOvr>
    <a:masterClrMapping/>
  </p:clrMapOvr>
  <mc:AlternateContent xmlns:mc="http://schemas.openxmlformats.org/markup-compatibility/2006" xmlns:p14="http://schemas.microsoft.com/office/powerpoint/2010/main">
    <mc:Choice Requires="p14">
      <p:transition p14:dur="100" advClick="0" advTm="33000">
        <p:cut/>
      </p:transition>
    </mc:Choice>
    <mc:Fallback xmlns="">
      <p:transition advClick="0" advTm="3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659" fill="hold"/>
                                        <p:tgtEl>
                                          <p:spTgt spid="42"/>
                                        </p:tgtEl>
                                      </p:cBhvr>
                                    </p:cmd>
                                  </p:childTnLst>
                                </p:cTn>
                              </p:par>
                              <p:par>
                                <p:cTn id="7" presetID="10" presetClass="entr" presetSubtype="0" fill="hold" nodeType="withEffect">
                                  <p:stCondLst>
                                    <p:cond delay="8000"/>
                                  </p:stCondLst>
                                  <p:childTnLst>
                                    <p:set>
                                      <p:cBhvr>
                                        <p:cTn id="8" dur="1" fill="hold">
                                          <p:stCondLst>
                                            <p:cond delay="0"/>
                                          </p:stCondLst>
                                        </p:cTn>
                                        <p:tgtEl>
                                          <p:spTgt spid="39"/>
                                        </p:tgtEl>
                                        <p:attrNameLst>
                                          <p:attrName>style.visibility</p:attrName>
                                        </p:attrNameLst>
                                      </p:cBhvr>
                                      <p:to>
                                        <p:strVal val="visible"/>
                                      </p:to>
                                    </p:set>
                                    <p:animEffect transition="in" filter="fade">
                                      <p:cBhvr>
                                        <p:cTn id="9" dur="500"/>
                                        <p:tgtEl>
                                          <p:spTgt spid="39"/>
                                        </p:tgtEl>
                                      </p:cBhvr>
                                    </p:animEffect>
                                  </p:childTnLst>
                                </p:cTn>
                              </p:par>
                              <p:par>
                                <p:cTn id="10" presetID="10" presetClass="entr" presetSubtype="0" fill="hold" nodeType="withEffect">
                                  <p:stCondLst>
                                    <p:cond delay="900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par>
                                <p:cTn id="13" presetID="10" presetClass="entr" presetSubtype="0" fill="hold" nodeType="withEffect">
                                  <p:stCondLst>
                                    <p:cond delay="1600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par>
                                <p:cTn id="16" presetID="10" presetClass="entr" presetSubtype="0" fill="hold" nodeType="withEffect">
                                  <p:stCondLst>
                                    <p:cond delay="1700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nodeType="withEffect">
                                  <p:stCondLst>
                                    <p:cond delay="2400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4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ieren 2"/>
          <p:cNvGrpSpPr>
            <a:grpSpLocks noChangeAspect="1"/>
          </p:cNvGrpSpPr>
          <p:nvPr/>
        </p:nvGrpSpPr>
        <p:grpSpPr>
          <a:xfrm>
            <a:off x="504147" y="1059269"/>
            <a:ext cx="1345096" cy="2268402"/>
            <a:chOff x="467544" y="1005718"/>
            <a:chExt cx="1821013" cy="3070999"/>
          </a:xfrm>
        </p:grpSpPr>
        <p:sp>
          <p:nvSpPr>
            <p:cNvPr id="16" name="Ellipse 15"/>
            <p:cNvSpPr/>
            <p:nvPr/>
          </p:nvSpPr>
          <p:spPr>
            <a:xfrm>
              <a:off x="801986" y="1160243"/>
              <a:ext cx="1152128" cy="129614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765982" y="1772461"/>
              <a:ext cx="1224136" cy="7667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Abgerundetes Rechteck 17"/>
            <p:cNvSpPr/>
            <p:nvPr/>
          </p:nvSpPr>
          <p:spPr>
            <a:xfrm>
              <a:off x="738813" y="1741843"/>
              <a:ext cx="1278474" cy="137437"/>
            </a:xfrm>
            <a:prstGeom prst="roundRect">
              <a:avLst>
                <a:gd name="adj" fmla="val 50000"/>
              </a:avLst>
            </a:prstGeom>
            <a:solidFill>
              <a:schemeClr val="tx1">
                <a:lumMod val="50000"/>
                <a:lumOff val="50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Abgerundetes Rechteck 18"/>
            <p:cNvSpPr/>
            <p:nvPr/>
          </p:nvSpPr>
          <p:spPr>
            <a:xfrm>
              <a:off x="467544" y="2571750"/>
              <a:ext cx="1821013" cy="1504967"/>
            </a:xfrm>
            <a:prstGeom prst="roundRect">
              <a:avLst>
                <a:gd name="adj" fmla="val 33692"/>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Ellipse 19"/>
            <p:cNvSpPr/>
            <p:nvPr/>
          </p:nvSpPr>
          <p:spPr>
            <a:xfrm>
              <a:off x="1053446" y="2276517"/>
              <a:ext cx="649208" cy="6355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Ellipse 20"/>
            <p:cNvSpPr/>
            <p:nvPr/>
          </p:nvSpPr>
          <p:spPr>
            <a:xfrm>
              <a:off x="855272" y="1340413"/>
              <a:ext cx="1045557" cy="1238505"/>
            </a:xfrm>
            <a:prstGeom prst="ellipse">
              <a:avLst/>
            </a:prstGeom>
            <a:noFill/>
            <a:ln w="508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p:nvSpPr>
          <p:spPr>
            <a:xfrm>
              <a:off x="1287070" y="1005718"/>
              <a:ext cx="181960" cy="7667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p:nvSpPr>
          <p:spPr>
            <a:xfrm>
              <a:off x="1335145" y="1046093"/>
              <a:ext cx="85811" cy="69246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p:nvSpPr>
          <p:spPr>
            <a:xfrm>
              <a:off x="1529189" y="3209907"/>
              <a:ext cx="571069" cy="941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5" name="Gruppieren 4"/>
          <p:cNvGrpSpPr/>
          <p:nvPr/>
        </p:nvGrpSpPr>
        <p:grpSpPr>
          <a:xfrm>
            <a:off x="5076057" y="1828330"/>
            <a:ext cx="941256" cy="1268086"/>
            <a:chOff x="5076057" y="1828330"/>
            <a:chExt cx="941256" cy="1268086"/>
          </a:xfrm>
        </p:grpSpPr>
        <p:pic>
          <p:nvPicPr>
            <p:cNvPr id="25" name="Picture 2" descr="X:\Forschung\Usability Study - Interface\Main experiment\chem_prod.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7554" t="10574" r="582"/>
            <a:stretch/>
          </p:blipFill>
          <p:spPr bwMode="auto">
            <a:xfrm>
              <a:off x="5076057" y="1828330"/>
              <a:ext cx="941256" cy="68519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26" name="Textfeld 25"/>
            <p:cNvSpPr txBox="1"/>
            <p:nvPr/>
          </p:nvSpPr>
          <p:spPr>
            <a:xfrm>
              <a:off x="5106853" y="2727084"/>
              <a:ext cx="879664" cy="369332"/>
            </a:xfrm>
            <a:prstGeom prst="rect">
              <a:avLst/>
            </a:prstGeom>
            <a:noFill/>
          </p:spPr>
          <p:txBody>
            <a:bodyPr wrap="none" rtlCol="0">
              <a:spAutoFit/>
            </a:bodyPr>
            <a:lstStyle/>
            <a:p>
              <a:r>
                <a:rPr lang="de-DE" dirty="0" smtClean="0"/>
                <a:t>Prozess</a:t>
              </a:r>
              <a:endParaRPr lang="de-DE" dirty="0"/>
            </a:p>
          </p:txBody>
        </p:sp>
      </p:grpSp>
      <p:grpSp>
        <p:nvGrpSpPr>
          <p:cNvPr id="9" name="Gruppieren 8"/>
          <p:cNvGrpSpPr/>
          <p:nvPr/>
        </p:nvGrpSpPr>
        <p:grpSpPr>
          <a:xfrm>
            <a:off x="7040013" y="767020"/>
            <a:ext cx="1564435" cy="3081240"/>
            <a:chOff x="7040013" y="767020"/>
            <a:chExt cx="1564435" cy="3081240"/>
          </a:xfrm>
        </p:grpSpPr>
        <p:pic>
          <p:nvPicPr>
            <p:cNvPr id="2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40013" y="767020"/>
              <a:ext cx="1564435" cy="1549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40014" y="2715766"/>
              <a:ext cx="1474944" cy="1132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uppieren 5"/>
          <p:cNvGrpSpPr/>
          <p:nvPr/>
        </p:nvGrpSpPr>
        <p:grpSpPr>
          <a:xfrm>
            <a:off x="6330659" y="1796072"/>
            <a:ext cx="576064" cy="1251855"/>
            <a:chOff x="6330659" y="1796072"/>
            <a:chExt cx="576064" cy="1251855"/>
          </a:xfrm>
        </p:grpSpPr>
        <p:sp>
          <p:nvSpPr>
            <p:cNvPr id="29" name="Pfeil nach rechts 28"/>
            <p:cNvSpPr/>
            <p:nvPr/>
          </p:nvSpPr>
          <p:spPr>
            <a:xfrm rot="20305986">
              <a:off x="6330659" y="1796072"/>
              <a:ext cx="576064" cy="429601"/>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Pfeil nach rechts 29"/>
            <p:cNvSpPr/>
            <p:nvPr/>
          </p:nvSpPr>
          <p:spPr>
            <a:xfrm rot="1294014" flipV="1">
              <a:off x="6330659" y="2618326"/>
              <a:ext cx="576064" cy="429601"/>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37"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029570" y="1918408"/>
            <a:ext cx="890573" cy="628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Pfeil nach links und rechts 1"/>
          <p:cNvSpPr/>
          <p:nvPr/>
        </p:nvSpPr>
        <p:spPr>
          <a:xfrm>
            <a:off x="2051718" y="2020462"/>
            <a:ext cx="813301" cy="446936"/>
          </a:xfrm>
          <a:prstGeom prst="lef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 name="Gruppieren 3"/>
          <p:cNvGrpSpPr/>
          <p:nvPr/>
        </p:nvGrpSpPr>
        <p:grpSpPr>
          <a:xfrm>
            <a:off x="4067944" y="1653769"/>
            <a:ext cx="720080" cy="782348"/>
            <a:chOff x="4067944" y="1653769"/>
            <a:chExt cx="720080" cy="782348"/>
          </a:xfrm>
        </p:grpSpPr>
        <p:sp>
          <p:nvSpPr>
            <p:cNvPr id="31" name="Pfeil nach rechts 30"/>
            <p:cNvSpPr/>
            <p:nvPr/>
          </p:nvSpPr>
          <p:spPr>
            <a:xfrm>
              <a:off x="4067944" y="2006516"/>
              <a:ext cx="720080" cy="429601"/>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38" name="Gruppieren 37"/>
            <p:cNvGrpSpPr/>
            <p:nvPr/>
          </p:nvGrpSpPr>
          <p:grpSpPr>
            <a:xfrm>
              <a:off x="4239968" y="1653769"/>
              <a:ext cx="438572" cy="268315"/>
              <a:chOff x="4781500" y="4408310"/>
              <a:chExt cx="1036678" cy="635439"/>
            </a:xfrm>
          </p:grpSpPr>
          <p:sp>
            <p:nvSpPr>
              <p:cNvPr id="39" name="Rechteck 38"/>
              <p:cNvSpPr/>
              <p:nvPr/>
            </p:nvSpPr>
            <p:spPr>
              <a:xfrm rot="3828035">
                <a:off x="4621173" y="4635880"/>
                <a:ext cx="633672" cy="1785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Rechteck 39"/>
              <p:cNvSpPr/>
              <p:nvPr/>
            </p:nvSpPr>
            <p:spPr>
              <a:xfrm rot="8323445">
                <a:off x="4781500" y="4536400"/>
                <a:ext cx="1036678" cy="1888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hteck 40"/>
              <p:cNvSpPr/>
              <p:nvPr/>
            </p:nvSpPr>
            <p:spPr>
              <a:xfrm>
                <a:off x="4846598" y="4853694"/>
                <a:ext cx="373474" cy="1900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10" name="Gruppieren 9"/>
          <p:cNvGrpSpPr/>
          <p:nvPr/>
        </p:nvGrpSpPr>
        <p:grpSpPr>
          <a:xfrm>
            <a:off x="8545122" y="809903"/>
            <a:ext cx="438572" cy="1985899"/>
            <a:chOff x="8545122" y="809903"/>
            <a:chExt cx="438572" cy="1985899"/>
          </a:xfrm>
        </p:grpSpPr>
        <p:grpSp>
          <p:nvGrpSpPr>
            <p:cNvPr id="42" name="Gruppieren 41"/>
            <p:cNvGrpSpPr/>
            <p:nvPr/>
          </p:nvGrpSpPr>
          <p:grpSpPr>
            <a:xfrm>
              <a:off x="8545122" y="809903"/>
              <a:ext cx="438572" cy="268315"/>
              <a:chOff x="4781500" y="4408310"/>
              <a:chExt cx="1036678" cy="635439"/>
            </a:xfrm>
          </p:grpSpPr>
          <p:sp>
            <p:nvSpPr>
              <p:cNvPr id="43" name="Rechteck 42"/>
              <p:cNvSpPr/>
              <p:nvPr/>
            </p:nvSpPr>
            <p:spPr>
              <a:xfrm rot="3828035">
                <a:off x="4621173" y="4635880"/>
                <a:ext cx="633672" cy="1785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p:cNvSpPr/>
              <p:nvPr/>
            </p:nvSpPr>
            <p:spPr>
              <a:xfrm rot="8323445">
                <a:off x="4781500" y="4536400"/>
                <a:ext cx="1036678" cy="1888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eck 44"/>
              <p:cNvSpPr/>
              <p:nvPr/>
            </p:nvSpPr>
            <p:spPr>
              <a:xfrm>
                <a:off x="4846598" y="4853694"/>
                <a:ext cx="373474" cy="1900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46" name="Gruppieren 45"/>
            <p:cNvGrpSpPr/>
            <p:nvPr/>
          </p:nvGrpSpPr>
          <p:grpSpPr>
            <a:xfrm>
              <a:off x="8545122" y="2527487"/>
              <a:ext cx="438572" cy="268315"/>
              <a:chOff x="4781500" y="4408310"/>
              <a:chExt cx="1036678" cy="635439"/>
            </a:xfrm>
          </p:grpSpPr>
          <p:sp>
            <p:nvSpPr>
              <p:cNvPr id="47" name="Rechteck 46"/>
              <p:cNvSpPr/>
              <p:nvPr/>
            </p:nvSpPr>
            <p:spPr>
              <a:xfrm rot="3828035">
                <a:off x="4621173" y="4635880"/>
                <a:ext cx="633672" cy="1785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p:nvSpPr>
            <p:spPr>
              <a:xfrm rot="8323445">
                <a:off x="4781500" y="4536400"/>
                <a:ext cx="1036678" cy="1888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Rechteck 48"/>
              <p:cNvSpPr/>
              <p:nvPr/>
            </p:nvSpPr>
            <p:spPr>
              <a:xfrm>
                <a:off x="4846598" y="4853694"/>
                <a:ext cx="373474" cy="1900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pic>
        <p:nvPicPr>
          <p:cNvPr id="8" name="Helm_neu1.wma">
            <a:hlinkClick r:id="" action="ppaction://media"/>
          </p:cNvPr>
          <p:cNvPicPr>
            <a:picLocks noChangeAspect="1"/>
          </p:cNvPicPr>
          <p:nvPr>
            <a:audioFile r:link="rId1"/>
            <p:extLst>
              <p:ext uri="{DAA4B4D4-6D71-4841-9C94-3DE7FCFB9230}">
                <p14:media xmlns:p14="http://schemas.microsoft.com/office/powerpoint/2010/main" r:embed="rId2">
                  <p14:trim end="1935.2464"/>
                </p14:media>
              </p:ext>
            </p:extLst>
          </p:nvPr>
        </p:nvPicPr>
        <p:blipFill>
          <a:blip r:embed="rId9"/>
          <a:stretch>
            <a:fillRect/>
          </a:stretch>
        </p:blipFill>
        <p:spPr>
          <a:xfrm>
            <a:off x="9612560" y="1232233"/>
            <a:ext cx="609600" cy="609600"/>
          </a:xfrm>
          <a:prstGeom prst="rect">
            <a:avLst/>
          </a:prstGeom>
        </p:spPr>
      </p:pic>
    </p:spTree>
    <p:extLst>
      <p:ext uri="{BB962C8B-B14F-4D97-AF65-F5344CB8AC3E}">
        <p14:creationId xmlns:p14="http://schemas.microsoft.com/office/powerpoint/2010/main" val="3078608814"/>
      </p:ext>
    </p:extLst>
  </p:cSld>
  <p:clrMapOvr>
    <a:masterClrMapping/>
  </p:clrMapOvr>
  <mc:AlternateContent xmlns:mc="http://schemas.openxmlformats.org/markup-compatibility/2006" xmlns:p14="http://schemas.microsoft.com/office/powerpoint/2010/main">
    <mc:Choice Requires="p14">
      <p:transition p14:dur="100" advClick="0" advTm="26500">
        <p:cut/>
      </p:transition>
    </mc:Choice>
    <mc:Fallback xmlns="">
      <p:transition advClick="0" advTm="26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025" fill="hold"/>
                                        <p:tgtEl>
                                          <p:spTgt spid="8"/>
                                        </p:tgtEl>
                                      </p:cBhvr>
                                    </p:cmd>
                                  </p:childTnLst>
                                </p:cTn>
                              </p:par>
                              <p:par>
                                <p:cTn id="7" presetID="10" presetClass="entr" presetSubtype="0" fill="hold" nodeType="withEffect">
                                  <p:stCondLst>
                                    <p:cond delay="1300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par>
                                <p:cTn id="10" presetID="10" presetClass="entr" presetSubtype="0" fill="hold" nodeType="withEffect">
                                  <p:stCondLst>
                                    <p:cond delay="140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150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 presetClass="entr" presetSubtype="0" fill="hold" nodeType="withEffect">
                                  <p:stCondLst>
                                    <p:cond delay="16000"/>
                                  </p:stCondLst>
                                  <p:childTnLst>
                                    <p:set>
                                      <p:cBhvr>
                                        <p:cTn id="17" dur="1" fill="hold">
                                          <p:stCondLst>
                                            <p:cond delay="0"/>
                                          </p:stCondLst>
                                        </p:cTn>
                                        <p:tgtEl>
                                          <p:spTgt spid="9"/>
                                        </p:tgtEl>
                                        <p:attrNameLst>
                                          <p:attrName>style.visibility</p:attrName>
                                        </p:attrNameLst>
                                      </p:cBhvr>
                                      <p:to>
                                        <p:strVal val="visible"/>
                                      </p:to>
                                    </p:set>
                                  </p:childTnLst>
                                </p:cTn>
                              </p:par>
                              <p:par>
                                <p:cTn id="18" presetID="10" presetClass="entr" presetSubtype="0" fill="hold" nodeType="withEffect">
                                  <p:stCondLst>
                                    <p:cond delay="1700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8"/>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1938789" y="2248585"/>
            <a:ext cx="5266443" cy="646331"/>
          </a:xfrm>
          <a:prstGeom prst="rect">
            <a:avLst/>
          </a:prstGeom>
          <a:noFill/>
        </p:spPr>
        <p:txBody>
          <a:bodyPr wrap="none" rtlCol="0">
            <a:spAutoFit/>
          </a:bodyPr>
          <a:lstStyle/>
          <a:p>
            <a:pPr algn="ctr"/>
            <a:r>
              <a:rPr lang="de-DE" sz="3600" b="1" dirty="0" smtClean="0"/>
              <a:t>Decision Support Interface</a:t>
            </a:r>
            <a:endParaRPr lang="de-DE" sz="3600" b="1" dirty="0"/>
          </a:p>
        </p:txBody>
      </p:sp>
      <p:pic>
        <p:nvPicPr>
          <p:cNvPr id="3" name="neu_uebergang.wma">
            <a:hlinkClick r:id="" action="ppaction://media"/>
          </p:cNvPr>
          <p:cNvPicPr>
            <a:picLocks noChangeAspect="1"/>
          </p:cNvPicPr>
          <p:nvPr>
            <a:audioFile r:link="rId1"/>
            <p:extLst>
              <p:ext uri="{DAA4B4D4-6D71-4841-9C94-3DE7FCFB9230}">
                <p14:media xmlns:p14="http://schemas.microsoft.com/office/powerpoint/2010/main" r:embed="rId2">
                  <p14:trim end="1891.284"/>
                </p14:media>
              </p:ext>
            </p:extLst>
          </p:nvPr>
        </p:nvPicPr>
        <p:blipFill>
          <a:blip r:embed="rId5"/>
          <a:stretch>
            <a:fillRect/>
          </a:stretch>
        </p:blipFill>
        <p:spPr>
          <a:xfrm>
            <a:off x="9684568" y="1943785"/>
            <a:ext cx="609600" cy="609600"/>
          </a:xfrm>
          <a:prstGeom prst="rect">
            <a:avLst/>
          </a:prstGeom>
        </p:spPr>
      </p:pic>
    </p:spTree>
    <p:extLst>
      <p:ext uri="{BB962C8B-B14F-4D97-AF65-F5344CB8AC3E}">
        <p14:creationId xmlns:p14="http://schemas.microsoft.com/office/powerpoint/2010/main" val="222780357"/>
      </p:ext>
    </p:extLst>
  </p:cSld>
  <p:clrMapOvr>
    <a:masterClrMapping/>
  </p:clrMapOvr>
  <mc:AlternateContent xmlns:mc="http://schemas.openxmlformats.org/markup-compatibility/2006" xmlns:p14="http://schemas.microsoft.com/office/powerpoint/2010/main">
    <mc:Choice Requires="p14">
      <p:transition p14:dur="100" advClick="0" advTm="8000">
        <p:cut/>
      </p:transition>
    </mc:Choice>
    <mc:Fallback xmlns="">
      <p:transition advClick="0" advTm="8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77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605" y="277802"/>
            <a:ext cx="9119728" cy="46285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hteck 3"/>
          <p:cNvSpPr/>
          <p:nvPr/>
        </p:nvSpPr>
        <p:spPr>
          <a:xfrm>
            <a:off x="165114" y="3007857"/>
            <a:ext cx="2693093" cy="17454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p:cNvSpPr/>
          <p:nvPr/>
        </p:nvSpPr>
        <p:spPr>
          <a:xfrm>
            <a:off x="827584" y="195486"/>
            <a:ext cx="3744416" cy="1728192"/>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827584" y="1923678"/>
            <a:ext cx="3744416" cy="936104"/>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5220071" y="208682"/>
            <a:ext cx="3892713" cy="4739331"/>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p:nvSpPr>
        <p:spPr>
          <a:xfrm>
            <a:off x="61142" y="2859781"/>
            <a:ext cx="2862979" cy="2008953"/>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p:nvSpPr>
        <p:spPr>
          <a:xfrm>
            <a:off x="2924121" y="2859782"/>
            <a:ext cx="2079927" cy="2008953"/>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von_hinten_8.wma">
            <a:hlinkClick r:id="" action="ppaction://media"/>
          </p:cNvPr>
          <p:cNvPicPr>
            <a:picLocks noChangeAspect="1"/>
          </p:cNvPicPr>
          <p:nvPr>
            <a:audioFile r:link="rId1"/>
            <p:extLst>
              <p:ext uri="{DAA4B4D4-6D71-4841-9C94-3DE7FCFB9230}">
                <p14:media xmlns:p14="http://schemas.microsoft.com/office/powerpoint/2010/main" r:embed="rId2">
                  <p14:trim end="1997.2544"/>
                </p14:media>
              </p:ext>
            </p:extLst>
          </p:nvPr>
        </p:nvPicPr>
        <p:blipFill>
          <a:blip r:embed="rId6"/>
          <a:stretch>
            <a:fillRect/>
          </a:stretch>
        </p:blipFill>
        <p:spPr>
          <a:xfrm>
            <a:off x="9612560" y="1419622"/>
            <a:ext cx="609600" cy="609600"/>
          </a:xfrm>
          <a:prstGeom prst="rect">
            <a:avLst/>
          </a:prstGeom>
        </p:spPr>
      </p:pic>
    </p:spTree>
    <p:extLst>
      <p:ext uri="{BB962C8B-B14F-4D97-AF65-F5344CB8AC3E}">
        <p14:creationId xmlns:p14="http://schemas.microsoft.com/office/powerpoint/2010/main" val="1032497603"/>
      </p:ext>
    </p:extLst>
  </p:cSld>
  <p:clrMapOvr>
    <a:masterClrMapping/>
  </p:clrMapOvr>
  <mc:AlternateContent xmlns:mc="http://schemas.openxmlformats.org/markup-compatibility/2006">
    <mc:Choice xmlns:p14="http://schemas.microsoft.com/office/powerpoint/2010/main" Requires="p14">
      <p:transition spd="med" p14:dur="700" advClick="0" advTm="40000">
        <p:fade/>
      </p:transition>
    </mc:Choice>
    <mc:Fallback>
      <p:transition spd="med" advClick="0" advTm="4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852" fill="hold"/>
                                        <p:tgtEl>
                                          <p:spTgt spid="6"/>
                                        </p:tgtEl>
                                      </p:cBhvr>
                                    </p:cmd>
                                  </p:childTnLst>
                                </p:cTn>
                              </p:par>
                              <p:par>
                                <p:cTn id="7" presetID="10" presetClass="entr" presetSubtype="0" fill="hold" grpId="0" nodeType="withEffect">
                                  <p:stCondLst>
                                    <p:cond delay="400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par>
                                <p:cTn id="10" presetID="10" presetClass="entr" presetSubtype="0" fill="hold" grpId="0" nodeType="withEffect">
                                  <p:stCondLst>
                                    <p:cond delay="70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xit" presetSubtype="0" fill="hold" grpId="1" nodeType="withEffect">
                                  <p:stCondLst>
                                    <p:cond delay="700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ntr" presetSubtype="0" fill="hold" grpId="0" nodeType="withEffect">
                                  <p:stCondLst>
                                    <p:cond delay="130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xit" presetSubtype="0" fill="hold" grpId="1" nodeType="withEffect">
                                  <p:stCondLst>
                                    <p:cond delay="13000"/>
                                  </p:stCondLst>
                                  <p:childTnLst>
                                    <p:animEffect transition="out" filter="fade">
                                      <p:cBhvr>
                                        <p:cTn id="20" dur="500"/>
                                        <p:tgtEl>
                                          <p:spTgt spid="8"/>
                                        </p:tgtEl>
                                      </p:cBhvr>
                                    </p:animEffect>
                                    <p:set>
                                      <p:cBhvr>
                                        <p:cTn id="21" dur="1" fill="hold">
                                          <p:stCondLst>
                                            <p:cond delay="499"/>
                                          </p:stCondLst>
                                        </p:cTn>
                                        <p:tgtEl>
                                          <p:spTgt spid="8"/>
                                        </p:tgtEl>
                                        <p:attrNameLst>
                                          <p:attrName>style.visibility</p:attrName>
                                        </p:attrNameLst>
                                      </p:cBhvr>
                                      <p:to>
                                        <p:strVal val="hidden"/>
                                      </p:to>
                                    </p:set>
                                  </p:childTnLst>
                                </p:cTn>
                              </p:par>
                              <p:par>
                                <p:cTn id="22" presetID="10" presetClass="entr" presetSubtype="0" fill="hold" grpId="0" nodeType="withEffect">
                                  <p:stCondLst>
                                    <p:cond delay="240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xit" presetSubtype="0" fill="hold" grpId="1" nodeType="withEffect">
                                  <p:stCondLst>
                                    <p:cond delay="24000"/>
                                  </p:stCondLst>
                                  <p:childTnLst>
                                    <p:animEffect transition="out" filter="fade">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par>
                                <p:cTn id="28" presetID="10" presetClass="entr" presetSubtype="0" fill="hold" grpId="0" nodeType="withEffect">
                                  <p:stCondLst>
                                    <p:cond delay="330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xit" presetSubtype="0" fill="hold" grpId="1" nodeType="withEffect">
                                  <p:stCondLst>
                                    <p:cond delay="33000"/>
                                  </p:stCondLst>
                                  <p:childTnLst>
                                    <p:animEffect transition="out" filter="fade">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4" fill="hold" display="0">
                  <p:stCondLst>
                    <p:cond delay="indefinite"/>
                  </p:stCondLst>
                  <p:endCondLst>
                    <p:cond evt="onStopAudio" delay="0">
                      <p:tgtEl>
                        <p:sldTgt/>
                      </p:tgtEl>
                    </p:cond>
                  </p:endCondLst>
                </p:cTn>
                <p:tgtEl>
                  <p:spTgt spid="6"/>
                </p:tgtEl>
              </p:cMediaNode>
            </p:audio>
          </p:childTnLst>
        </p:cTn>
      </p:par>
    </p:tnLst>
    <p:bldLst>
      <p:bldP spid="5" grpId="0" animBg="1"/>
      <p:bldP spid="5" grpId="1" animBg="1"/>
      <p:bldP spid="8" grpId="0" animBg="1"/>
      <p:bldP spid="8" grpId="1" animBg="1"/>
      <p:bldP spid="9" grpId="0" animBg="1"/>
      <p:bldP spid="9" grpId="1" animBg="1"/>
      <p:bldP spid="10" grpId="0" animBg="1"/>
      <p:bldP spid="10" grpId="1"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ieren 1"/>
          <p:cNvGrpSpPr/>
          <p:nvPr/>
        </p:nvGrpSpPr>
        <p:grpSpPr>
          <a:xfrm>
            <a:off x="1801634" y="1078606"/>
            <a:ext cx="5514975" cy="2986289"/>
            <a:chOff x="1801634" y="1078606"/>
            <a:chExt cx="5514975" cy="2986289"/>
          </a:xfrm>
        </p:grpSpPr>
        <p:pic>
          <p:nvPicPr>
            <p:cNvPr id="1026" name="Picture 2" descr="D:\00_Work_Center\01_collab_kalliski\interface-gui\Usability study\Experiment\Main experiment\Bilder\Interface\bulletChart_empty.png"/>
            <p:cNvPicPr>
              <a:picLocks noChangeAspect="1" noChangeArrowheads="1"/>
            </p:cNvPicPr>
            <p:nvPr/>
          </p:nvPicPr>
          <p:blipFill rotWithShape="1">
            <a:blip r:embed="rId5">
              <a:extLst>
                <a:ext uri="{28A0092B-C50C-407E-A947-70E740481C1C}">
                  <a14:useLocalDpi xmlns:a14="http://schemas.microsoft.com/office/drawing/2010/main" val="0"/>
                </a:ext>
              </a:extLst>
            </a:blip>
            <a:srcRect b="15720"/>
            <a:stretch/>
          </p:blipFill>
          <p:spPr bwMode="auto">
            <a:xfrm>
              <a:off x="1801634" y="1078606"/>
              <a:ext cx="5514975" cy="2986289"/>
            </a:xfrm>
            <a:prstGeom prst="rect">
              <a:avLst/>
            </a:prstGeom>
            <a:noFill/>
            <a:extLst>
              <a:ext uri="{909E8E84-426E-40DD-AFC4-6F175D3DCCD1}">
                <a14:hiddenFill xmlns:a14="http://schemas.microsoft.com/office/drawing/2010/main">
                  <a:solidFill>
                    <a:srgbClr val="FFFFFF"/>
                  </a:solidFill>
                </a14:hiddenFill>
              </a:ext>
            </a:extLst>
          </p:spPr>
        </p:pic>
        <p:sp>
          <p:nvSpPr>
            <p:cNvPr id="3" name="Rechteck 2"/>
            <p:cNvSpPr/>
            <p:nvPr/>
          </p:nvSpPr>
          <p:spPr>
            <a:xfrm>
              <a:off x="6948265" y="1275606"/>
              <a:ext cx="288032" cy="26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p:cNvSpPr/>
            <p:nvPr/>
          </p:nvSpPr>
          <p:spPr>
            <a:xfrm>
              <a:off x="5508104" y="1275606"/>
              <a:ext cx="288032" cy="26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p:cNvSpPr/>
            <p:nvPr/>
          </p:nvSpPr>
          <p:spPr>
            <a:xfrm>
              <a:off x="4067944" y="1293729"/>
              <a:ext cx="288032" cy="26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p:cNvSpPr/>
            <p:nvPr/>
          </p:nvSpPr>
          <p:spPr>
            <a:xfrm>
              <a:off x="2627784" y="1318760"/>
              <a:ext cx="288032" cy="26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7" name="von_hinten_9.wma">
            <a:hlinkClick r:id="" action="ppaction://media"/>
          </p:cNvPr>
          <p:cNvPicPr>
            <a:picLocks noChangeAspect="1"/>
          </p:cNvPicPr>
          <p:nvPr>
            <a:audioFile r:link="rId1"/>
            <p:extLst>
              <p:ext uri="{DAA4B4D4-6D71-4841-9C94-3DE7FCFB9230}">
                <p14:media xmlns:p14="http://schemas.microsoft.com/office/powerpoint/2010/main" r:embed="rId2">
                  <p14:trim end="1493.1264"/>
                </p14:media>
              </p:ext>
            </p:extLst>
          </p:nvPr>
        </p:nvPicPr>
        <p:blipFill>
          <a:blip r:embed="rId6"/>
          <a:stretch>
            <a:fillRect/>
          </a:stretch>
        </p:blipFill>
        <p:spPr>
          <a:xfrm>
            <a:off x="9950896" y="1078606"/>
            <a:ext cx="609600" cy="609600"/>
          </a:xfrm>
          <a:prstGeom prst="rect">
            <a:avLst/>
          </a:prstGeom>
        </p:spPr>
      </p:pic>
    </p:spTree>
    <p:extLst>
      <p:ext uri="{BB962C8B-B14F-4D97-AF65-F5344CB8AC3E}">
        <p14:creationId xmlns:p14="http://schemas.microsoft.com/office/powerpoint/2010/main" val="3539053810"/>
      </p:ext>
    </p:extLst>
  </p:cSld>
  <p:clrMapOvr>
    <a:masterClrMapping/>
  </p:clrMapOvr>
  <mc:AlternateContent xmlns:mc="http://schemas.openxmlformats.org/markup-compatibility/2006">
    <mc:Choice xmlns:p14="http://schemas.microsoft.com/office/powerpoint/2010/main" Requires="p14">
      <p:transition p14:dur="100" advClick="0" advTm="42000">
        <p:cut/>
      </p:transition>
    </mc:Choice>
    <mc:Fallback>
      <p:transition advClick="0" advTm="4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21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7"/>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3063" y="1076325"/>
            <a:ext cx="5857875" cy="2990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von_hinten_7.wma">
            <a:hlinkClick r:id="" action="ppaction://media"/>
          </p:cNvPr>
          <p:cNvPicPr>
            <a:picLocks noChangeAspect="1"/>
          </p:cNvPicPr>
          <p:nvPr>
            <a:audioFile r:link="rId1"/>
            <p:extLst>
              <p:ext uri="{DAA4B4D4-6D71-4841-9C94-3DE7FCFB9230}">
                <p14:media xmlns:p14="http://schemas.microsoft.com/office/powerpoint/2010/main" r:embed="rId2">
                  <p14:trim end="1918.0192"/>
                </p14:media>
              </p:ext>
            </p:extLst>
          </p:nvPr>
        </p:nvPicPr>
        <p:blipFill>
          <a:blip r:embed="rId6"/>
          <a:stretch>
            <a:fillRect/>
          </a:stretch>
        </p:blipFill>
        <p:spPr>
          <a:xfrm>
            <a:off x="9540552" y="1419622"/>
            <a:ext cx="609600" cy="609600"/>
          </a:xfrm>
          <a:prstGeom prst="rect">
            <a:avLst/>
          </a:prstGeom>
        </p:spPr>
      </p:pic>
    </p:spTree>
    <p:extLst>
      <p:ext uri="{BB962C8B-B14F-4D97-AF65-F5344CB8AC3E}">
        <p14:creationId xmlns:p14="http://schemas.microsoft.com/office/powerpoint/2010/main" val="533190150"/>
      </p:ext>
    </p:extLst>
  </p:cSld>
  <p:clrMapOvr>
    <a:masterClrMapping/>
  </p:clrMapOvr>
  <mc:AlternateContent xmlns:mc="http://schemas.openxmlformats.org/markup-compatibility/2006">
    <mc:Choice xmlns:p14="http://schemas.microsoft.com/office/powerpoint/2010/main" Requires="p14">
      <p:transition p14:dur="100" advTm="14500">
        <p:cut/>
      </p:transition>
    </mc:Choice>
    <mc:Fallback>
      <p:transition advTm="14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15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5875" y="1638300"/>
            <a:ext cx="6572250" cy="1866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von_hinten_6.wma">
            <a:hlinkClick r:id="" action="ppaction://media"/>
          </p:cNvPr>
          <p:cNvPicPr>
            <a:picLocks noChangeAspect="1"/>
          </p:cNvPicPr>
          <p:nvPr>
            <a:audioFile r:link="rId1"/>
            <p:extLst>
              <p:ext uri="{DAA4B4D4-6D71-4841-9C94-3DE7FCFB9230}">
                <p14:media xmlns:p14="http://schemas.microsoft.com/office/powerpoint/2010/main" r:embed="rId2">
                  <p14:trim end="2067.3616"/>
                </p14:media>
              </p:ext>
            </p:extLst>
          </p:nvPr>
        </p:nvPicPr>
        <p:blipFill>
          <a:blip r:embed="rId6"/>
          <a:stretch>
            <a:fillRect/>
          </a:stretch>
        </p:blipFill>
        <p:spPr>
          <a:xfrm>
            <a:off x="9468544" y="1203598"/>
            <a:ext cx="609600" cy="609600"/>
          </a:xfrm>
          <a:prstGeom prst="rect">
            <a:avLst/>
          </a:prstGeom>
        </p:spPr>
      </p:pic>
    </p:spTree>
    <p:extLst>
      <p:ext uri="{BB962C8B-B14F-4D97-AF65-F5344CB8AC3E}">
        <p14:creationId xmlns:p14="http://schemas.microsoft.com/office/powerpoint/2010/main" val="533190150"/>
      </p:ext>
    </p:extLst>
  </p:cSld>
  <p:clrMapOvr>
    <a:masterClrMapping/>
  </p:clrMapOvr>
  <mc:AlternateContent xmlns:mc="http://schemas.openxmlformats.org/markup-compatibility/2006">
    <mc:Choice xmlns:p14="http://schemas.microsoft.com/office/powerpoint/2010/main" Requires="p14">
      <p:transition p14:dur="100" advClick="0" advTm="33000">
        <p:cut/>
      </p:transition>
    </mc:Choice>
    <mc:Fallback>
      <p:transition advClick="0" advTm="3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5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a:xfrm>
            <a:off x="7093868" y="345496"/>
            <a:ext cx="288032" cy="26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p:cNvSpPr/>
          <p:nvPr/>
        </p:nvSpPr>
        <p:spPr>
          <a:xfrm>
            <a:off x="5653707" y="345496"/>
            <a:ext cx="288032" cy="26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p:cNvSpPr/>
          <p:nvPr/>
        </p:nvSpPr>
        <p:spPr>
          <a:xfrm>
            <a:off x="4213547" y="363619"/>
            <a:ext cx="288032" cy="26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p:cNvSpPr/>
          <p:nvPr/>
        </p:nvSpPr>
        <p:spPr>
          <a:xfrm>
            <a:off x="2773387" y="388650"/>
            <a:ext cx="288032" cy="26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F25.wma">
            <a:hlinkClick r:id="" action="ppaction://media"/>
          </p:cNvPr>
          <p:cNvPicPr>
            <a:picLocks noChangeAspect="1"/>
          </p:cNvPicPr>
          <p:nvPr>
            <a:audioFile r:link="rId1"/>
            <p:extLst>
              <p:ext uri="{DAA4B4D4-6D71-4841-9C94-3DE7FCFB9230}">
                <p14:media xmlns:p14="http://schemas.microsoft.com/office/powerpoint/2010/main" r:embed="rId2">
                  <p14:trim end="1955.1384"/>
                </p14:media>
              </p:ext>
            </p:extLst>
          </p:nvPr>
        </p:nvPicPr>
        <p:blipFill>
          <a:blip r:embed="rId5"/>
          <a:stretch>
            <a:fillRect/>
          </a:stretch>
        </p:blipFill>
        <p:spPr>
          <a:xfrm>
            <a:off x="9468544" y="4011910"/>
            <a:ext cx="609600" cy="609600"/>
          </a:xfrm>
          <a:prstGeom prst="rect">
            <a:avLst/>
          </a:prstGeom>
        </p:spPr>
      </p:pic>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28738" y="123825"/>
            <a:ext cx="6486525" cy="4895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3190150"/>
      </p:ext>
    </p:extLst>
  </p:cSld>
  <p:clrMapOvr>
    <a:masterClrMapping/>
  </p:clrMapOvr>
  <mc:AlternateContent xmlns:mc="http://schemas.openxmlformats.org/markup-compatibility/2006" xmlns:p14="http://schemas.microsoft.com/office/powerpoint/2010/main">
    <mc:Choice Requires="p14">
      <p:transition p14:dur="100" advClick="0" advTm="9000">
        <p:cut/>
      </p:transition>
    </mc:Choice>
    <mc:Fallback xmlns="">
      <p:transition advClick="0" advTm="9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6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1211529" y="2248585"/>
            <a:ext cx="6720942" cy="646331"/>
          </a:xfrm>
          <a:prstGeom prst="rect">
            <a:avLst/>
          </a:prstGeom>
          <a:noFill/>
        </p:spPr>
        <p:txBody>
          <a:bodyPr wrap="none" rtlCol="0">
            <a:spAutoFit/>
          </a:bodyPr>
          <a:lstStyle/>
          <a:p>
            <a:r>
              <a:rPr lang="de-DE" sz="3600" b="1" dirty="0" smtClean="0"/>
              <a:t>Williams-Otto Semi-Batch-Prozess</a:t>
            </a:r>
            <a:endParaRPr lang="de-DE" sz="3600" b="1" dirty="0"/>
          </a:p>
        </p:txBody>
      </p:sp>
      <p:pic>
        <p:nvPicPr>
          <p:cNvPr id="2" name="F3.wma">
            <a:hlinkClick r:id="" action="ppaction://media"/>
          </p:cNvPr>
          <p:cNvPicPr>
            <a:picLocks noChangeAspect="1"/>
          </p:cNvPicPr>
          <p:nvPr>
            <a:audioFile r:link="rId1"/>
            <p:extLst>
              <p:ext uri="{DAA4B4D4-6D71-4841-9C94-3DE7FCFB9230}">
                <p14:media xmlns:p14="http://schemas.microsoft.com/office/powerpoint/2010/main" r:embed="rId2">
                  <p14:trim end="1966.2536"/>
                </p14:media>
              </p:ext>
            </p:extLst>
          </p:nvPr>
        </p:nvPicPr>
        <p:blipFill>
          <a:blip r:embed="rId5"/>
          <a:stretch>
            <a:fillRect/>
          </a:stretch>
        </p:blipFill>
        <p:spPr>
          <a:xfrm>
            <a:off x="9396536" y="2571750"/>
            <a:ext cx="609600" cy="609600"/>
          </a:xfrm>
          <a:prstGeom prst="rect">
            <a:avLst/>
          </a:prstGeom>
        </p:spPr>
      </p:pic>
    </p:spTree>
    <p:extLst>
      <p:ext uri="{BB962C8B-B14F-4D97-AF65-F5344CB8AC3E}">
        <p14:creationId xmlns:p14="http://schemas.microsoft.com/office/powerpoint/2010/main" val="3544963216"/>
      </p:ext>
    </p:extLst>
  </p:cSld>
  <p:clrMapOvr>
    <a:masterClrMapping/>
  </p:clrMapOvr>
  <mc:AlternateContent xmlns:mc="http://schemas.openxmlformats.org/markup-compatibility/2006" xmlns:p14="http://schemas.microsoft.com/office/powerpoint/2010/main">
    <mc:Choice Requires="p14">
      <p:transition p14:dur="100" advClick="0" advTm="10500">
        <p:cut/>
      </p:transition>
    </mc:Choice>
    <mc:Fallback xmlns="">
      <p:transition advClick="0" advTm="10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97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00_Work_Center\01_collab_kalliski\interface-gui\Usability study\Experiment\Main experiment\Bilder\Interface\EnergiePlo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6740" y="333202"/>
            <a:ext cx="5486400" cy="2009776"/>
          </a:xfrm>
          <a:prstGeom prst="rect">
            <a:avLst/>
          </a:prstGeom>
          <a:noFill/>
          <a:extLst>
            <a:ext uri="{909E8E84-426E-40DD-AFC4-6F175D3DCCD1}">
              <a14:hiddenFill xmlns:a14="http://schemas.microsoft.com/office/drawing/2010/main">
                <a:solidFill>
                  <a:srgbClr val="FFFFFF"/>
                </a:solidFill>
              </a14:hiddenFill>
            </a:ext>
          </a:extLst>
        </p:spPr>
      </p:pic>
      <p:pic>
        <p:nvPicPr>
          <p:cNvPr id="4" name="26t.wma">
            <a:hlinkClick r:id="" action="ppaction://media"/>
          </p:cNvPr>
          <p:cNvPicPr>
            <a:picLocks noChangeAspect="1"/>
          </p:cNvPicPr>
          <p:nvPr>
            <a:audioFile r:link="rId1"/>
            <p:extLst>
              <p:ext uri="{DAA4B4D4-6D71-4841-9C94-3DE7FCFB9230}">
                <p14:media xmlns:p14="http://schemas.microsoft.com/office/powerpoint/2010/main" r:embed="rId2">
                  <p14:trim end="1900.5696"/>
                </p14:media>
              </p:ext>
            </p:extLst>
          </p:nvPr>
        </p:nvPicPr>
        <p:blipFill>
          <a:blip r:embed="rId6"/>
          <a:stretch>
            <a:fillRect/>
          </a:stretch>
        </p:blipFill>
        <p:spPr>
          <a:xfrm>
            <a:off x="9396536" y="2427734"/>
            <a:ext cx="609600" cy="609600"/>
          </a:xfrm>
          <a:prstGeom prst="rect">
            <a:avLst/>
          </a:prstGeom>
        </p:spPr>
      </p:pic>
    </p:spTree>
    <p:extLst>
      <p:ext uri="{BB962C8B-B14F-4D97-AF65-F5344CB8AC3E}">
        <p14:creationId xmlns:p14="http://schemas.microsoft.com/office/powerpoint/2010/main" val="2692130335"/>
      </p:ext>
    </p:extLst>
  </p:cSld>
  <p:clrMapOvr>
    <a:masterClrMapping/>
  </p:clrMapOvr>
  <mc:AlternateContent xmlns:mc="http://schemas.openxmlformats.org/markup-compatibility/2006" xmlns:p14="http://schemas.microsoft.com/office/powerpoint/2010/main">
    <mc:Choice Requires="p14">
      <p:transition p14:dur="100" advClick="0" advTm="28000">
        <p:cut/>
      </p:transition>
    </mc:Choice>
    <mc:Fallback xmlns="">
      <p:transition advClick="0" advTm="28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59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ieren 1"/>
          <p:cNvGrpSpPr/>
          <p:nvPr/>
        </p:nvGrpSpPr>
        <p:grpSpPr>
          <a:xfrm>
            <a:off x="1646740" y="333202"/>
            <a:ext cx="5486400" cy="4477097"/>
            <a:chOff x="1646740" y="483518"/>
            <a:chExt cx="5486400" cy="4477097"/>
          </a:xfrm>
        </p:grpSpPr>
        <p:pic>
          <p:nvPicPr>
            <p:cNvPr id="5122" name="Picture 2" descr="D:\00_Work_Center\01_collab_kalliski\interface-gui\Usability study\Experiment\Main experiment\Bilder\Interface\EnergiePlo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6740" y="483518"/>
              <a:ext cx="5486400" cy="2009776"/>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D:\00_Work_Center\01_collab_kalliski\interface-gui\Usability study\Experiment\Main experiment\Bilder\Interface\EnergiePlot_gefuell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80078" y="2931790"/>
              <a:ext cx="5419725" cy="2028825"/>
            </a:xfrm>
            <a:prstGeom prst="rect">
              <a:avLst/>
            </a:prstGeom>
            <a:noFill/>
            <a:extLst>
              <a:ext uri="{909E8E84-426E-40DD-AFC4-6F175D3DCCD1}">
                <a14:hiddenFill xmlns:a14="http://schemas.microsoft.com/office/drawing/2010/main">
                  <a:solidFill>
                    <a:srgbClr val="FFFFFF"/>
                  </a:solidFill>
                </a14:hiddenFill>
              </a:ext>
            </a:extLst>
          </p:spPr>
        </p:pic>
      </p:grpSp>
      <p:pic>
        <p:nvPicPr>
          <p:cNvPr id="5124" name="Picture 4"/>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72200" y="3939902"/>
            <a:ext cx="34290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F27.wma">
            <a:hlinkClick r:id="" action="ppaction://media"/>
          </p:cNvPr>
          <p:cNvPicPr>
            <a:picLocks noChangeAspect="1"/>
          </p:cNvPicPr>
          <p:nvPr>
            <a:audioFile r:link="rId1"/>
            <p:extLst>
              <p:ext uri="{DAA4B4D4-6D71-4841-9C94-3DE7FCFB9230}">
                <p14:media xmlns:p14="http://schemas.microsoft.com/office/powerpoint/2010/main" r:embed="rId2">
                  <p14:trim end="1960.3152"/>
                </p14:media>
              </p:ext>
            </p:extLst>
          </p:nvPr>
        </p:nvPicPr>
        <p:blipFill>
          <a:blip r:embed="rId8"/>
          <a:stretch>
            <a:fillRect/>
          </a:stretch>
        </p:blipFill>
        <p:spPr>
          <a:xfrm>
            <a:off x="9468544" y="3186286"/>
            <a:ext cx="609600" cy="609600"/>
          </a:xfrm>
          <a:prstGeom prst="rect">
            <a:avLst/>
          </a:prstGeom>
        </p:spPr>
      </p:pic>
    </p:spTree>
    <p:extLst>
      <p:ext uri="{BB962C8B-B14F-4D97-AF65-F5344CB8AC3E}">
        <p14:creationId xmlns:p14="http://schemas.microsoft.com/office/powerpoint/2010/main" val="533190150"/>
      </p:ext>
    </p:extLst>
  </p:cSld>
  <p:clrMapOvr>
    <a:masterClrMapping/>
  </p:clrMapOvr>
  <mc:AlternateContent xmlns:mc="http://schemas.openxmlformats.org/markup-compatibility/2006" xmlns:p14="http://schemas.microsoft.com/office/powerpoint/2010/main">
    <mc:Choice Requires="p14">
      <p:transition p14:dur="100" advClick="0" advTm="10500">
        <p:cut/>
      </p:transition>
    </mc:Choice>
    <mc:Fallback xmlns="">
      <p:transition advClick="0" advTm="10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11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00_Work_Center\01_collab_kalliski\interface-gui\Usability study\Experiment\Main experiment\Bilder\Interface\TempVo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7850" y="533400"/>
            <a:ext cx="5448300" cy="4076700"/>
          </a:xfrm>
          <a:prstGeom prst="rect">
            <a:avLst/>
          </a:prstGeom>
          <a:noFill/>
          <a:extLst>
            <a:ext uri="{909E8E84-426E-40DD-AFC4-6F175D3DCCD1}">
              <a14:hiddenFill xmlns:a14="http://schemas.microsoft.com/office/drawing/2010/main">
                <a:solidFill>
                  <a:srgbClr val="FFFFFF"/>
                </a:solidFill>
              </a14:hiddenFill>
            </a:ext>
          </a:extLst>
        </p:spPr>
      </p:pic>
      <p:pic>
        <p:nvPicPr>
          <p:cNvPr id="2" name="F28.wma">
            <a:hlinkClick r:id="" action="ppaction://media"/>
          </p:cNvPr>
          <p:cNvPicPr>
            <a:picLocks noChangeAspect="1"/>
          </p:cNvPicPr>
          <p:nvPr>
            <a:audioFile r:link="rId1"/>
            <p:extLst>
              <p:ext uri="{DAA4B4D4-6D71-4841-9C94-3DE7FCFB9230}">
                <p14:media xmlns:p14="http://schemas.microsoft.com/office/powerpoint/2010/main" r:embed="rId2">
                  <p14:trim end="1841.6992"/>
                </p14:media>
              </p:ext>
            </p:extLst>
          </p:nvPr>
        </p:nvPicPr>
        <p:blipFill>
          <a:blip r:embed="rId6"/>
          <a:stretch>
            <a:fillRect/>
          </a:stretch>
        </p:blipFill>
        <p:spPr>
          <a:xfrm>
            <a:off x="9828584" y="3435846"/>
            <a:ext cx="609600" cy="609600"/>
          </a:xfrm>
          <a:prstGeom prst="rect">
            <a:avLst/>
          </a:prstGeom>
        </p:spPr>
      </p:pic>
    </p:spTree>
    <p:extLst>
      <p:ext uri="{BB962C8B-B14F-4D97-AF65-F5344CB8AC3E}">
        <p14:creationId xmlns:p14="http://schemas.microsoft.com/office/powerpoint/2010/main" val="3371116598"/>
      </p:ext>
    </p:extLst>
  </p:cSld>
  <p:clrMapOvr>
    <a:masterClrMapping/>
  </p:clrMapOvr>
  <mc:AlternateContent xmlns:mc="http://schemas.openxmlformats.org/markup-compatibility/2006" xmlns:p14="http://schemas.microsoft.com/office/powerpoint/2010/main">
    <mc:Choice Requires="p14">
      <p:transition p14:dur="100" advClick="0" advTm="19500">
        <p:cut/>
      </p:transition>
    </mc:Choice>
    <mc:Fallback xmlns="">
      <p:transition advClick="0" advTm="19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01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00_Work_Center\01_collab_kalliski\interface-gui\Usability study\Experiment\Main experiment\Bilder\Interface\TempVo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7850" y="533400"/>
            <a:ext cx="5448300" cy="40767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D:\00_Work_Center\01_collab_kalliski\interface-gui\Usability study\Experiment\Main experiment\Bilder\Interface\Vol_gefuell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7704" y="2567299"/>
            <a:ext cx="5381625" cy="20669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92080" y="3257861"/>
            <a:ext cx="34290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F29.wma">
            <a:hlinkClick r:id="" action="ppaction://media"/>
          </p:cNvPr>
          <p:cNvPicPr>
            <a:picLocks noChangeAspect="1"/>
          </p:cNvPicPr>
          <p:nvPr>
            <a:audioFile r:link="rId1"/>
            <p:extLst>
              <p:ext uri="{DAA4B4D4-6D71-4841-9C94-3DE7FCFB9230}">
                <p14:media xmlns:p14="http://schemas.microsoft.com/office/powerpoint/2010/main" r:embed="rId2">
                  <p14:trim end="1934.3488"/>
                </p14:media>
              </p:ext>
            </p:extLst>
          </p:nvPr>
        </p:nvPicPr>
        <p:blipFill>
          <a:blip r:embed="rId8"/>
          <a:stretch>
            <a:fillRect/>
          </a:stretch>
        </p:blipFill>
        <p:spPr>
          <a:xfrm>
            <a:off x="9468544" y="2567299"/>
            <a:ext cx="609600" cy="609600"/>
          </a:xfrm>
          <a:prstGeom prst="rect">
            <a:avLst/>
          </a:prstGeom>
        </p:spPr>
      </p:pic>
    </p:spTree>
    <p:extLst>
      <p:ext uri="{BB962C8B-B14F-4D97-AF65-F5344CB8AC3E}">
        <p14:creationId xmlns:p14="http://schemas.microsoft.com/office/powerpoint/2010/main" val="2196000395"/>
      </p:ext>
    </p:extLst>
  </p:cSld>
  <p:clrMapOvr>
    <a:masterClrMapping/>
  </p:clrMapOvr>
  <mc:AlternateContent xmlns:mc="http://schemas.openxmlformats.org/markup-compatibility/2006" xmlns:p14="http://schemas.microsoft.com/office/powerpoint/2010/main">
    <mc:Choice Requires="p14">
      <p:transition p14:dur="100" advClick="0" advTm="6500">
        <p:cut/>
      </p:transition>
    </mc:Choice>
    <mc:Fallback xmlns="">
      <p:transition advClick="0" advTm="6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1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F30.wma">
            <a:hlinkClick r:id="" action="ppaction://media"/>
          </p:cNvPr>
          <p:cNvPicPr>
            <a:picLocks noChangeAspect="1"/>
          </p:cNvPicPr>
          <p:nvPr>
            <a:audioFile r:link="rId1"/>
            <p:extLst>
              <p:ext uri="{DAA4B4D4-6D71-4841-9C94-3DE7FCFB9230}">
                <p14:media xmlns:p14="http://schemas.microsoft.com/office/powerpoint/2010/main" r:embed="rId2">
                  <p14:trim end="1862.3216"/>
                </p14:media>
              </p:ext>
            </p:extLst>
          </p:nvPr>
        </p:nvPicPr>
        <p:blipFill>
          <a:blip r:embed="rId5"/>
          <a:stretch>
            <a:fillRect/>
          </a:stretch>
        </p:blipFill>
        <p:spPr>
          <a:xfrm>
            <a:off x="9468544" y="3219822"/>
            <a:ext cx="609600" cy="609600"/>
          </a:xfrm>
          <a:prstGeom prst="rect">
            <a:avLst/>
          </a:prstGeom>
        </p:spPr>
      </p:pic>
      <p:pic>
        <p:nvPicPr>
          <p:cNvPr id="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8863" y="267494"/>
            <a:ext cx="6546273" cy="2251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1116598"/>
      </p:ext>
    </p:extLst>
  </p:cSld>
  <p:clrMapOvr>
    <a:masterClrMapping/>
  </p:clrMapOvr>
  <mc:AlternateContent xmlns:mc="http://schemas.openxmlformats.org/markup-compatibility/2006" xmlns:p14="http://schemas.microsoft.com/office/powerpoint/2010/main">
    <mc:Choice Requires="p14">
      <p:transition p14:dur="100" advClick="0" advTm="31000">
        <p:cut/>
      </p:transition>
    </mc:Choice>
    <mc:Fallback xmlns="">
      <p:transition advClick="0" advTm="31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65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3416" y="2692287"/>
            <a:ext cx="6494318" cy="2268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12593" y="3768530"/>
            <a:ext cx="34290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F31.wma">
            <a:hlinkClick r:id="" action="ppaction://media"/>
          </p:cNvPr>
          <p:cNvPicPr>
            <a:picLocks noChangeAspect="1"/>
          </p:cNvPicPr>
          <p:nvPr>
            <a:audioFile r:link="rId1"/>
            <p:extLst>
              <p:ext uri="{DAA4B4D4-6D71-4841-9C94-3DE7FCFB9230}">
                <p14:media xmlns:p14="http://schemas.microsoft.com/office/powerpoint/2010/main" r:embed="rId2">
                  <p14:trim end="2047.8112"/>
                </p14:media>
              </p:ext>
            </p:extLst>
          </p:nvPr>
        </p:nvPicPr>
        <p:blipFill>
          <a:blip r:embed="rId7"/>
          <a:stretch>
            <a:fillRect/>
          </a:stretch>
        </p:blipFill>
        <p:spPr>
          <a:xfrm>
            <a:off x="9540552" y="3184327"/>
            <a:ext cx="609600" cy="609600"/>
          </a:xfrm>
          <a:prstGeom prst="rect">
            <a:avLst/>
          </a:prstGeom>
        </p:spPr>
      </p:pic>
      <p:pic>
        <p:nvPicPr>
          <p:cNvPr id="5122"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98863" y="267494"/>
            <a:ext cx="6546273" cy="2251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43745912"/>
      </p:ext>
    </p:extLst>
  </p:cSld>
  <p:clrMapOvr>
    <a:masterClrMapping/>
  </p:clrMapOvr>
  <mc:AlternateContent xmlns:mc="http://schemas.openxmlformats.org/markup-compatibility/2006" xmlns:p14="http://schemas.microsoft.com/office/powerpoint/2010/main">
    <mc:Choice Requires="p14">
      <p:transition p14:dur="100" advClick="0" advTm="9000">
        <p:cut/>
      </p:transition>
    </mc:Choice>
    <mc:Fallback xmlns="">
      <p:transition advClick="0" advTm="9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54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4913" y="104775"/>
            <a:ext cx="6677025" cy="493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4"/>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04048" y="3363838"/>
            <a:ext cx="34290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von_hinten_5.wma">
            <a:hlinkClick r:id="" action="ppaction://media"/>
          </p:cNvPr>
          <p:cNvPicPr>
            <a:picLocks noChangeAspect="1"/>
          </p:cNvPicPr>
          <p:nvPr>
            <a:audioFile r:link="rId1"/>
            <p:extLst>
              <p:ext uri="{DAA4B4D4-6D71-4841-9C94-3DE7FCFB9230}">
                <p14:media xmlns:p14="http://schemas.microsoft.com/office/powerpoint/2010/main" r:embed="rId2">
                  <p14:trim end="2023.2704"/>
                </p14:media>
              </p:ext>
            </p:extLst>
          </p:nvPr>
        </p:nvPicPr>
        <p:blipFill>
          <a:blip r:embed="rId7"/>
          <a:stretch>
            <a:fillRect/>
          </a:stretch>
        </p:blipFill>
        <p:spPr>
          <a:xfrm>
            <a:off x="9612560" y="1491630"/>
            <a:ext cx="609600" cy="609600"/>
          </a:xfrm>
          <a:prstGeom prst="rect">
            <a:avLst/>
          </a:prstGeom>
        </p:spPr>
      </p:pic>
    </p:spTree>
    <p:extLst>
      <p:ext uri="{BB962C8B-B14F-4D97-AF65-F5344CB8AC3E}">
        <p14:creationId xmlns:p14="http://schemas.microsoft.com/office/powerpoint/2010/main" val="3371116598"/>
      </p:ext>
    </p:extLst>
  </p:cSld>
  <p:clrMapOvr>
    <a:masterClrMapping/>
  </p:clrMapOvr>
  <mc:AlternateContent xmlns:mc="http://schemas.openxmlformats.org/markup-compatibility/2006" xmlns:p14="http://schemas.microsoft.com/office/powerpoint/2010/main">
    <mc:Choice Requires="p14">
      <p:transition p14:dur="100" advClick="0" advTm="15000">
        <p:cut/>
      </p:transition>
    </mc:Choice>
    <mc:Fallback xmlns="">
      <p:transition advClick="0" advTm="15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93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0"/>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0582" y="94903"/>
            <a:ext cx="6562725" cy="4857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4"/>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04048" y="3363838"/>
            <a:ext cx="34290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von_hinten_3.wma">
            <a:hlinkClick r:id="" action="ppaction://media"/>
          </p:cNvPr>
          <p:cNvPicPr>
            <a:picLocks noChangeAspect="1"/>
          </p:cNvPicPr>
          <p:nvPr>
            <a:audioFile r:link="rId1"/>
            <p:extLst>
              <p:ext uri="{DAA4B4D4-6D71-4841-9C94-3DE7FCFB9230}">
                <p14:media xmlns:p14="http://schemas.microsoft.com/office/powerpoint/2010/main" r:embed="rId2">
                  <p14:trim end="1842.088"/>
                </p14:media>
              </p:ext>
            </p:extLst>
          </p:nvPr>
        </p:nvPicPr>
        <p:blipFill>
          <a:blip r:embed="rId7"/>
          <a:stretch>
            <a:fillRect/>
          </a:stretch>
        </p:blipFill>
        <p:spPr>
          <a:xfrm>
            <a:off x="9486453" y="1131590"/>
            <a:ext cx="609600" cy="609600"/>
          </a:xfrm>
          <a:prstGeom prst="rect">
            <a:avLst/>
          </a:prstGeom>
        </p:spPr>
      </p:pic>
    </p:spTree>
    <p:extLst>
      <p:ext uri="{BB962C8B-B14F-4D97-AF65-F5344CB8AC3E}">
        <p14:creationId xmlns:p14="http://schemas.microsoft.com/office/powerpoint/2010/main" val="848455272"/>
      </p:ext>
    </p:extLst>
  </p:cSld>
  <p:clrMapOvr>
    <a:masterClrMapping/>
  </p:clrMapOvr>
  <mc:AlternateContent xmlns:mc="http://schemas.openxmlformats.org/markup-compatibility/2006">
    <mc:Choice xmlns:p14="http://schemas.microsoft.com/office/powerpoint/2010/main" Requires="p14">
      <p:transition p14:dur="100" advClick="0" advTm="25000">
        <p:cut/>
      </p:transition>
    </mc:Choice>
    <mc:Fallback>
      <p:transition advClick="0" advTm="25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772"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3"/>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7788" y="109538"/>
            <a:ext cx="6391275" cy="4905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F34.wma">
            <a:hlinkClick r:id="" action="ppaction://media"/>
          </p:cNvPr>
          <p:cNvPicPr>
            <a:picLocks noChangeAspect="1"/>
          </p:cNvPicPr>
          <p:nvPr>
            <a:audioFile r:link="rId1"/>
            <p:extLst>
              <p:ext uri="{DAA4B4D4-6D71-4841-9C94-3DE7FCFB9230}">
                <p14:media xmlns:p14="http://schemas.microsoft.com/office/powerpoint/2010/main" r:embed="rId2">
                  <p14:trim end="2064.036"/>
                </p14:media>
              </p:ext>
            </p:extLst>
          </p:nvPr>
        </p:nvPicPr>
        <p:blipFill>
          <a:blip r:embed="rId6"/>
          <a:stretch>
            <a:fillRect/>
          </a:stretch>
        </p:blipFill>
        <p:spPr>
          <a:xfrm>
            <a:off x="9540552" y="3277507"/>
            <a:ext cx="609600" cy="609600"/>
          </a:xfrm>
          <a:prstGeom prst="rect">
            <a:avLst/>
          </a:prstGeom>
        </p:spPr>
      </p:pic>
      <p:pic>
        <p:nvPicPr>
          <p:cNvPr id="12" name="Picture 4"/>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3728" y="3287973"/>
            <a:ext cx="34290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8455272"/>
      </p:ext>
    </p:extLst>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8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7788" y="109538"/>
            <a:ext cx="6391275" cy="4905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von_hinten_2.wma">
            <a:hlinkClick r:id="" action="ppaction://media"/>
          </p:cNvPr>
          <p:cNvPicPr>
            <a:picLocks noChangeAspect="1"/>
          </p:cNvPicPr>
          <p:nvPr>
            <a:audioFile r:link="rId1"/>
            <p:extLst>
              <p:ext uri="{DAA4B4D4-6D71-4841-9C94-3DE7FCFB9230}">
                <p14:media xmlns:p14="http://schemas.microsoft.com/office/powerpoint/2010/main" r:embed="rId2">
                  <p14:trim end="1848.448"/>
                </p14:media>
              </p:ext>
            </p:extLst>
          </p:nvPr>
        </p:nvPicPr>
        <p:blipFill>
          <a:blip r:embed="rId6"/>
          <a:stretch>
            <a:fillRect/>
          </a:stretch>
        </p:blipFill>
        <p:spPr>
          <a:xfrm>
            <a:off x="9754988" y="1419622"/>
            <a:ext cx="609600" cy="609600"/>
          </a:xfrm>
          <a:prstGeom prst="rect">
            <a:avLst/>
          </a:prstGeom>
        </p:spPr>
      </p:pic>
    </p:spTree>
    <p:extLst>
      <p:ext uri="{BB962C8B-B14F-4D97-AF65-F5344CB8AC3E}">
        <p14:creationId xmlns:p14="http://schemas.microsoft.com/office/powerpoint/2010/main" val="848455272"/>
      </p:ext>
    </p:extLst>
  </p:cSld>
  <p:clrMapOvr>
    <a:masterClrMapping/>
  </p:clrMapOvr>
  <mc:AlternateContent xmlns:mc="http://schemas.openxmlformats.org/markup-compatibility/2006">
    <mc:Choice xmlns:p14="http://schemas.microsoft.com/office/powerpoint/2010/main" Requires="p14">
      <p:transition p14:dur="100" advClick="0" advTm="29500">
        <p:cut/>
      </p:transition>
    </mc:Choice>
    <mc:Fallback>
      <p:transition advClick="0" advTm="29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13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F4.wma">
            <a:hlinkClick r:id="" action="ppaction://media"/>
          </p:cNvPr>
          <p:cNvPicPr>
            <a:picLocks noChangeAspect="1"/>
          </p:cNvPicPr>
          <p:nvPr>
            <a:audioFile r:link="rId1"/>
            <p:extLst>
              <p:ext uri="{DAA4B4D4-6D71-4841-9C94-3DE7FCFB9230}">
                <p14:media xmlns:p14="http://schemas.microsoft.com/office/powerpoint/2010/main" r:embed="rId2">
                  <p14:trim end="2336.0616"/>
                </p14:media>
              </p:ext>
            </p:extLst>
          </p:nvPr>
        </p:nvPicPr>
        <p:blipFill>
          <a:blip r:embed="rId5"/>
          <a:stretch>
            <a:fillRect/>
          </a:stretch>
        </p:blipFill>
        <p:spPr>
          <a:xfrm>
            <a:off x="9612560" y="3610499"/>
            <a:ext cx="609600" cy="609600"/>
          </a:xfrm>
          <a:prstGeom prst="rect">
            <a:avLst/>
          </a:prstGeom>
        </p:spPr>
      </p:pic>
      <p:sp>
        <p:nvSpPr>
          <p:cNvPr id="7" name="Rechteck 6"/>
          <p:cNvSpPr/>
          <p:nvPr/>
        </p:nvSpPr>
        <p:spPr>
          <a:xfrm>
            <a:off x="323528" y="267494"/>
            <a:ext cx="8568952" cy="23762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71600" y="574234"/>
            <a:ext cx="1518920" cy="1763395"/>
          </a:xfrm>
          <a:prstGeom prst="rect">
            <a:avLst/>
          </a:prstGeom>
          <a:noFill/>
        </p:spPr>
      </p:pic>
      <p:pic>
        <p:nvPicPr>
          <p:cNvPr id="11" name="Picture 1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9933" y="31577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hteck 14"/>
          <p:cNvSpPr/>
          <p:nvPr/>
        </p:nvSpPr>
        <p:spPr>
          <a:xfrm>
            <a:off x="467544" y="2788475"/>
            <a:ext cx="1828800" cy="369332"/>
          </a:xfrm>
          <a:prstGeom prst="rect">
            <a:avLst/>
          </a:prstGeom>
        </p:spPr>
        <p:txBody>
          <a:bodyPr wrap="square">
            <a:spAutoFit/>
          </a:bodyPr>
          <a:lstStyle/>
          <a:p>
            <a:r>
              <a:rPr lang="de-DE" dirty="0" smtClean="0"/>
              <a:t>Rohmaterialien:</a:t>
            </a:r>
            <a:endParaRPr lang="de-DE" dirty="0"/>
          </a:p>
        </p:txBody>
      </p:sp>
      <p:sp>
        <p:nvSpPr>
          <p:cNvPr id="4" name="Textfeld 3"/>
          <p:cNvSpPr txBox="1"/>
          <p:nvPr/>
        </p:nvSpPr>
        <p:spPr>
          <a:xfrm>
            <a:off x="2554323" y="330210"/>
            <a:ext cx="4451540" cy="369332"/>
          </a:xfrm>
          <a:prstGeom prst="rect">
            <a:avLst/>
          </a:prstGeom>
          <a:noFill/>
        </p:spPr>
        <p:txBody>
          <a:bodyPr wrap="none" rtlCol="0">
            <a:spAutoFit/>
          </a:bodyPr>
          <a:lstStyle/>
          <a:p>
            <a:r>
              <a:rPr lang="de-DE" b="1" dirty="0" smtClean="0"/>
              <a:t>Einleitung Williams-Otto-Semi-Batch-Prozess</a:t>
            </a:r>
            <a:endParaRPr lang="de-DE" b="1" dirty="0"/>
          </a:p>
        </p:txBody>
      </p:sp>
    </p:spTree>
    <p:extLst>
      <p:ext uri="{BB962C8B-B14F-4D97-AF65-F5344CB8AC3E}">
        <p14:creationId xmlns:p14="http://schemas.microsoft.com/office/powerpoint/2010/main" val="2126463885"/>
      </p:ext>
    </p:extLst>
  </p:cSld>
  <p:clrMapOvr>
    <a:masterClrMapping/>
  </p:clrMapOvr>
  <mc:AlternateContent xmlns:mc="http://schemas.openxmlformats.org/markup-compatibility/2006" xmlns:p14="http://schemas.microsoft.com/office/powerpoint/2010/main">
    <mc:Choice Requires="p14">
      <p:transition p14:dur="100" advClick="0" advTm="12000">
        <p:cut/>
      </p:transition>
    </mc:Choice>
    <mc:Fallback xmlns="">
      <p:transition advClick="0" advTm="12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64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5825" y="1314450"/>
            <a:ext cx="7372350" cy="2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4"/>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04048" y="2539590"/>
            <a:ext cx="34290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F36.wma">
            <a:hlinkClick r:id="" action="ppaction://media"/>
          </p:cNvPr>
          <p:cNvPicPr>
            <a:picLocks noChangeAspect="1"/>
          </p:cNvPicPr>
          <p:nvPr>
            <a:audioFile r:link="rId1"/>
            <p:extLst>
              <p:ext uri="{DAA4B4D4-6D71-4841-9C94-3DE7FCFB9230}">
                <p14:media xmlns:p14="http://schemas.microsoft.com/office/powerpoint/2010/main" r:embed="rId2">
                  <p14:trim end="1986.3984"/>
                </p14:media>
              </p:ext>
            </p:extLst>
          </p:nvPr>
        </p:nvPicPr>
        <p:blipFill>
          <a:blip r:embed="rId7"/>
          <a:stretch>
            <a:fillRect/>
          </a:stretch>
        </p:blipFill>
        <p:spPr>
          <a:xfrm>
            <a:off x="9396536" y="4299942"/>
            <a:ext cx="609600" cy="609600"/>
          </a:xfrm>
          <a:prstGeom prst="rect">
            <a:avLst/>
          </a:prstGeom>
        </p:spPr>
      </p:pic>
    </p:spTree>
    <p:extLst>
      <p:ext uri="{BB962C8B-B14F-4D97-AF65-F5344CB8AC3E}">
        <p14:creationId xmlns:p14="http://schemas.microsoft.com/office/powerpoint/2010/main" val="848455272"/>
      </p:ext>
    </p:extLst>
  </p:cSld>
  <p:clrMapOvr>
    <a:masterClrMapping/>
  </p:clrMapOvr>
  <mc:AlternateContent xmlns:mc="http://schemas.openxmlformats.org/markup-compatibility/2006" xmlns:p14="http://schemas.microsoft.com/office/powerpoint/2010/main">
    <mc:Choice Requires="p14">
      <p:transition p14:dur="100" advClick="0" advTm="40000">
        <p:cut/>
      </p:transition>
    </mc:Choice>
    <mc:Fallback xmlns="">
      <p:transition advClick="0" advTm="40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62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D:\00_Work_Center\01_collab_kalliski\interface-gui\Usability study\Experiment\Main experiment\Bilder\Interface\Tooltip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3648" y="1747838"/>
            <a:ext cx="2857500" cy="16478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9752" y="2067694"/>
            <a:ext cx="34290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F37.wma">
            <a:hlinkClick r:id="" action="ppaction://media"/>
          </p:cNvPr>
          <p:cNvPicPr>
            <a:picLocks noChangeAspect="1"/>
          </p:cNvPicPr>
          <p:nvPr>
            <a:audioFile r:link="rId1"/>
            <p:extLst>
              <p:ext uri="{DAA4B4D4-6D71-4841-9C94-3DE7FCFB9230}">
                <p14:media xmlns:p14="http://schemas.microsoft.com/office/powerpoint/2010/main" r:embed="rId2">
                  <p14:trim end="1957.6608"/>
                </p14:media>
              </p:ext>
            </p:extLst>
          </p:nvPr>
        </p:nvPicPr>
        <p:blipFill>
          <a:blip r:embed="rId7"/>
          <a:stretch>
            <a:fillRect/>
          </a:stretch>
        </p:blipFill>
        <p:spPr>
          <a:xfrm>
            <a:off x="9612560" y="3579862"/>
            <a:ext cx="609600" cy="609600"/>
          </a:xfrm>
          <a:prstGeom prst="rect">
            <a:avLst/>
          </a:prstGeom>
        </p:spPr>
      </p:pic>
    </p:spTree>
    <p:extLst>
      <p:ext uri="{BB962C8B-B14F-4D97-AF65-F5344CB8AC3E}">
        <p14:creationId xmlns:p14="http://schemas.microsoft.com/office/powerpoint/2010/main" val="533190150"/>
      </p:ext>
    </p:extLst>
  </p:cSld>
  <p:clrMapOvr>
    <a:masterClrMapping/>
  </p:clrMapOvr>
  <mc:AlternateContent xmlns:mc="http://schemas.openxmlformats.org/markup-compatibility/2006" xmlns:p14="http://schemas.microsoft.com/office/powerpoint/2010/main">
    <mc:Choice Requires="p14">
      <p:transition p14:dur="100" advClick="0" advTm="13500">
        <p:cut/>
      </p:transition>
    </mc:Choice>
    <mc:Fallback xmlns="">
      <p:transition advClick="0" advTm="13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3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D:\00_Work_Center\01_collab_kalliski\interface-gui\Usability study\Experiment\Main experiment\Bilder\Interface\Tooltip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3648" y="1747838"/>
            <a:ext cx="2857500" cy="1647825"/>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D:\00_Work_Center\01_collab_kalliski\interface-gui\Usability study\Experiment\Main experiment\Bilder\Interface\Tooltip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4048" y="1563638"/>
            <a:ext cx="2200275" cy="20383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24761" y="1576388"/>
            <a:ext cx="34290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9752" y="2067694"/>
            <a:ext cx="34290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F38.wma">
            <a:hlinkClick r:id="" action="ppaction://media"/>
          </p:cNvPr>
          <p:cNvPicPr>
            <a:picLocks noChangeAspect="1"/>
          </p:cNvPicPr>
          <p:nvPr>
            <a:audioFile r:link="rId1"/>
            <p:extLst>
              <p:ext uri="{DAA4B4D4-6D71-4841-9C94-3DE7FCFB9230}">
                <p14:media xmlns:p14="http://schemas.microsoft.com/office/powerpoint/2010/main" r:embed="rId2">
                  <p14:trim end="1956.1576"/>
                </p14:media>
              </p:ext>
            </p:extLst>
          </p:nvPr>
        </p:nvPicPr>
        <p:blipFill>
          <a:blip r:embed="rId8"/>
          <a:stretch>
            <a:fillRect/>
          </a:stretch>
        </p:blipFill>
        <p:spPr>
          <a:xfrm>
            <a:off x="9540552" y="3387676"/>
            <a:ext cx="609600" cy="609600"/>
          </a:xfrm>
          <a:prstGeom prst="rect">
            <a:avLst/>
          </a:prstGeom>
        </p:spPr>
      </p:pic>
    </p:spTree>
    <p:extLst>
      <p:ext uri="{BB962C8B-B14F-4D97-AF65-F5344CB8AC3E}">
        <p14:creationId xmlns:p14="http://schemas.microsoft.com/office/powerpoint/2010/main" val="3006605840"/>
      </p:ext>
    </p:extLst>
  </p:cSld>
  <p:clrMapOvr>
    <a:masterClrMapping/>
  </p:clrMapOvr>
  <mc:AlternateContent xmlns:mc="http://schemas.openxmlformats.org/markup-compatibility/2006" xmlns:p14="http://schemas.microsoft.com/office/powerpoint/2010/main">
    <mc:Choice Requires="p14">
      <p:transition p14:dur="100" advClick="0" advTm="7500">
        <p:cut/>
      </p:transition>
    </mc:Choice>
    <mc:Fallback xmlns="">
      <p:transition advClick="0" advTm="7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5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F39.wma">
            <a:hlinkClick r:id="" action="ppaction://media"/>
          </p:cNvPr>
          <p:cNvPicPr>
            <a:picLocks noChangeAspect="1"/>
          </p:cNvPicPr>
          <p:nvPr>
            <a:audioFile r:link="rId1"/>
            <p:extLst>
              <p:ext uri="{DAA4B4D4-6D71-4841-9C94-3DE7FCFB9230}">
                <p14:media xmlns:p14="http://schemas.microsoft.com/office/powerpoint/2010/main" r:embed="rId2">
                  <p14:trim end="2225.5128"/>
                </p14:media>
              </p:ext>
            </p:extLst>
          </p:nvPr>
        </p:nvPicPr>
        <p:blipFill>
          <a:blip r:embed="rId5"/>
          <a:stretch>
            <a:fillRect/>
          </a:stretch>
        </p:blipFill>
        <p:spPr>
          <a:xfrm>
            <a:off x="9612560" y="3328988"/>
            <a:ext cx="609600" cy="609600"/>
          </a:xfrm>
          <a:prstGeom prst="rect">
            <a:avLst/>
          </a:prstGeom>
        </p:spPr>
      </p:pic>
      <p:pic>
        <p:nvPicPr>
          <p:cNvPr id="1126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05063" y="1095375"/>
            <a:ext cx="4333875" cy="2952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43808" y="1563638"/>
            <a:ext cx="34290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11801166"/>
      </p:ext>
    </p:extLst>
  </p:cSld>
  <p:clrMapOvr>
    <a:masterClrMapping/>
  </p:clrMapOvr>
  <mc:AlternateContent xmlns:mc="http://schemas.openxmlformats.org/markup-compatibility/2006" xmlns:p14="http://schemas.microsoft.com/office/powerpoint/2010/main">
    <mc:Choice Requires="p14">
      <p:transition p14:dur="100" advClick="0" advTm="8500">
        <p:cut/>
      </p:transition>
    </mc:Choice>
    <mc:Fallback xmlns="">
      <p:transition advClick="0" advTm="8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13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2846207" y="1419622"/>
            <a:ext cx="3451586" cy="1754326"/>
          </a:xfrm>
          <a:prstGeom prst="rect">
            <a:avLst/>
          </a:prstGeom>
          <a:noFill/>
        </p:spPr>
        <p:txBody>
          <a:bodyPr wrap="none" rtlCol="0">
            <a:spAutoFit/>
          </a:bodyPr>
          <a:lstStyle/>
          <a:p>
            <a:pPr algn="ctr"/>
            <a:r>
              <a:rPr lang="de-DE" sz="3600" b="1" dirty="0" smtClean="0"/>
              <a:t>Versuchsaufbau</a:t>
            </a:r>
            <a:br>
              <a:rPr lang="de-DE" sz="3600" b="1" dirty="0" smtClean="0"/>
            </a:br>
            <a:r>
              <a:rPr lang="de-DE" sz="3600" b="1" dirty="0" err="1" smtClean="0"/>
              <a:t>Decision</a:t>
            </a:r>
            <a:r>
              <a:rPr lang="de-DE" sz="3600" b="1" dirty="0" smtClean="0"/>
              <a:t> Support</a:t>
            </a:r>
            <a:br>
              <a:rPr lang="de-DE" sz="3600" b="1" dirty="0" smtClean="0"/>
            </a:br>
            <a:r>
              <a:rPr lang="de-DE" sz="3600" b="1" dirty="0" smtClean="0"/>
              <a:t>Interface</a:t>
            </a:r>
            <a:endParaRPr lang="de-DE" sz="3600" b="1" dirty="0"/>
          </a:p>
        </p:txBody>
      </p:sp>
      <p:pic>
        <p:nvPicPr>
          <p:cNvPr id="2" name="F40.wma">
            <a:hlinkClick r:id="" action="ppaction://media"/>
          </p:cNvPr>
          <p:cNvPicPr>
            <a:picLocks noChangeAspect="1"/>
          </p:cNvPicPr>
          <p:nvPr>
            <a:audioFile r:link="rId1"/>
            <p:extLst>
              <p:ext uri="{DAA4B4D4-6D71-4841-9C94-3DE7FCFB9230}">
                <p14:media xmlns:p14="http://schemas.microsoft.com/office/powerpoint/2010/main" r:embed="rId2">
                  <p14:trim end="1959.6424"/>
                </p14:media>
              </p:ext>
            </p:extLst>
          </p:nvPr>
        </p:nvPicPr>
        <p:blipFill>
          <a:blip r:embed="rId5"/>
          <a:stretch>
            <a:fillRect/>
          </a:stretch>
        </p:blipFill>
        <p:spPr>
          <a:xfrm>
            <a:off x="9540552" y="3867894"/>
            <a:ext cx="609600" cy="609600"/>
          </a:xfrm>
          <a:prstGeom prst="rect">
            <a:avLst/>
          </a:prstGeom>
        </p:spPr>
      </p:pic>
    </p:spTree>
    <p:extLst>
      <p:ext uri="{BB962C8B-B14F-4D97-AF65-F5344CB8AC3E}">
        <p14:creationId xmlns:p14="http://schemas.microsoft.com/office/powerpoint/2010/main" val="3815273469"/>
      </p:ext>
    </p:extLst>
  </p:cSld>
  <p:clrMapOvr>
    <a:masterClrMapping/>
  </p:clrMapOvr>
  <mc:AlternateContent xmlns:mc="http://schemas.openxmlformats.org/markup-compatibility/2006" xmlns:p14="http://schemas.microsoft.com/office/powerpoint/2010/main">
    <mc:Choice Requires="p14">
      <p:transition p14:dur="100" advClick="0" advTm="7000">
        <p:cut/>
      </p:transition>
    </mc:Choice>
    <mc:Fallback xmlns="">
      <p:transition advClick="0" advTm="7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7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251520" y="1707654"/>
            <a:ext cx="756592" cy="5040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7" y="281130"/>
            <a:ext cx="9157144" cy="46086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von_hinten_1.wma">
            <a:hlinkClick r:id="" action="ppaction://media"/>
          </p:cNvPr>
          <p:cNvPicPr>
            <a:picLocks noChangeAspect="1"/>
          </p:cNvPicPr>
          <p:nvPr>
            <a:audioFile r:link="rId1"/>
            <p:extLst>
              <p:ext uri="{DAA4B4D4-6D71-4841-9C94-3DE7FCFB9230}">
                <p14:media xmlns:p14="http://schemas.microsoft.com/office/powerpoint/2010/main" r:embed="rId2">
                  <p14:trim end="1936.3168"/>
                </p14:media>
              </p:ext>
            </p:extLst>
          </p:nvPr>
        </p:nvPicPr>
        <p:blipFill>
          <a:blip r:embed="rId6"/>
          <a:stretch>
            <a:fillRect/>
          </a:stretch>
        </p:blipFill>
        <p:spPr>
          <a:xfrm>
            <a:off x="9684568" y="1491630"/>
            <a:ext cx="609600" cy="609600"/>
          </a:xfrm>
          <a:prstGeom prst="rect">
            <a:avLst/>
          </a:prstGeom>
        </p:spPr>
      </p:pic>
    </p:spTree>
    <p:extLst>
      <p:ext uri="{BB962C8B-B14F-4D97-AF65-F5344CB8AC3E}">
        <p14:creationId xmlns:p14="http://schemas.microsoft.com/office/powerpoint/2010/main" val="2901383235"/>
      </p:ext>
    </p:extLst>
  </p:cSld>
  <p:clrMapOvr>
    <a:masterClrMapping/>
  </p:clrMapOvr>
  <mc:AlternateContent xmlns:mc="http://schemas.openxmlformats.org/markup-compatibility/2006" xmlns:p14="http://schemas.microsoft.com/office/powerpoint/2010/main">
    <mc:Choice Requires="p14">
      <p:transition p14:dur="100" advClick="0" advTm="35000">
        <p:cut/>
      </p:transition>
    </mc:Choice>
    <mc:Fallback xmlns="">
      <p:transition advClick="0" advTm="35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9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a:xfrm>
            <a:off x="251520" y="1707654"/>
            <a:ext cx="756592" cy="5040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F42.wma">
            <a:hlinkClick r:id="" action="ppaction://media"/>
          </p:cNvPr>
          <p:cNvPicPr>
            <a:picLocks noChangeAspect="1"/>
          </p:cNvPicPr>
          <p:nvPr>
            <a:audioFile r:link="rId1"/>
            <p:extLst>
              <p:ext uri="{DAA4B4D4-6D71-4841-9C94-3DE7FCFB9230}">
                <p14:media xmlns:p14="http://schemas.microsoft.com/office/powerpoint/2010/main" r:embed="rId2">
                  <p14:trim end="1921.3088"/>
                </p14:media>
              </p:ext>
            </p:extLst>
          </p:nvPr>
        </p:nvPicPr>
        <p:blipFill>
          <a:blip r:embed="rId5"/>
          <a:stretch>
            <a:fillRect/>
          </a:stretch>
        </p:blipFill>
        <p:spPr>
          <a:xfrm>
            <a:off x="9468544" y="2876550"/>
            <a:ext cx="609600" cy="609600"/>
          </a:xfrm>
          <a:prstGeom prst="rect">
            <a:avLst/>
          </a:prstGeom>
        </p:spPr>
      </p:pic>
      <p:pic>
        <p:nvPicPr>
          <p:cNvPr id="1331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376" y="263411"/>
            <a:ext cx="9056847" cy="45936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hteck 5"/>
          <p:cNvSpPr/>
          <p:nvPr/>
        </p:nvSpPr>
        <p:spPr>
          <a:xfrm>
            <a:off x="971600" y="4349151"/>
            <a:ext cx="1084624" cy="310831"/>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67077368"/>
      </p:ext>
    </p:extLst>
  </p:cSld>
  <p:clrMapOvr>
    <a:masterClrMapping/>
  </p:clrMapOvr>
  <mc:AlternateContent xmlns:mc="http://schemas.openxmlformats.org/markup-compatibility/2006" xmlns:p14="http://schemas.microsoft.com/office/powerpoint/2010/main">
    <mc:Choice Requires="p14">
      <p:transition p14:dur="100" advClick="0" advTm="27000">
        <p:cut/>
      </p:transition>
    </mc:Choice>
    <mc:Fallback xmlns="">
      <p:transition advClick="0" advTm="27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829" fill="hold"/>
                                        <p:tgtEl>
                                          <p:spTgt spid="2"/>
                                        </p:tgtEl>
                                      </p:cBhvr>
                                    </p:cmd>
                                  </p:childTnLst>
                                </p:cTn>
                              </p:par>
                              <p:par>
                                <p:cTn id="7" presetID="10" presetClass="entr" presetSubtype="0" fill="hold" grpId="0" nodeType="withEffect">
                                  <p:stCondLst>
                                    <p:cond delay="2000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0" fill="hold" display="0">
                  <p:stCondLst>
                    <p:cond delay="indefinite"/>
                  </p:stCondLst>
                  <p:endCondLst>
                    <p:cond evt="onStopAudio" delay="0">
                      <p:tgtEl>
                        <p:sldTgt/>
                      </p:tgtEl>
                    </p:cond>
                  </p:endCondLst>
                </p:cTn>
                <p:tgtEl>
                  <p:spTgt spid="2"/>
                </p:tgtEl>
              </p:cMediaNode>
            </p:audio>
          </p:childTnLst>
        </p:cTn>
      </p:par>
    </p:tnLst>
    <p:bldLst>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188" y="272303"/>
            <a:ext cx="8926461" cy="45835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hteck 3"/>
          <p:cNvSpPr/>
          <p:nvPr/>
        </p:nvSpPr>
        <p:spPr>
          <a:xfrm>
            <a:off x="251520" y="1707654"/>
            <a:ext cx="756592" cy="5040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von_hinten_0.wma">
            <a:hlinkClick r:id="" action="ppaction://media"/>
          </p:cNvPr>
          <p:cNvPicPr>
            <a:picLocks noChangeAspect="1"/>
          </p:cNvPicPr>
          <p:nvPr>
            <a:audioFile r:link="rId1"/>
            <p:extLst>
              <p:ext uri="{DAA4B4D4-6D71-4841-9C94-3DE7FCFB9230}">
                <p14:media xmlns:p14="http://schemas.microsoft.com/office/powerpoint/2010/main" r:embed="rId2">
                  <p14:trim end="1876.5952"/>
                </p14:media>
              </p:ext>
            </p:extLst>
          </p:nvPr>
        </p:nvPicPr>
        <p:blipFill>
          <a:blip r:embed="rId6"/>
          <a:stretch>
            <a:fillRect/>
          </a:stretch>
        </p:blipFill>
        <p:spPr>
          <a:xfrm>
            <a:off x="9612560" y="1906910"/>
            <a:ext cx="609600" cy="609600"/>
          </a:xfrm>
          <a:prstGeom prst="rect">
            <a:avLst/>
          </a:prstGeom>
        </p:spPr>
      </p:pic>
    </p:spTree>
    <p:extLst>
      <p:ext uri="{BB962C8B-B14F-4D97-AF65-F5344CB8AC3E}">
        <p14:creationId xmlns:p14="http://schemas.microsoft.com/office/powerpoint/2010/main" val="584491399"/>
      </p:ext>
    </p:extLst>
  </p:cSld>
  <p:clrMapOvr>
    <a:masterClrMapping/>
  </p:clrMapOvr>
  <mc:AlternateContent xmlns:mc="http://schemas.openxmlformats.org/markup-compatibility/2006">
    <mc:Choice xmlns:p14="http://schemas.microsoft.com/office/powerpoint/2010/main" Requires="p14">
      <p:transition p14:dur="100" advClick="0" advTm="27500">
        <p:cut/>
      </p:transition>
    </mc:Choice>
    <mc:Fallback>
      <p:transition advClick="0" advTm="27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24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677232" y="1694587"/>
            <a:ext cx="7789568" cy="1754326"/>
          </a:xfrm>
          <a:prstGeom prst="rect">
            <a:avLst/>
          </a:prstGeom>
          <a:noFill/>
        </p:spPr>
        <p:txBody>
          <a:bodyPr wrap="none" rtlCol="0">
            <a:spAutoFit/>
          </a:bodyPr>
          <a:lstStyle/>
          <a:p>
            <a:pPr algn="ctr"/>
            <a:r>
              <a:rPr lang="de-DE" sz="3600" b="1" dirty="0" smtClean="0"/>
              <a:t>Bitte informieren Sie den Versuchsleiter</a:t>
            </a:r>
            <a:br>
              <a:rPr lang="de-DE" sz="3600" b="1" dirty="0" smtClean="0"/>
            </a:br>
            <a:r>
              <a:rPr lang="de-DE" sz="3600" b="1" dirty="0" smtClean="0"/>
              <a:t>um das Experiment zu starten</a:t>
            </a:r>
          </a:p>
          <a:p>
            <a:pPr algn="ctr"/>
            <a:endParaRPr lang="de-DE" sz="3600" b="1" dirty="0"/>
          </a:p>
        </p:txBody>
      </p:sp>
      <p:pic>
        <p:nvPicPr>
          <p:cNvPr id="2" name="F44.wma">
            <a:hlinkClick r:id="" action="ppaction://media"/>
          </p:cNvPr>
          <p:cNvPicPr>
            <a:picLocks noChangeAspect="1"/>
          </p:cNvPicPr>
          <p:nvPr>
            <a:audioFile r:link="rId1"/>
            <p:extLst>
              <p:ext uri="{DAA4B4D4-6D71-4841-9C94-3DE7FCFB9230}">
                <p14:media xmlns:p14="http://schemas.microsoft.com/office/powerpoint/2010/main" r:embed="rId2">
                  <p14:trim end="2112.876"/>
                </p14:media>
              </p:ext>
            </p:extLst>
          </p:nvPr>
        </p:nvPicPr>
        <p:blipFill>
          <a:blip r:embed="rId5"/>
          <a:stretch>
            <a:fillRect/>
          </a:stretch>
        </p:blipFill>
        <p:spPr>
          <a:xfrm>
            <a:off x="9468544" y="4155926"/>
            <a:ext cx="609600" cy="609600"/>
          </a:xfrm>
          <a:prstGeom prst="rect">
            <a:avLst/>
          </a:prstGeom>
        </p:spPr>
      </p:pic>
    </p:spTree>
    <p:extLst>
      <p:ext uri="{BB962C8B-B14F-4D97-AF65-F5344CB8AC3E}">
        <p14:creationId xmlns:p14="http://schemas.microsoft.com/office/powerpoint/2010/main" val="1312350623"/>
      </p:ext>
    </p:extLst>
  </p:cSld>
  <p:clrMapOvr>
    <a:masterClrMapping/>
  </p:clrMapOvr>
  <mc:AlternateContent xmlns:mc="http://schemas.openxmlformats.org/markup-compatibility/2006" xmlns:p14="http://schemas.microsoft.com/office/powerpoint/2010/main">
    <mc:Choice Requires="p14">
      <p:transition p14:dur="100" advClick="0" advTm="13000">
        <p:cut/>
      </p:transition>
    </mc:Choice>
    <mc:Fallback xmlns="">
      <p:transition advClick="0" advTm="1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89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feld 3"/>
          <p:cNvSpPr txBox="1"/>
          <p:nvPr/>
        </p:nvSpPr>
        <p:spPr>
          <a:xfrm>
            <a:off x="3579845" y="1694587"/>
            <a:ext cx="1984325" cy="1200329"/>
          </a:xfrm>
          <a:prstGeom prst="rect">
            <a:avLst/>
          </a:prstGeom>
          <a:noFill/>
        </p:spPr>
        <p:txBody>
          <a:bodyPr wrap="none" rtlCol="0">
            <a:spAutoFit/>
          </a:bodyPr>
          <a:lstStyle/>
          <a:p>
            <a:pPr algn="ctr"/>
            <a:r>
              <a:rPr lang="de-DE" sz="3600" b="1" dirty="0" smtClean="0"/>
              <a:t>Sonstiges</a:t>
            </a:r>
          </a:p>
          <a:p>
            <a:pPr algn="ctr"/>
            <a:endParaRPr lang="de-DE" sz="3600" b="1" dirty="0"/>
          </a:p>
        </p:txBody>
      </p:sp>
    </p:spTree>
    <p:extLst>
      <p:ext uri="{BB962C8B-B14F-4D97-AF65-F5344CB8AC3E}">
        <p14:creationId xmlns:p14="http://schemas.microsoft.com/office/powerpoint/2010/main" val="89137827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F5.wma">
            <a:hlinkClick r:id="" action="ppaction://media"/>
          </p:cNvPr>
          <p:cNvPicPr>
            <a:picLocks noChangeAspect="1"/>
          </p:cNvPicPr>
          <p:nvPr>
            <a:audioFile r:link="rId1"/>
            <p:extLst>
              <p:ext uri="{DAA4B4D4-6D71-4841-9C94-3DE7FCFB9230}">
                <p14:media xmlns:p14="http://schemas.microsoft.com/office/powerpoint/2010/main" r:embed="rId2">
                  <p14:trim end="2404"/>
                </p14:media>
              </p:ext>
            </p:extLst>
          </p:nvPr>
        </p:nvPicPr>
        <p:blipFill>
          <a:blip r:embed="rId5"/>
          <a:stretch>
            <a:fillRect/>
          </a:stretch>
        </p:blipFill>
        <p:spPr>
          <a:xfrm>
            <a:off x="9324528" y="3764874"/>
            <a:ext cx="609600" cy="609600"/>
          </a:xfrm>
          <a:prstGeom prst="rect">
            <a:avLst/>
          </a:prstGeom>
        </p:spPr>
      </p:pic>
      <p:sp>
        <p:nvSpPr>
          <p:cNvPr id="9" name="Rechteck 8"/>
          <p:cNvSpPr/>
          <p:nvPr/>
        </p:nvSpPr>
        <p:spPr>
          <a:xfrm>
            <a:off x="323528" y="267494"/>
            <a:ext cx="8568952" cy="23762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a14="http://schemas.microsoft.com/office/drawing/2010/main">
        <mc:Choice Requires="a14">
          <p:sp>
            <p:nvSpPr>
              <p:cNvPr id="10" name="Textfeld 9"/>
              <p:cNvSpPr txBox="1"/>
              <p:nvPr/>
            </p:nvSpPr>
            <p:spPr>
              <a:xfrm>
                <a:off x="6680832" y="2828692"/>
                <a:ext cx="591468" cy="1627048"/>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1</m:t>
                              </m:r>
                            </m:sub>
                          </m:sSub>
                        </m:e>
                      </m:groupChr>
                    </m:oMath>
                  </m:oMathPara>
                </a14:m>
                <a:r>
                  <a:rPr lang="de-DE" b="0" i="1" dirty="0" smtClean="0">
                    <a:latin typeface="Cambria Math"/>
                  </a:rPr>
                  <a:t/>
                </a:r>
                <a:br>
                  <a:rPr lang="de-DE" b="0" i="1" dirty="0" smtClean="0">
                    <a:latin typeface="Cambria Math"/>
                  </a:rPr>
                </a:br>
                <a:endParaRPr lang="de-DE" b="0" i="1" dirty="0" smtClean="0">
                  <a:latin typeface="Cambria Math"/>
                </a:endParaRPr>
              </a:p>
              <a:p>
                <a:pPr/>
                <a14:m>
                  <m:oMathPara xmlns:m="http://schemas.openxmlformats.org/officeDocument/2006/math">
                    <m:oMathParaPr>
                      <m:jc m:val="left"/>
                    </m:oMathParaPr>
                    <m:oMath xmlns:m="http://schemas.openxmlformats.org/officeDocument/2006/math">
                      <m:r>
                        <a:rPr lang="de-DE" i="1" smtClean="0">
                          <a:latin typeface="Cambria Math"/>
                        </a:rPr>
                        <m:t> </m:t>
                      </m:r>
                    </m:oMath>
                  </m:oMathPara>
                </a14:m>
                <a:r>
                  <a:rPr lang="de-DE" dirty="0" smtClean="0"/>
                  <a:t/>
                </a:r>
                <a:br>
                  <a:rPr lang="de-DE" dirty="0" smtClean="0"/>
                </a:br>
                <a:endParaRPr lang="de-DE" dirty="0" smtClean="0"/>
              </a:p>
              <a:p>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endParaRPr lang="de-DE" dirty="0"/>
              </a:p>
            </p:txBody>
          </p:sp>
        </mc:Choice>
        <mc:Fallback xmlns="">
          <p:sp>
            <p:nvSpPr>
              <p:cNvPr id="10" name="Textfeld 9"/>
              <p:cNvSpPr txBox="1">
                <a:spLocks noRot="1" noChangeAspect="1" noMove="1" noResize="1" noEditPoints="1" noAdjustHandles="1" noChangeArrowheads="1" noChangeShapeType="1" noTextEdit="1"/>
              </p:cNvSpPr>
              <p:nvPr/>
            </p:nvSpPr>
            <p:spPr>
              <a:xfrm>
                <a:off x="6680832" y="2828692"/>
                <a:ext cx="591468" cy="1627048"/>
              </a:xfrm>
              <a:prstGeom prst="rect">
                <a:avLst/>
              </a:prstGeom>
              <a:blipFill rotWithShape="1">
                <a:blip r:embed="rId6"/>
                <a:stretch>
                  <a:fillRect/>
                </a:stretch>
              </a:blipFill>
            </p:spPr>
            <p:txBody>
              <a:bodyPr/>
              <a:lstStyle/>
              <a:p>
                <a:r>
                  <a:rPr lang="de-DE">
                    <a:noFill/>
                  </a:rPr>
                  <a:t> </a:t>
                </a:r>
              </a:p>
            </p:txBody>
          </p:sp>
        </mc:Fallback>
      </mc:AlternateContent>
      <p:pic>
        <p:nvPicPr>
          <p:cNvPr id="11" name="Grafik 10"/>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71600" y="574234"/>
            <a:ext cx="1518920" cy="1763395"/>
          </a:xfrm>
          <a:prstGeom prst="rect">
            <a:avLst/>
          </a:prstGeom>
          <a:noFill/>
        </p:spPr>
      </p:pic>
      <p:pic>
        <p:nvPicPr>
          <p:cNvPr id="12" name="Grafik 1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15945" y="556136"/>
            <a:ext cx="2912110" cy="1799590"/>
          </a:xfrm>
          <a:prstGeom prst="rect">
            <a:avLst/>
          </a:prstGeom>
          <a:noFill/>
        </p:spPr>
      </p:pic>
      <p:pic>
        <p:nvPicPr>
          <p:cNvPr id="14" name="Picture 1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9933" y="31577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355750" y="31577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715785" y="3157730"/>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hteck 19"/>
          <p:cNvSpPr/>
          <p:nvPr/>
        </p:nvSpPr>
        <p:spPr>
          <a:xfrm>
            <a:off x="2627784" y="2788475"/>
            <a:ext cx="2359496" cy="369332"/>
          </a:xfrm>
          <a:prstGeom prst="rect">
            <a:avLst/>
          </a:prstGeom>
        </p:spPr>
        <p:txBody>
          <a:bodyPr wrap="square">
            <a:spAutoFit/>
          </a:bodyPr>
          <a:lstStyle/>
          <a:p>
            <a:r>
              <a:rPr lang="de-DE" dirty="0" smtClean="0"/>
              <a:t>Zwischenprodukt:</a:t>
            </a:r>
            <a:r>
              <a:rPr lang="de-DE" dirty="0"/>
              <a:t>	</a:t>
            </a:r>
          </a:p>
        </p:txBody>
      </p:sp>
      <p:sp>
        <p:nvSpPr>
          <p:cNvPr id="21" name="Rechteck 20"/>
          <p:cNvSpPr/>
          <p:nvPr/>
        </p:nvSpPr>
        <p:spPr>
          <a:xfrm>
            <a:off x="467544" y="2788475"/>
            <a:ext cx="1828800" cy="369332"/>
          </a:xfrm>
          <a:prstGeom prst="rect">
            <a:avLst/>
          </a:prstGeom>
        </p:spPr>
        <p:txBody>
          <a:bodyPr wrap="square">
            <a:spAutoFit/>
          </a:bodyPr>
          <a:lstStyle/>
          <a:p>
            <a:r>
              <a:rPr lang="de-DE" dirty="0" smtClean="0"/>
              <a:t>Rohmaterialien:</a:t>
            </a:r>
            <a:endParaRPr lang="de-DE" dirty="0"/>
          </a:p>
        </p:txBody>
      </p:sp>
      <mc:AlternateContent xmlns:mc="http://schemas.openxmlformats.org/markup-compatibility/2006" xmlns:a14="http://schemas.microsoft.com/office/drawing/2010/main">
        <mc:Choice Requires="a14">
          <p:sp>
            <p:nvSpPr>
              <p:cNvPr id="22" name="Textfeld 21"/>
              <p:cNvSpPr txBox="1"/>
              <p:nvPr/>
            </p:nvSpPr>
            <p:spPr>
              <a:xfrm>
                <a:off x="5605512" y="2935041"/>
                <a:ext cx="591468" cy="1823576"/>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b="0" i="1" dirty="0" smtClean="0">
                    <a:latin typeface="Cambria Math"/>
                  </a:rPr>
                  <a:t/>
                </a:r>
                <a:br>
                  <a:rPr lang="de-DE" b="0" i="1" dirty="0" smtClean="0">
                    <a:latin typeface="Cambria Math"/>
                  </a:rPr>
                </a:br>
                <a:endParaRPr lang="de-DE" b="0" i="1" dirty="0" smtClean="0">
                  <a:latin typeface="Cambria Math"/>
                </a:endParaRPr>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r>
                  <a:rPr lang="de-DE" dirty="0" smtClean="0"/>
                  <a:t/>
                </a:r>
                <a:br>
                  <a:rPr lang="de-DE" dirty="0" smtClean="0"/>
                </a:br>
                <a:endParaRPr lang="de-DE" dirty="0" smtClean="0"/>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endParaRPr lang="de-DE" dirty="0"/>
              </a:p>
            </p:txBody>
          </p:sp>
        </mc:Choice>
        <mc:Fallback xmlns="">
          <p:sp>
            <p:nvSpPr>
              <p:cNvPr id="22" name="Textfeld 21"/>
              <p:cNvSpPr txBox="1">
                <a:spLocks noRot="1" noChangeAspect="1" noMove="1" noResize="1" noEditPoints="1" noAdjustHandles="1" noChangeArrowheads="1" noChangeShapeType="1" noTextEdit="1"/>
              </p:cNvSpPr>
              <p:nvPr/>
            </p:nvSpPr>
            <p:spPr>
              <a:xfrm>
                <a:off x="5605512" y="2935041"/>
                <a:ext cx="591468" cy="1823576"/>
              </a:xfrm>
              <a:prstGeom prst="rect">
                <a:avLst/>
              </a:prstGeom>
              <a:blipFill rotWithShape="1">
                <a:blip r:embed="rId12"/>
                <a:stretch>
                  <a:fillRect/>
                </a:stretch>
              </a:blipFill>
            </p:spPr>
            <p:txBody>
              <a:bodyPr/>
              <a:lstStyle/>
              <a:p>
                <a:r>
                  <a:rPr lang="de-DE">
                    <a:noFill/>
                  </a:rPr>
                  <a:t> </a:t>
                </a:r>
              </a:p>
            </p:txBody>
          </p:sp>
        </mc:Fallback>
      </mc:AlternateContent>
      <p:pic>
        <p:nvPicPr>
          <p:cNvPr id="24" name="Picture 1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976738" y="282869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1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24660" y="282869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272300" y="282869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8387667"/>
      </p:ext>
    </p:extLst>
  </p:cSld>
  <p:clrMapOvr>
    <a:masterClrMapping/>
  </p:clrMapOvr>
  <mc:AlternateContent xmlns:mc="http://schemas.openxmlformats.org/markup-compatibility/2006" xmlns:p14="http://schemas.microsoft.com/office/powerpoint/2010/main">
    <mc:Choice Requires="p14">
      <p:transition p14:dur="100" advClick="0" advTm="9000">
        <p:cut/>
      </p:transition>
    </mc:Choice>
    <mc:Fallback xmlns="">
      <p:transition advClick="0" advTm="9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7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feld 4"/>
          <p:cNvSpPr txBox="1"/>
          <p:nvPr/>
        </p:nvSpPr>
        <p:spPr>
          <a:xfrm>
            <a:off x="3092524" y="258202"/>
            <a:ext cx="2958952" cy="369332"/>
          </a:xfrm>
          <a:prstGeom prst="rect">
            <a:avLst/>
          </a:prstGeom>
          <a:noFill/>
        </p:spPr>
        <p:txBody>
          <a:bodyPr wrap="none" rtlCol="0">
            <a:spAutoFit/>
          </a:bodyPr>
          <a:lstStyle/>
          <a:p>
            <a:r>
              <a:rPr lang="de-DE" b="1" dirty="0" smtClean="0"/>
              <a:t>Multi-</a:t>
            </a:r>
            <a:r>
              <a:rPr lang="de-DE" b="1" dirty="0" err="1" smtClean="0"/>
              <a:t>kriterielle</a:t>
            </a:r>
            <a:r>
              <a:rPr lang="de-DE" b="1" dirty="0" smtClean="0"/>
              <a:t> Optimierung</a:t>
            </a:r>
            <a:endParaRPr lang="de-DE" dirty="0"/>
          </a:p>
        </p:txBody>
      </p:sp>
      <p:grpSp>
        <p:nvGrpSpPr>
          <p:cNvPr id="10" name="Gruppieren 9"/>
          <p:cNvGrpSpPr/>
          <p:nvPr/>
        </p:nvGrpSpPr>
        <p:grpSpPr>
          <a:xfrm>
            <a:off x="1437717" y="1303576"/>
            <a:ext cx="6268565" cy="476086"/>
            <a:chOff x="1738396" y="1167978"/>
            <a:chExt cx="6268565" cy="476086"/>
          </a:xfrm>
        </p:grpSpPr>
        <p:sp>
          <p:nvSpPr>
            <p:cNvPr id="2" name="Abgerundetes Rechteck 1"/>
            <p:cNvSpPr/>
            <p:nvPr/>
          </p:nvSpPr>
          <p:spPr>
            <a:xfrm>
              <a:off x="1738396" y="1167978"/>
              <a:ext cx="1130705" cy="47608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tx1"/>
                  </a:solidFill>
                </a:rPr>
                <a:t>BEN</a:t>
              </a:r>
              <a:endParaRPr lang="de-DE" b="1" dirty="0">
                <a:solidFill>
                  <a:schemeClr val="tx1"/>
                </a:solidFill>
              </a:endParaRPr>
            </a:p>
          </p:txBody>
        </p:sp>
        <p:sp>
          <p:nvSpPr>
            <p:cNvPr id="7" name="Abgerundetes Rechteck 6"/>
            <p:cNvSpPr/>
            <p:nvPr/>
          </p:nvSpPr>
          <p:spPr>
            <a:xfrm>
              <a:off x="3451016" y="1167978"/>
              <a:ext cx="1130705" cy="47608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err="1" smtClean="0">
                  <a:solidFill>
                    <a:schemeClr val="tx1"/>
                  </a:solidFill>
                </a:rPr>
                <a:t>TME</a:t>
              </a:r>
              <a:endParaRPr lang="de-DE" b="1" dirty="0">
                <a:solidFill>
                  <a:schemeClr val="tx1"/>
                </a:solidFill>
              </a:endParaRPr>
            </a:p>
          </p:txBody>
        </p:sp>
        <p:sp>
          <p:nvSpPr>
            <p:cNvPr id="8" name="Abgerundetes Rechteck 7"/>
            <p:cNvSpPr/>
            <p:nvPr/>
          </p:nvSpPr>
          <p:spPr>
            <a:xfrm>
              <a:off x="5163636" y="1167978"/>
              <a:ext cx="1130705" cy="47608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tx1"/>
                  </a:solidFill>
                </a:rPr>
                <a:t>TEE</a:t>
              </a:r>
              <a:endParaRPr lang="de-DE" b="1" dirty="0">
                <a:solidFill>
                  <a:schemeClr val="tx1"/>
                </a:solidFill>
              </a:endParaRPr>
            </a:p>
          </p:txBody>
        </p:sp>
        <p:sp>
          <p:nvSpPr>
            <p:cNvPr id="9" name="Abgerundetes Rechteck 8"/>
            <p:cNvSpPr/>
            <p:nvPr/>
          </p:nvSpPr>
          <p:spPr>
            <a:xfrm>
              <a:off x="6876256" y="1167978"/>
              <a:ext cx="1130705" cy="47608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tx1"/>
                  </a:solidFill>
                </a:rPr>
                <a:t>ECO</a:t>
              </a:r>
              <a:endParaRPr lang="de-DE" b="1" dirty="0">
                <a:solidFill>
                  <a:schemeClr val="tx1"/>
                </a:solidFill>
              </a:endParaRPr>
            </a:p>
          </p:txBody>
        </p:sp>
      </p:grpSp>
      <p:sp>
        <p:nvSpPr>
          <p:cNvPr id="11" name="Textfeld 10"/>
          <p:cNvSpPr txBox="1"/>
          <p:nvPr/>
        </p:nvSpPr>
        <p:spPr>
          <a:xfrm>
            <a:off x="676938" y="771550"/>
            <a:ext cx="5050229" cy="369332"/>
          </a:xfrm>
          <a:prstGeom prst="rect">
            <a:avLst/>
          </a:prstGeom>
          <a:noFill/>
        </p:spPr>
        <p:txBody>
          <a:bodyPr wrap="none" rtlCol="0">
            <a:spAutoFit/>
          </a:bodyPr>
          <a:lstStyle/>
          <a:p>
            <a:r>
              <a:rPr lang="de-DE" dirty="0" smtClean="0"/>
              <a:t>Vier verschiedene Optimierungsziele zu </a:t>
            </a:r>
            <a:r>
              <a:rPr lang="de-DE" b="1" dirty="0" smtClean="0"/>
              <a:t>maximieren</a:t>
            </a:r>
          </a:p>
        </p:txBody>
      </p:sp>
      <p:pic>
        <p:nvPicPr>
          <p:cNvPr id="12" name="Picture 2"/>
          <p:cNvPicPr/>
          <p:nvPr/>
        </p:nvPicPr>
        <p:blipFill rotWithShape="1">
          <a:blip r:embed="rId2" cstate="print">
            <a:extLst>
              <a:ext uri="{28A0092B-C50C-407E-A947-70E740481C1C}">
                <a14:useLocalDpi xmlns:a14="http://schemas.microsoft.com/office/drawing/2010/main" val="0"/>
              </a:ext>
            </a:extLst>
          </a:blip>
          <a:srcRect l="45214" r="16058" b="56506"/>
          <a:stretch/>
        </p:blipFill>
        <p:spPr bwMode="auto">
          <a:xfrm>
            <a:off x="2178289" y="2278915"/>
            <a:ext cx="988359" cy="1064429"/>
          </a:xfrm>
          <a:prstGeom prst="rect">
            <a:avLst/>
          </a:prstGeom>
          <a:noFill/>
          <a:ln>
            <a:noFill/>
          </a:ln>
          <a:effectLst/>
          <a:extLst/>
        </p:spPr>
      </p:pic>
      <p:sp>
        <p:nvSpPr>
          <p:cNvPr id="13" name="Textfeld 12"/>
          <p:cNvSpPr txBox="1"/>
          <p:nvPr/>
        </p:nvSpPr>
        <p:spPr>
          <a:xfrm>
            <a:off x="731022" y="2081342"/>
            <a:ext cx="1399742" cy="369332"/>
          </a:xfrm>
          <a:prstGeom prst="rect">
            <a:avLst/>
          </a:prstGeom>
          <a:noFill/>
        </p:spPr>
        <p:txBody>
          <a:bodyPr wrap="none" rtlCol="0">
            <a:spAutoFit/>
          </a:bodyPr>
          <a:lstStyle/>
          <a:p>
            <a:r>
              <a:rPr lang="de-DE" dirty="0" err="1" smtClean="0"/>
              <a:t>2D</a:t>
            </a:r>
            <a:r>
              <a:rPr lang="de-DE" dirty="0" smtClean="0"/>
              <a:t> - Beispiel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7612" y="2495862"/>
            <a:ext cx="2376264" cy="2406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hteck 2"/>
          <p:cNvSpPr/>
          <p:nvPr/>
        </p:nvSpPr>
        <p:spPr>
          <a:xfrm>
            <a:off x="755576" y="2844071"/>
            <a:ext cx="25009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p:cNvSpPr/>
          <p:nvPr/>
        </p:nvSpPr>
        <p:spPr>
          <a:xfrm>
            <a:off x="2547420" y="4621594"/>
            <a:ext cx="25009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652095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feld 4"/>
          <p:cNvSpPr txBox="1"/>
          <p:nvPr/>
        </p:nvSpPr>
        <p:spPr>
          <a:xfrm>
            <a:off x="3092524" y="258202"/>
            <a:ext cx="2958952" cy="369332"/>
          </a:xfrm>
          <a:prstGeom prst="rect">
            <a:avLst/>
          </a:prstGeom>
          <a:noFill/>
        </p:spPr>
        <p:txBody>
          <a:bodyPr wrap="none" rtlCol="0">
            <a:spAutoFit/>
          </a:bodyPr>
          <a:lstStyle/>
          <a:p>
            <a:r>
              <a:rPr lang="de-DE" b="1" dirty="0" smtClean="0"/>
              <a:t>Multi-</a:t>
            </a:r>
            <a:r>
              <a:rPr lang="de-DE" b="1" dirty="0" err="1" smtClean="0"/>
              <a:t>kriterielle</a:t>
            </a:r>
            <a:r>
              <a:rPr lang="de-DE" b="1" dirty="0" smtClean="0"/>
              <a:t> Optimierung</a:t>
            </a:r>
            <a:endParaRPr lang="de-DE" dirty="0"/>
          </a:p>
        </p:txBody>
      </p:sp>
      <p:grpSp>
        <p:nvGrpSpPr>
          <p:cNvPr id="10" name="Gruppieren 9"/>
          <p:cNvGrpSpPr/>
          <p:nvPr/>
        </p:nvGrpSpPr>
        <p:grpSpPr>
          <a:xfrm>
            <a:off x="1437717" y="1303576"/>
            <a:ext cx="6268565" cy="476086"/>
            <a:chOff x="1738396" y="1167978"/>
            <a:chExt cx="6268565" cy="476086"/>
          </a:xfrm>
        </p:grpSpPr>
        <p:sp>
          <p:nvSpPr>
            <p:cNvPr id="2" name="Abgerundetes Rechteck 1"/>
            <p:cNvSpPr/>
            <p:nvPr/>
          </p:nvSpPr>
          <p:spPr>
            <a:xfrm>
              <a:off x="1738396" y="1167978"/>
              <a:ext cx="1130705" cy="47608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tx1"/>
                  </a:solidFill>
                </a:rPr>
                <a:t>BEN</a:t>
              </a:r>
              <a:endParaRPr lang="de-DE" b="1" dirty="0">
                <a:solidFill>
                  <a:schemeClr val="tx1"/>
                </a:solidFill>
              </a:endParaRPr>
            </a:p>
          </p:txBody>
        </p:sp>
        <p:sp>
          <p:nvSpPr>
            <p:cNvPr id="7" name="Abgerundetes Rechteck 6"/>
            <p:cNvSpPr/>
            <p:nvPr/>
          </p:nvSpPr>
          <p:spPr>
            <a:xfrm>
              <a:off x="3451016" y="1167978"/>
              <a:ext cx="1130705" cy="47608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err="1" smtClean="0">
                  <a:solidFill>
                    <a:schemeClr val="tx1"/>
                  </a:solidFill>
                </a:rPr>
                <a:t>TME</a:t>
              </a:r>
              <a:endParaRPr lang="de-DE" b="1" dirty="0">
                <a:solidFill>
                  <a:schemeClr val="tx1"/>
                </a:solidFill>
              </a:endParaRPr>
            </a:p>
          </p:txBody>
        </p:sp>
        <p:sp>
          <p:nvSpPr>
            <p:cNvPr id="8" name="Abgerundetes Rechteck 7"/>
            <p:cNvSpPr/>
            <p:nvPr/>
          </p:nvSpPr>
          <p:spPr>
            <a:xfrm>
              <a:off x="5163636" y="1167978"/>
              <a:ext cx="1130705" cy="47608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tx1"/>
                  </a:solidFill>
                </a:rPr>
                <a:t>TEE</a:t>
              </a:r>
              <a:endParaRPr lang="de-DE" b="1" dirty="0">
                <a:solidFill>
                  <a:schemeClr val="tx1"/>
                </a:solidFill>
              </a:endParaRPr>
            </a:p>
          </p:txBody>
        </p:sp>
        <p:sp>
          <p:nvSpPr>
            <p:cNvPr id="9" name="Abgerundetes Rechteck 8"/>
            <p:cNvSpPr/>
            <p:nvPr/>
          </p:nvSpPr>
          <p:spPr>
            <a:xfrm>
              <a:off x="6876256" y="1167978"/>
              <a:ext cx="1130705" cy="47608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tx1"/>
                  </a:solidFill>
                </a:rPr>
                <a:t>ECO</a:t>
              </a:r>
              <a:endParaRPr lang="de-DE" b="1" dirty="0">
                <a:solidFill>
                  <a:schemeClr val="tx1"/>
                </a:solidFill>
              </a:endParaRPr>
            </a:p>
          </p:txBody>
        </p:sp>
      </p:grpSp>
      <p:sp>
        <p:nvSpPr>
          <p:cNvPr id="11" name="Textfeld 10"/>
          <p:cNvSpPr txBox="1"/>
          <p:nvPr/>
        </p:nvSpPr>
        <p:spPr>
          <a:xfrm>
            <a:off x="676938" y="771550"/>
            <a:ext cx="5050229" cy="369332"/>
          </a:xfrm>
          <a:prstGeom prst="rect">
            <a:avLst/>
          </a:prstGeom>
          <a:noFill/>
        </p:spPr>
        <p:txBody>
          <a:bodyPr wrap="none" rtlCol="0">
            <a:spAutoFit/>
          </a:bodyPr>
          <a:lstStyle/>
          <a:p>
            <a:r>
              <a:rPr lang="de-DE" dirty="0" smtClean="0"/>
              <a:t>Vier verschiedene Optimierungsziele zu </a:t>
            </a:r>
            <a:r>
              <a:rPr lang="de-DE" b="1" dirty="0" smtClean="0"/>
              <a:t>maximieren</a:t>
            </a:r>
          </a:p>
        </p:txBody>
      </p:sp>
      <p:pic>
        <p:nvPicPr>
          <p:cNvPr id="12" name="Picture 2"/>
          <p:cNvPicPr/>
          <p:nvPr/>
        </p:nvPicPr>
        <p:blipFill rotWithShape="1">
          <a:blip r:embed="rId2" cstate="print">
            <a:extLst>
              <a:ext uri="{28A0092B-C50C-407E-A947-70E740481C1C}">
                <a14:useLocalDpi xmlns:a14="http://schemas.microsoft.com/office/drawing/2010/main" val="0"/>
              </a:ext>
            </a:extLst>
          </a:blip>
          <a:srcRect l="45214" r="16058" b="56506"/>
          <a:stretch/>
        </p:blipFill>
        <p:spPr bwMode="auto">
          <a:xfrm>
            <a:off x="2178289" y="2278915"/>
            <a:ext cx="988359" cy="1064429"/>
          </a:xfrm>
          <a:prstGeom prst="rect">
            <a:avLst/>
          </a:prstGeom>
          <a:noFill/>
          <a:ln>
            <a:noFill/>
          </a:ln>
          <a:effectLst/>
          <a:extLst/>
        </p:spPr>
      </p:pic>
      <p:sp>
        <p:nvSpPr>
          <p:cNvPr id="13" name="Textfeld 12"/>
          <p:cNvSpPr txBox="1"/>
          <p:nvPr/>
        </p:nvSpPr>
        <p:spPr>
          <a:xfrm>
            <a:off x="731022" y="2081342"/>
            <a:ext cx="1399742" cy="369332"/>
          </a:xfrm>
          <a:prstGeom prst="rect">
            <a:avLst/>
          </a:prstGeom>
          <a:noFill/>
        </p:spPr>
        <p:txBody>
          <a:bodyPr wrap="none" rtlCol="0">
            <a:spAutoFit/>
          </a:bodyPr>
          <a:lstStyle/>
          <a:p>
            <a:r>
              <a:rPr lang="de-DE" dirty="0" err="1" smtClean="0"/>
              <a:t>2D</a:t>
            </a:r>
            <a:r>
              <a:rPr lang="de-DE" dirty="0" smtClean="0"/>
              <a:t> - Beispiel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7612" y="2495862"/>
            <a:ext cx="2376264" cy="2406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3590" y="2499574"/>
            <a:ext cx="2364408" cy="2399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p:nvPr/>
        </p:nvPicPr>
        <p:blipFill rotWithShape="1">
          <a:blip r:embed="rId2" cstate="print">
            <a:extLst>
              <a:ext uri="{28A0092B-C50C-407E-A947-70E740481C1C}">
                <a14:useLocalDpi xmlns:a14="http://schemas.microsoft.com/office/drawing/2010/main" val="0"/>
              </a:ext>
            </a:extLst>
          </a:blip>
          <a:srcRect l="45214" r="16058" b="56506"/>
          <a:stretch/>
        </p:blipFill>
        <p:spPr bwMode="auto">
          <a:xfrm>
            <a:off x="4860032" y="2227401"/>
            <a:ext cx="988359" cy="1064429"/>
          </a:xfrm>
          <a:prstGeom prst="rect">
            <a:avLst/>
          </a:prstGeom>
          <a:noFill/>
          <a:ln>
            <a:noFill/>
          </a:ln>
          <a:effectLst/>
          <a:extLst/>
        </p:spPr>
      </p:pic>
      <p:sp>
        <p:nvSpPr>
          <p:cNvPr id="3" name="Rechteck 2"/>
          <p:cNvSpPr/>
          <p:nvPr/>
        </p:nvSpPr>
        <p:spPr>
          <a:xfrm>
            <a:off x="755576" y="2844071"/>
            <a:ext cx="25009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p:cNvSpPr/>
          <p:nvPr/>
        </p:nvSpPr>
        <p:spPr>
          <a:xfrm>
            <a:off x="2547420" y="4621594"/>
            <a:ext cx="25009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p:nvSpPr>
        <p:spPr>
          <a:xfrm>
            <a:off x="3313590" y="2844071"/>
            <a:ext cx="25009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5105434" y="4621594"/>
            <a:ext cx="25009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p:cNvSpPr/>
          <p:nvPr/>
        </p:nvSpPr>
        <p:spPr>
          <a:xfrm>
            <a:off x="786546" y="2391206"/>
            <a:ext cx="2415506" cy="2507862"/>
          </a:xfrm>
          <a:prstGeom prst="rect">
            <a:avLst/>
          </a:prstGeom>
          <a:solidFill>
            <a:schemeClr val="bg1">
              <a:lumMod val="95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4990421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feld 4"/>
          <p:cNvSpPr txBox="1"/>
          <p:nvPr/>
        </p:nvSpPr>
        <p:spPr>
          <a:xfrm>
            <a:off x="3092524" y="258202"/>
            <a:ext cx="2958952" cy="369332"/>
          </a:xfrm>
          <a:prstGeom prst="rect">
            <a:avLst/>
          </a:prstGeom>
          <a:noFill/>
        </p:spPr>
        <p:txBody>
          <a:bodyPr wrap="none" rtlCol="0">
            <a:spAutoFit/>
          </a:bodyPr>
          <a:lstStyle/>
          <a:p>
            <a:r>
              <a:rPr lang="de-DE" b="1" dirty="0" smtClean="0"/>
              <a:t>Multi-</a:t>
            </a:r>
            <a:r>
              <a:rPr lang="de-DE" b="1" dirty="0" err="1" smtClean="0"/>
              <a:t>kriterielle</a:t>
            </a:r>
            <a:r>
              <a:rPr lang="de-DE" b="1" dirty="0" smtClean="0"/>
              <a:t> Optimierung</a:t>
            </a:r>
            <a:endParaRPr lang="de-DE" dirty="0"/>
          </a:p>
        </p:txBody>
      </p:sp>
      <p:grpSp>
        <p:nvGrpSpPr>
          <p:cNvPr id="10" name="Gruppieren 9"/>
          <p:cNvGrpSpPr/>
          <p:nvPr/>
        </p:nvGrpSpPr>
        <p:grpSpPr>
          <a:xfrm>
            <a:off x="1437717" y="1303576"/>
            <a:ext cx="6268565" cy="476086"/>
            <a:chOff x="1738396" y="1167978"/>
            <a:chExt cx="6268565" cy="476086"/>
          </a:xfrm>
        </p:grpSpPr>
        <p:sp>
          <p:nvSpPr>
            <p:cNvPr id="2" name="Abgerundetes Rechteck 1"/>
            <p:cNvSpPr/>
            <p:nvPr/>
          </p:nvSpPr>
          <p:spPr>
            <a:xfrm>
              <a:off x="1738396" y="1167978"/>
              <a:ext cx="1130705" cy="47608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tx1"/>
                  </a:solidFill>
                </a:rPr>
                <a:t>BEN</a:t>
              </a:r>
              <a:endParaRPr lang="de-DE" b="1" dirty="0">
                <a:solidFill>
                  <a:schemeClr val="tx1"/>
                </a:solidFill>
              </a:endParaRPr>
            </a:p>
          </p:txBody>
        </p:sp>
        <p:sp>
          <p:nvSpPr>
            <p:cNvPr id="7" name="Abgerundetes Rechteck 6"/>
            <p:cNvSpPr/>
            <p:nvPr/>
          </p:nvSpPr>
          <p:spPr>
            <a:xfrm>
              <a:off x="3451016" y="1167978"/>
              <a:ext cx="1130705" cy="47608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err="1" smtClean="0">
                  <a:solidFill>
                    <a:schemeClr val="tx1"/>
                  </a:solidFill>
                </a:rPr>
                <a:t>TME</a:t>
              </a:r>
              <a:endParaRPr lang="de-DE" b="1" dirty="0">
                <a:solidFill>
                  <a:schemeClr val="tx1"/>
                </a:solidFill>
              </a:endParaRPr>
            </a:p>
          </p:txBody>
        </p:sp>
        <p:sp>
          <p:nvSpPr>
            <p:cNvPr id="8" name="Abgerundetes Rechteck 7"/>
            <p:cNvSpPr/>
            <p:nvPr/>
          </p:nvSpPr>
          <p:spPr>
            <a:xfrm>
              <a:off x="5163636" y="1167978"/>
              <a:ext cx="1130705" cy="47608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tx1"/>
                  </a:solidFill>
                </a:rPr>
                <a:t>TEE</a:t>
              </a:r>
              <a:endParaRPr lang="de-DE" b="1" dirty="0">
                <a:solidFill>
                  <a:schemeClr val="tx1"/>
                </a:solidFill>
              </a:endParaRPr>
            </a:p>
          </p:txBody>
        </p:sp>
        <p:sp>
          <p:nvSpPr>
            <p:cNvPr id="9" name="Abgerundetes Rechteck 8"/>
            <p:cNvSpPr/>
            <p:nvPr/>
          </p:nvSpPr>
          <p:spPr>
            <a:xfrm>
              <a:off x="6876256" y="1167978"/>
              <a:ext cx="1130705" cy="47608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tx1"/>
                  </a:solidFill>
                </a:rPr>
                <a:t>ECO</a:t>
              </a:r>
              <a:endParaRPr lang="de-DE" b="1" dirty="0">
                <a:solidFill>
                  <a:schemeClr val="tx1"/>
                </a:solidFill>
              </a:endParaRPr>
            </a:p>
          </p:txBody>
        </p:sp>
      </p:grpSp>
      <p:sp>
        <p:nvSpPr>
          <p:cNvPr id="11" name="Textfeld 10"/>
          <p:cNvSpPr txBox="1"/>
          <p:nvPr/>
        </p:nvSpPr>
        <p:spPr>
          <a:xfrm>
            <a:off x="676938" y="771550"/>
            <a:ext cx="5050229" cy="369332"/>
          </a:xfrm>
          <a:prstGeom prst="rect">
            <a:avLst/>
          </a:prstGeom>
          <a:noFill/>
        </p:spPr>
        <p:txBody>
          <a:bodyPr wrap="none" rtlCol="0">
            <a:spAutoFit/>
          </a:bodyPr>
          <a:lstStyle/>
          <a:p>
            <a:r>
              <a:rPr lang="de-DE" dirty="0" smtClean="0"/>
              <a:t>Vier verschiedene Optimierungsziele zu </a:t>
            </a:r>
            <a:r>
              <a:rPr lang="de-DE" b="1" dirty="0" smtClean="0"/>
              <a:t>maximieren</a:t>
            </a:r>
          </a:p>
        </p:txBody>
      </p:sp>
      <p:pic>
        <p:nvPicPr>
          <p:cNvPr id="12" name="Picture 2"/>
          <p:cNvPicPr/>
          <p:nvPr/>
        </p:nvPicPr>
        <p:blipFill rotWithShape="1">
          <a:blip r:embed="rId2" cstate="print">
            <a:extLst>
              <a:ext uri="{28A0092B-C50C-407E-A947-70E740481C1C}">
                <a14:useLocalDpi xmlns:a14="http://schemas.microsoft.com/office/drawing/2010/main" val="0"/>
              </a:ext>
            </a:extLst>
          </a:blip>
          <a:srcRect l="45214" r="16058" b="56506"/>
          <a:stretch/>
        </p:blipFill>
        <p:spPr bwMode="auto">
          <a:xfrm>
            <a:off x="2178289" y="2278915"/>
            <a:ext cx="988359" cy="1064429"/>
          </a:xfrm>
          <a:prstGeom prst="rect">
            <a:avLst/>
          </a:prstGeom>
          <a:noFill/>
          <a:ln>
            <a:noFill/>
          </a:ln>
          <a:effectLst/>
          <a:extLst/>
        </p:spPr>
      </p:pic>
      <p:sp>
        <p:nvSpPr>
          <p:cNvPr id="13" name="Textfeld 12"/>
          <p:cNvSpPr txBox="1"/>
          <p:nvPr/>
        </p:nvSpPr>
        <p:spPr>
          <a:xfrm>
            <a:off x="731022" y="2081342"/>
            <a:ext cx="1399742" cy="369332"/>
          </a:xfrm>
          <a:prstGeom prst="rect">
            <a:avLst/>
          </a:prstGeom>
          <a:noFill/>
        </p:spPr>
        <p:txBody>
          <a:bodyPr wrap="none" rtlCol="0">
            <a:spAutoFit/>
          </a:bodyPr>
          <a:lstStyle/>
          <a:p>
            <a:r>
              <a:rPr lang="de-DE" dirty="0" err="1" smtClean="0"/>
              <a:t>2D</a:t>
            </a:r>
            <a:r>
              <a:rPr lang="de-DE" dirty="0" smtClean="0"/>
              <a:t> - Beispiel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7612" y="2495862"/>
            <a:ext cx="2376264" cy="2406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3590" y="2499574"/>
            <a:ext cx="2364408" cy="2399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p:nvPr/>
        </p:nvPicPr>
        <p:blipFill rotWithShape="1">
          <a:blip r:embed="rId2" cstate="print">
            <a:extLst>
              <a:ext uri="{28A0092B-C50C-407E-A947-70E740481C1C}">
                <a14:useLocalDpi xmlns:a14="http://schemas.microsoft.com/office/drawing/2010/main" val="0"/>
              </a:ext>
            </a:extLst>
          </a:blip>
          <a:srcRect l="45214" r="16058" b="56506"/>
          <a:stretch/>
        </p:blipFill>
        <p:spPr bwMode="auto">
          <a:xfrm>
            <a:off x="4860032" y="2227401"/>
            <a:ext cx="988359" cy="1064429"/>
          </a:xfrm>
          <a:prstGeom prst="rect">
            <a:avLst/>
          </a:prstGeom>
          <a:noFill/>
          <a:ln>
            <a:noFill/>
          </a:ln>
          <a:effectLst/>
          <a:extLst/>
        </p:spPr>
      </p:pic>
      <p:sp>
        <p:nvSpPr>
          <p:cNvPr id="3" name="Rechteck 2"/>
          <p:cNvSpPr/>
          <p:nvPr/>
        </p:nvSpPr>
        <p:spPr>
          <a:xfrm>
            <a:off x="755576" y="2844071"/>
            <a:ext cx="25009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p:cNvSpPr/>
          <p:nvPr/>
        </p:nvSpPr>
        <p:spPr>
          <a:xfrm>
            <a:off x="2547420" y="4621594"/>
            <a:ext cx="25009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p:nvSpPr>
        <p:spPr>
          <a:xfrm>
            <a:off x="3313590" y="2844071"/>
            <a:ext cx="25009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5105434" y="4621594"/>
            <a:ext cx="25009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Picture 2"/>
          <p:cNvPicPr/>
          <p:nvPr/>
        </p:nvPicPr>
        <p:blipFill rotWithShape="1">
          <a:blip r:embed="rId2" cstate="print">
            <a:extLst>
              <a:ext uri="{28A0092B-C50C-407E-A947-70E740481C1C}">
                <a14:useLocalDpi xmlns:a14="http://schemas.microsoft.com/office/drawing/2010/main" val="0"/>
              </a:ext>
            </a:extLst>
          </a:blip>
          <a:srcRect l="45214" r="16058" b="56506"/>
          <a:stretch/>
        </p:blipFill>
        <p:spPr bwMode="auto">
          <a:xfrm>
            <a:off x="7390188" y="2227400"/>
            <a:ext cx="988359" cy="1064429"/>
          </a:xfrm>
          <a:prstGeom prst="rect">
            <a:avLst/>
          </a:prstGeom>
          <a:noFill/>
          <a:ln>
            <a:noFill/>
          </a:ln>
          <a:effectLst/>
          <a:extLst/>
        </p:spPr>
      </p:pic>
      <p:pic>
        <p:nvPicPr>
          <p:cNvPr id="19" name="Picture 2"/>
          <p:cNvPicPr/>
          <p:nvPr/>
        </p:nvPicPr>
        <p:blipFill rotWithShape="1">
          <a:blip r:embed="rId2" cstate="print">
            <a:extLst>
              <a:ext uri="{28A0092B-C50C-407E-A947-70E740481C1C}">
                <a14:useLocalDpi xmlns:a14="http://schemas.microsoft.com/office/drawing/2010/main" val="0"/>
              </a:ext>
            </a:extLst>
          </a:blip>
          <a:srcRect l="60246" t="66877" r="2607" b="27628"/>
          <a:stretch/>
        </p:blipFill>
        <p:spPr bwMode="auto">
          <a:xfrm>
            <a:off x="7668344" y="4155926"/>
            <a:ext cx="948018" cy="134471"/>
          </a:xfrm>
          <a:prstGeom prst="rect">
            <a:avLst/>
          </a:prstGeom>
          <a:noFill/>
          <a:ln>
            <a:noFill/>
          </a:ln>
          <a:effectLst/>
          <a:extLst/>
        </p:spPr>
      </p:pic>
      <p:pic>
        <p:nvPicPr>
          <p:cNvPr id="2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6661" y="2526471"/>
            <a:ext cx="2337747" cy="2367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hteck 20"/>
          <p:cNvSpPr/>
          <p:nvPr/>
        </p:nvSpPr>
        <p:spPr>
          <a:xfrm>
            <a:off x="786545" y="2364310"/>
            <a:ext cx="5061845" cy="2507862"/>
          </a:xfrm>
          <a:prstGeom prst="rect">
            <a:avLst/>
          </a:prstGeom>
          <a:solidFill>
            <a:schemeClr val="bg1">
              <a:lumMod val="95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p:nvSpPr>
        <p:spPr>
          <a:xfrm>
            <a:off x="5858785" y="2820162"/>
            <a:ext cx="25009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p:nvSpPr>
        <p:spPr>
          <a:xfrm>
            <a:off x="7650629" y="4597685"/>
            <a:ext cx="25009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49904218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feld 4"/>
          <p:cNvSpPr txBox="1"/>
          <p:nvPr/>
        </p:nvSpPr>
        <p:spPr>
          <a:xfrm>
            <a:off x="3092524" y="258202"/>
            <a:ext cx="2958952" cy="369332"/>
          </a:xfrm>
          <a:prstGeom prst="rect">
            <a:avLst/>
          </a:prstGeom>
          <a:noFill/>
        </p:spPr>
        <p:txBody>
          <a:bodyPr wrap="none" rtlCol="0">
            <a:spAutoFit/>
          </a:bodyPr>
          <a:lstStyle/>
          <a:p>
            <a:r>
              <a:rPr lang="de-DE" b="1" dirty="0" smtClean="0"/>
              <a:t>Multi-</a:t>
            </a:r>
            <a:r>
              <a:rPr lang="de-DE" b="1" dirty="0" err="1" smtClean="0"/>
              <a:t>kriterielle</a:t>
            </a:r>
            <a:r>
              <a:rPr lang="de-DE" b="1" dirty="0" smtClean="0"/>
              <a:t> Optimierung</a:t>
            </a:r>
            <a:endParaRPr lang="de-DE" dirty="0"/>
          </a:p>
        </p:txBody>
      </p:sp>
      <p:grpSp>
        <p:nvGrpSpPr>
          <p:cNvPr id="10" name="Gruppieren 9"/>
          <p:cNvGrpSpPr/>
          <p:nvPr/>
        </p:nvGrpSpPr>
        <p:grpSpPr>
          <a:xfrm>
            <a:off x="1437717" y="1303576"/>
            <a:ext cx="6268565" cy="476086"/>
            <a:chOff x="1738396" y="1167978"/>
            <a:chExt cx="6268565" cy="476086"/>
          </a:xfrm>
        </p:grpSpPr>
        <p:sp>
          <p:nvSpPr>
            <p:cNvPr id="2" name="Abgerundetes Rechteck 1"/>
            <p:cNvSpPr/>
            <p:nvPr/>
          </p:nvSpPr>
          <p:spPr>
            <a:xfrm>
              <a:off x="1738396" y="1167978"/>
              <a:ext cx="1130705" cy="47608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tx1"/>
                  </a:solidFill>
                </a:rPr>
                <a:t>BEN</a:t>
              </a:r>
              <a:endParaRPr lang="de-DE" b="1" dirty="0">
                <a:solidFill>
                  <a:schemeClr val="tx1"/>
                </a:solidFill>
              </a:endParaRPr>
            </a:p>
          </p:txBody>
        </p:sp>
        <p:sp>
          <p:nvSpPr>
            <p:cNvPr id="7" name="Abgerundetes Rechteck 6"/>
            <p:cNvSpPr/>
            <p:nvPr/>
          </p:nvSpPr>
          <p:spPr>
            <a:xfrm>
              <a:off x="3451016" y="1167978"/>
              <a:ext cx="1130705" cy="47608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err="1" smtClean="0">
                  <a:solidFill>
                    <a:schemeClr val="tx1"/>
                  </a:solidFill>
                </a:rPr>
                <a:t>TME</a:t>
              </a:r>
              <a:endParaRPr lang="de-DE" b="1" dirty="0">
                <a:solidFill>
                  <a:schemeClr val="tx1"/>
                </a:solidFill>
              </a:endParaRPr>
            </a:p>
          </p:txBody>
        </p:sp>
        <p:sp>
          <p:nvSpPr>
            <p:cNvPr id="8" name="Abgerundetes Rechteck 7"/>
            <p:cNvSpPr/>
            <p:nvPr/>
          </p:nvSpPr>
          <p:spPr>
            <a:xfrm>
              <a:off x="5163636" y="1167978"/>
              <a:ext cx="1130705" cy="47608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tx1"/>
                  </a:solidFill>
                </a:rPr>
                <a:t>TEE</a:t>
              </a:r>
              <a:endParaRPr lang="de-DE" b="1" dirty="0">
                <a:solidFill>
                  <a:schemeClr val="tx1"/>
                </a:solidFill>
              </a:endParaRPr>
            </a:p>
          </p:txBody>
        </p:sp>
        <p:sp>
          <p:nvSpPr>
            <p:cNvPr id="9" name="Abgerundetes Rechteck 8"/>
            <p:cNvSpPr/>
            <p:nvPr/>
          </p:nvSpPr>
          <p:spPr>
            <a:xfrm>
              <a:off x="6876256" y="1167978"/>
              <a:ext cx="1130705" cy="47608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tx1"/>
                  </a:solidFill>
                </a:rPr>
                <a:t>ECO</a:t>
              </a:r>
              <a:endParaRPr lang="de-DE" b="1" dirty="0">
                <a:solidFill>
                  <a:schemeClr val="tx1"/>
                </a:solidFill>
              </a:endParaRPr>
            </a:p>
          </p:txBody>
        </p:sp>
      </p:grpSp>
      <p:sp>
        <p:nvSpPr>
          <p:cNvPr id="11" name="Textfeld 10"/>
          <p:cNvSpPr txBox="1"/>
          <p:nvPr/>
        </p:nvSpPr>
        <p:spPr>
          <a:xfrm>
            <a:off x="676938" y="771550"/>
            <a:ext cx="5050229" cy="369332"/>
          </a:xfrm>
          <a:prstGeom prst="rect">
            <a:avLst/>
          </a:prstGeom>
          <a:noFill/>
        </p:spPr>
        <p:txBody>
          <a:bodyPr wrap="none" rtlCol="0">
            <a:spAutoFit/>
          </a:bodyPr>
          <a:lstStyle/>
          <a:p>
            <a:r>
              <a:rPr lang="de-DE" dirty="0" smtClean="0"/>
              <a:t>Vier verschiedene Optimierungsziele zu </a:t>
            </a:r>
            <a:r>
              <a:rPr lang="de-DE" b="1" dirty="0" smtClean="0"/>
              <a:t>maximieren</a:t>
            </a:r>
          </a:p>
        </p:txBody>
      </p:sp>
      <p:pic>
        <p:nvPicPr>
          <p:cNvPr id="12" name="Picture 2"/>
          <p:cNvPicPr/>
          <p:nvPr/>
        </p:nvPicPr>
        <p:blipFill rotWithShape="1">
          <a:blip r:embed="rId2" cstate="print">
            <a:extLst>
              <a:ext uri="{28A0092B-C50C-407E-A947-70E740481C1C}">
                <a14:useLocalDpi xmlns:a14="http://schemas.microsoft.com/office/drawing/2010/main" val="0"/>
              </a:ext>
            </a:extLst>
          </a:blip>
          <a:srcRect l="45214" r="16058" b="56506"/>
          <a:stretch/>
        </p:blipFill>
        <p:spPr bwMode="auto">
          <a:xfrm>
            <a:off x="2178289" y="2278915"/>
            <a:ext cx="988359" cy="1064429"/>
          </a:xfrm>
          <a:prstGeom prst="rect">
            <a:avLst/>
          </a:prstGeom>
          <a:noFill/>
          <a:ln>
            <a:noFill/>
          </a:ln>
          <a:effectLst/>
          <a:extLst/>
        </p:spPr>
      </p:pic>
      <p:sp>
        <p:nvSpPr>
          <p:cNvPr id="13" name="Textfeld 12"/>
          <p:cNvSpPr txBox="1"/>
          <p:nvPr/>
        </p:nvSpPr>
        <p:spPr>
          <a:xfrm>
            <a:off x="731022" y="2081342"/>
            <a:ext cx="1399742" cy="369332"/>
          </a:xfrm>
          <a:prstGeom prst="rect">
            <a:avLst/>
          </a:prstGeom>
          <a:noFill/>
        </p:spPr>
        <p:txBody>
          <a:bodyPr wrap="none" rtlCol="0">
            <a:spAutoFit/>
          </a:bodyPr>
          <a:lstStyle/>
          <a:p>
            <a:r>
              <a:rPr lang="de-DE" dirty="0" err="1" smtClean="0"/>
              <a:t>2D</a:t>
            </a:r>
            <a:r>
              <a:rPr lang="de-DE" dirty="0" smtClean="0"/>
              <a:t> - Beispiel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7612" y="2495862"/>
            <a:ext cx="2376264" cy="2406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hteck 2"/>
          <p:cNvSpPr/>
          <p:nvPr/>
        </p:nvSpPr>
        <p:spPr>
          <a:xfrm>
            <a:off x="755576" y="2844071"/>
            <a:ext cx="25009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p:cNvSpPr/>
          <p:nvPr/>
        </p:nvSpPr>
        <p:spPr>
          <a:xfrm>
            <a:off x="2547420" y="4621594"/>
            <a:ext cx="25009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Pfeil nach rechts 23"/>
          <p:cNvSpPr/>
          <p:nvPr/>
        </p:nvSpPr>
        <p:spPr>
          <a:xfrm>
            <a:off x="3851920" y="3204111"/>
            <a:ext cx="504056" cy="43204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5" name="Picture 3"/>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72000" y="2131264"/>
            <a:ext cx="3982148" cy="2759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576351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feld 3"/>
          <p:cNvSpPr txBox="1"/>
          <p:nvPr/>
        </p:nvSpPr>
        <p:spPr>
          <a:xfrm>
            <a:off x="2961339" y="2248585"/>
            <a:ext cx="3221331" cy="646331"/>
          </a:xfrm>
          <a:prstGeom prst="rect">
            <a:avLst/>
          </a:prstGeom>
          <a:noFill/>
        </p:spPr>
        <p:txBody>
          <a:bodyPr wrap="none" rtlCol="0">
            <a:spAutoFit/>
          </a:bodyPr>
          <a:lstStyle/>
          <a:p>
            <a:pPr algn="ctr"/>
            <a:r>
              <a:rPr lang="de-DE" sz="3600" b="1" err="1" smtClean="0"/>
              <a:t>REI</a:t>
            </a:r>
            <a:r>
              <a:rPr lang="de-DE" sz="3600" b="1" smtClean="0"/>
              <a:t> Auswertung</a:t>
            </a:r>
            <a:endParaRPr lang="de-DE" sz="3600" b="1" dirty="0"/>
          </a:p>
        </p:txBody>
      </p:sp>
    </p:spTree>
    <p:extLst>
      <p:ext uri="{BB962C8B-B14F-4D97-AF65-F5344CB8AC3E}">
        <p14:creationId xmlns:p14="http://schemas.microsoft.com/office/powerpoint/2010/main" val="394133256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feld 3"/>
          <p:cNvSpPr txBox="1"/>
          <p:nvPr/>
        </p:nvSpPr>
        <p:spPr>
          <a:xfrm>
            <a:off x="2123728" y="258202"/>
            <a:ext cx="5026954" cy="369332"/>
          </a:xfrm>
          <a:prstGeom prst="rect">
            <a:avLst/>
          </a:prstGeom>
          <a:noFill/>
        </p:spPr>
        <p:txBody>
          <a:bodyPr wrap="none" rtlCol="0">
            <a:spAutoFit/>
          </a:bodyPr>
          <a:lstStyle/>
          <a:p>
            <a:r>
              <a:rPr lang="de-DE" b="1" dirty="0" smtClean="0"/>
              <a:t>Kombination von Indikatoren für einen Semi-Batch</a:t>
            </a:r>
            <a:endParaRPr lang="de-DE" dirty="0"/>
          </a:p>
        </p:txBody>
      </p:sp>
      <p:cxnSp>
        <p:nvCxnSpPr>
          <p:cNvPr id="8" name="Gerade Verbindung 7"/>
          <p:cNvCxnSpPr/>
          <p:nvPr/>
        </p:nvCxnSpPr>
        <p:spPr>
          <a:xfrm>
            <a:off x="631732" y="2987281"/>
            <a:ext cx="3168352"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686105" y="3075806"/>
            <a:ext cx="570990" cy="369332"/>
          </a:xfrm>
          <a:prstGeom prst="rect">
            <a:avLst/>
          </a:prstGeom>
          <a:noFill/>
        </p:spPr>
        <p:txBody>
          <a:bodyPr wrap="none" rtlCol="0">
            <a:spAutoFit/>
          </a:bodyPr>
          <a:lstStyle/>
          <a:p>
            <a:pPr algn="ctr"/>
            <a:r>
              <a:rPr lang="de-DE" dirty="0" smtClean="0"/>
              <a:t>BEN</a:t>
            </a:r>
            <a:endParaRPr lang="de-DE" dirty="0"/>
          </a:p>
        </p:txBody>
      </p:sp>
      <p:sp>
        <p:nvSpPr>
          <p:cNvPr id="12" name="Textfeld 11"/>
          <p:cNvSpPr txBox="1"/>
          <p:nvPr/>
        </p:nvSpPr>
        <p:spPr>
          <a:xfrm>
            <a:off x="3177874" y="3075806"/>
            <a:ext cx="567848" cy="369332"/>
          </a:xfrm>
          <a:prstGeom prst="rect">
            <a:avLst/>
          </a:prstGeom>
          <a:noFill/>
        </p:spPr>
        <p:txBody>
          <a:bodyPr wrap="none" rtlCol="0">
            <a:spAutoFit/>
          </a:bodyPr>
          <a:lstStyle/>
          <a:p>
            <a:pPr algn="ctr"/>
            <a:r>
              <a:rPr lang="de-DE" dirty="0" smtClean="0"/>
              <a:t>ECO</a:t>
            </a:r>
            <a:endParaRPr lang="de-DE" dirty="0"/>
          </a:p>
        </p:txBody>
      </p:sp>
      <p:sp>
        <p:nvSpPr>
          <p:cNvPr id="13" name="Textfeld 12"/>
          <p:cNvSpPr txBox="1"/>
          <p:nvPr/>
        </p:nvSpPr>
        <p:spPr>
          <a:xfrm>
            <a:off x="1498538" y="3075806"/>
            <a:ext cx="606256" cy="369332"/>
          </a:xfrm>
          <a:prstGeom prst="rect">
            <a:avLst/>
          </a:prstGeom>
          <a:noFill/>
        </p:spPr>
        <p:txBody>
          <a:bodyPr wrap="none" rtlCol="0">
            <a:spAutoFit/>
          </a:bodyPr>
          <a:lstStyle/>
          <a:p>
            <a:pPr algn="ctr"/>
            <a:r>
              <a:rPr lang="de-DE" dirty="0" err="1" smtClean="0"/>
              <a:t>TME</a:t>
            </a:r>
            <a:endParaRPr lang="de-DE" dirty="0"/>
          </a:p>
        </p:txBody>
      </p:sp>
      <p:sp>
        <p:nvSpPr>
          <p:cNvPr id="15" name="Textfeld 14"/>
          <p:cNvSpPr txBox="1"/>
          <p:nvPr/>
        </p:nvSpPr>
        <p:spPr>
          <a:xfrm>
            <a:off x="2371084" y="3075805"/>
            <a:ext cx="521297" cy="369332"/>
          </a:xfrm>
          <a:prstGeom prst="rect">
            <a:avLst/>
          </a:prstGeom>
          <a:noFill/>
        </p:spPr>
        <p:txBody>
          <a:bodyPr wrap="none" rtlCol="0">
            <a:spAutoFit/>
          </a:bodyPr>
          <a:lstStyle/>
          <a:p>
            <a:pPr algn="ctr"/>
            <a:r>
              <a:rPr lang="de-DE" dirty="0" smtClean="0"/>
              <a:t>TEE</a:t>
            </a:r>
            <a:endParaRPr lang="de-DE" dirty="0"/>
          </a:p>
        </p:txBody>
      </p:sp>
      <p:cxnSp>
        <p:nvCxnSpPr>
          <p:cNvPr id="16" name="Gerade Verbindung mit Pfeil 15"/>
          <p:cNvCxnSpPr/>
          <p:nvPr/>
        </p:nvCxnSpPr>
        <p:spPr>
          <a:xfrm flipV="1">
            <a:off x="971600" y="1208931"/>
            <a:ext cx="0" cy="1776957"/>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330046" y="2795889"/>
            <a:ext cx="301686" cy="369332"/>
          </a:xfrm>
          <a:prstGeom prst="rect">
            <a:avLst/>
          </a:prstGeom>
          <a:noFill/>
        </p:spPr>
        <p:txBody>
          <a:bodyPr wrap="none" rtlCol="0">
            <a:spAutoFit/>
          </a:bodyPr>
          <a:lstStyle/>
          <a:p>
            <a:r>
              <a:rPr lang="de-DE" dirty="0" smtClean="0"/>
              <a:t>0</a:t>
            </a:r>
            <a:endParaRPr lang="de-DE" dirty="0"/>
          </a:p>
        </p:txBody>
      </p:sp>
      <p:sp>
        <p:nvSpPr>
          <p:cNvPr id="3" name="Gleichschenkliges Dreieck 2"/>
          <p:cNvSpPr/>
          <p:nvPr/>
        </p:nvSpPr>
        <p:spPr>
          <a:xfrm rot="-5400000">
            <a:off x="3474512" y="2198997"/>
            <a:ext cx="147547" cy="17297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Gleichschenkliges Dreieck 20"/>
          <p:cNvSpPr/>
          <p:nvPr/>
        </p:nvSpPr>
        <p:spPr>
          <a:xfrm rot="-5400000">
            <a:off x="2638588" y="2264278"/>
            <a:ext cx="147547" cy="17297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Gleichschenkliges Dreieck 21"/>
          <p:cNvSpPr/>
          <p:nvPr/>
        </p:nvSpPr>
        <p:spPr>
          <a:xfrm rot="-5400000">
            <a:off x="1819092" y="2468512"/>
            <a:ext cx="147547" cy="17297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Gleichschenkliges Dreieck 22"/>
          <p:cNvSpPr/>
          <p:nvPr/>
        </p:nvSpPr>
        <p:spPr>
          <a:xfrm rot="-5400000">
            <a:off x="984314" y="2190504"/>
            <a:ext cx="147547" cy="17297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Textfeld 26"/>
          <p:cNvSpPr txBox="1"/>
          <p:nvPr/>
        </p:nvSpPr>
        <p:spPr>
          <a:xfrm>
            <a:off x="4604264" y="1727472"/>
            <a:ext cx="3894977" cy="369332"/>
          </a:xfrm>
          <a:prstGeom prst="rect">
            <a:avLst/>
          </a:prstGeom>
          <a:noFill/>
        </p:spPr>
        <p:txBody>
          <a:bodyPr wrap="none" rtlCol="0">
            <a:spAutoFit/>
          </a:bodyPr>
          <a:lstStyle/>
          <a:p>
            <a:pPr algn="ctr"/>
            <a:r>
              <a:rPr lang="de-DE" dirty="0" smtClean="0"/>
              <a:t>Sind die Indikatoren gut oder schlecht?</a:t>
            </a:r>
          </a:p>
        </p:txBody>
      </p:sp>
      <p:cxnSp>
        <p:nvCxnSpPr>
          <p:cNvPr id="24" name="Gerade Verbindung mit Pfeil 23"/>
          <p:cNvCxnSpPr/>
          <p:nvPr/>
        </p:nvCxnSpPr>
        <p:spPr>
          <a:xfrm flipV="1">
            <a:off x="1798508" y="1208931"/>
            <a:ext cx="0" cy="1776957"/>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Gerade Verbindung mit Pfeil 27"/>
          <p:cNvCxnSpPr/>
          <p:nvPr/>
        </p:nvCxnSpPr>
        <p:spPr>
          <a:xfrm flipV="1">
            <a:off x="2625416" y="1208931"/>
            <a:ext cx="0" cy="1776957"/>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9" name="Gerade Verbindung mit Pfeil 28"/>
          <p:cNvCxnSpPr/>
          <p:nvPr/>
        </p:nvCxnSpPr>
        <p:spPr>
          <a:xfrm flipV="1">
            <a:off x="3452323" y="1208931"/>
            <a:ext cx="0" cy="1776957"/>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30" name="Pfeil nach rechts 29"/>
          <p:cNvSpPr/>
          <p:nvPr/>
        </p:nvSpPr>
        <p:spPr>
          <a:xfrm rot="5400000">
            <a:off x="6299724" y="2409227"/>
            <a:ext cx="504056" cy="43204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Textfeld 30"/>
          <p:cNvSpPr txBox="1"/>
          <p:nvPr/>
        </p:nvSpPr>
        <p:spPr>
          <a:xfrm>
            <a:off x="4988607" y="3260471"/>
            <a:ext cx="3126304" cy="646331"/>
          </a:xfrm>
          <a:prstGeom prst="rect">
            <a:avLst/>
          </a:prstGeom>
          <a:noFill/>
        </p:spPr>
        <p:txBody>
          <a:bodyPr wrap="none" rtlCol="0">
            <a:spAutoFit/>
          </a:bodyPr>
          <a:lstStyle/>
          <a:p>
            <a:pPr algn="ctr"/>
            <a:r>
              <a:rPr lang="de-DE" dirty="0" smtClean="0"/>
              <a:t>In dieser Form nicht erkennbar </a:t>
            </a:r>
            <a:br>
              <a:rPr lang="de-DE" dirty="0" smtClean="0"/>
            </a:br>
            <a:r>
              <a:rPr lang="de-DE" dirty="0" smtClean="0"/>
              <a:t>ohne Referenzen</a:t>
            </a:r>
          </a:p>
        </p:txBody>
      </p:sp>
    </p:spTree>
    <p:extLst>
      <p:ext uri="{BB962C8B-B14F-4D97-AF65-F5344CB8AC3E}">
        <p14:creationId xmlns:p14="http://schemas.microsoft.com/office/powerpoint/2010/main" val="395697548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feld 3"/>
          <p:cNvSpPr txBox="1"/>
          <p:nvPr/>
        </p:nvSpPr>
        <p:spPr>
          <a:xfrm>
            <a:off x="2123728" y="258202"/>
            <a:ext cx="4584012" cy="369332"/>
          </a:xfrm>
          <a:prstGeom prst="rect">
            <a:avLst/>
          </a:prstGeom>
          <a:noFill/>
        </p:spPr>
        <p:txBody>
          <a:bodyPr wrap="none" rtlCol="0">
            <a:spAutoFit/>
          </a:bodyPr>
          <a:lstStyle/>
          <a:p>
            <a:r>
              <a:rPr lang="de-DE" b="1" dirty="0" smtClean="0"/>
              <a:t>Bereiche der Pareto-Front auf den Indikatoren</a:t>
            </a:r>
            <a:endParaRPr lang="de-DE" dirty="0"/>
          </a:p>
        </p:txBody>
      </p:sp>
      <p:grpSp>
        <p:nvGrpSpPr>
          <p:cNvPr id="40" name="Gruppieren 39"/>
          <p:cNvGrpSpPr/>
          <p:nvPr/>
        </p:nvGrpSpPr>
        <p:grpSpPr>
          <a:xfrm>
            <a:off x="330046" y="1178180"/>
            <a:ext cx="3755479" cy="2266958"/>
            <a:chOff x="330046" y="1178180"/>
            <a:chExt cx="3755479" cy="2266958"/>
          </a:xfrm>
        </p:grpSpPr>
        <p:sp>
          <p:nvSpPr>
            <p:cNvPr id="2" name="Rechteck 1"/>
            <p:cNvSpPr/>
            <p:nvPr/>
          </p:nvSpPr>
          <p:spPr>
            <a:xfrm>
              <a:off x="791580" y="1580155"/>
              <a:ext cx="360040" cy="113561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p:cNvSpPr/>
            <p:nvPr/>
          </p:nvSpPr>
          <p:spPr>
            <a:xfrm>
              <a:off x="1621646" y="2067694"/>
              <a:ext cx="360040" cy="70356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3281778" y="1347614"/>
              <a:ext cx="360040" cy="1351635"/>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 name="Gerade Verbindung 7"/>
            <p:cNvCxnSpPr/>
            <p:nvPr/>
          </p:nvCxnSpPr>
          <p:spPr>
            <a:xfrm>
              <a:off x="631732" y="2987281"/>
              <a:ext cx="3168352"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686105" y="3075806"/>
              <a:ext cx="570990" cy="369332"/>
            </a:xfrm>
            <a:prstGeom prst="rect">
              <a:avLst/>
            </a:prstGeom>
            <a:noFill/>
          </p:spPr>
          <p:txBody>
            <a:bodyPr wrap="none" rtlCol="0">
              <a:spAutoFit/>
            </a:bodyPr>
            <a:lstStyle/>
            <a:p>
              <a:pPr algn="ctr"/>
              <a:r>
                <a:rPr lang="de-DE" dirty="0" smtClean="0"/>
                <a:t>BEN</a:t>
              </a:r>
              <a:endParaRPr lang="de-DE" dirty="0"/>
            </a:p>
          </p:txBody>
        </p:sp>
        <p:sp>
          <p:nvSpPr>
            <p:cNvPr id="12" name="Textfeld 11"/>
            <p:cNvSpPr txBox="1"/>
            <p:nvPr/>
          </p:nvSpPr>
          <p:spPr>
            <a:xfrm>
              <a:off x="3177874" y="3075806"/>
              <a:ext cx="567848" cy="369332"/>
            </a:xfrm>
            <a:prstGeom prst="rect">
              <a:avLst/>
            </a:prstGeom>
            <a:noFill/>
          </p:spPr>
          <p:txBody>
            <a:bodyPr wrap="none" rtlCol="0">
              <a:spAutoFit/>
            </a:bodyPr>
            <a:lstStyle/>
            <a:p>
              <a:pPr algn="ctr"/>
              <a:r>
                <a:rPr lang="de-DE" dirty="0" smtClean="0"/>
                <a:t>ECO</a:t>
              </a:r>
              <a:endParaRPr lang="de-DE" dirty="0"/>
            </a:p>
          </p:txBody>
        </p:sp>
        <p:sp>
          <p:nvSpPr>
            <p:cNvPr id="13" name="Textfeld 12"/>
            <p:cNvSpPr txBox="1"/>
            <p:nvPr/>
          </p:nvSpPr>
          <p:spPr>
            <a:xfrm>
              <a:off x="1498538" y="3075806"/>
              <a:ext cx="606256" cy="369332"/>
            </a:xfrm>
            <a:prstGeom prst="rect">
              <a:avLst/>
            </a:prstGeom>
            <a:noFill/>
          </p:spPr>
          <p:txBody>
            <a:bodyPr wrap="none" rtlCol="0">
              <a:spAutoFit/>
            </a:bodyPr>
            <a:lstStyle/>
            <a:p>
              <a:pPr algn="ctr"/>
              <a:r>
                <a:rPr lang="de-DE" dirty="0" err="1" smtClean="0"/>
                <a:t>TME</a:t>
              </a:r>
              <a:endParaRPr lang="de-DE" dirty="0"/>
            </a:p>
          </p:txBody>
        </p:sp>
        <p:sp>
          <p:nvSpPr>
            <p:cNvPr id="14" name="Rechteck 13"/>
            <p:cNvSpPr/>
            <p:nvPr/>
          </p:nvSpPr>
          <p:spPr>
            <a:xfrm>
              <a:off x="2451712" y="2276992"/>
              <a:ext cx="360040" cy="70356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feld 14"/>
            <p:cNvSpPr txBox="1"/>
            <p:nvPr/>
          </p:nvSpPr>
          <p:spPr>
            <a:xfrm>
              <a:off x="2371084" y="3075805"/>
              <a:ext cx="521297" cy="369332"/>
            </a:xfrm>
            <a:prstGeom prst="rect">
              <a:avLst/>
            </a:prstGeom>
            <a:noFill/>
          </p:spPr>
          <p:txBody>
            <a:bodyPr wrap="none" rtlCol="0">
              <a:spAutoFit/>
            </a:bodyPr>
            <a:lstStyle/>
            <a:p>
              <a:pPr algn="ctr"/>
              <a:r>
                <a:rPr lang="de-DE" dirty="0" smtClean="0"/>
                <a:t>TEE</a:t>
              </a:r>
              <a:endParaRPr lang="de-DE" dirty="0"/>
            </a:p>
          </p:txBody>
        </p:sp>
        <p:cxnSp>
          <p:nvCxnSpPr>
            <p:cNvPr id="16" name="Gerade Verbindung mit Pfeil 15"/>
            <p:cNvCxnSpPr/>
            <p:nvPr/>
          </p:nvCxnSpPr>
          <p:spPr>
            <a:xfrm flipV="1">
              <a:off x="631732" y="1203598"/>
              <a:ext cx="0" cy="1776957"/>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330046" y="2795889"/>
              <a:ext cx="301686" cy="369332"/>
            </a:xfrm>
            <a:prstGeom prst="rect">
              <a:avLst/>
            </a:prstGeom>
            <a:noFill/>
          </p:spPr>
          <p:txBody>
            <a:bodyPr wrap="none" rtlCol="0">
              <a:spAutoFit/>
            </a:bodyPr>
            <a:lstStyle/>
            <a:p>
              <a:r>
                <a:rPr lang="de-DE" dirty="0" smtClean="0"/>
                <a:t>0</a:t>
              </a:r>
              <a:endParaRPr lang="de-DE" dirty="0"/>
            </a:p>
          </p:txBody>
        </p:sp>
        <p:sp>
          <p:nvSpPr>
            <p:cNvPr id="25" name="Textfeld 24"/>
            <p:cNvSpPr txBox="1"/>
            <p:nvPr/>
          </p:nvSpPr>
          <p:spPr>
            <a:xfrm>
              <a:off x="3594750" y="1178180"/>
              <a:ext cx="490775" cy="307777"/>
            </a:xfrm>
            <a:prstGeom prst="rect">
              <a:avLst/>
            </a:prstGeom>
            <a:noFill/>
          </p:spPr>
          <p:txBody>
            <a:bodyPr wrap="none" rtlCol="0">
              <a:spAutoFit/>
            </a:bodyPr>
            <a:lstStyle/>
            <a:p>
              <a:r>
                <a:rPr lang="de-DE" sz="1400" dirty="0" err="1" smtClean="0"/>
                <a:t>max</a:t>
              </a:r>
              <a:endParaRPr lang="de-DE" sz="1400" dirty="0"/>
            </a:p>
          </p:txBody>
        </p:sp>
        <p:sp>
          <p:nvSpPr>
            <p:cNvPr id="26" name="Textfeld 25"/>
            <p:cNvSpPr txBox="1"/>
            <p:nvPr/>
          </p:nvSpPr>
          <p:spPr>
            <a:xfrm>
              <a:off x="3588705" y="2499742"/>
              <a:ext cx="463588" cy="307777"/>
            </a:xfrm>
            <a:prstGeom prst="rect">
              <a:avLst/>
            </a:prstGeom>
            <a:noFill/>
          </p:spPr>
          <p:txBody>
            <a:bodyPr wrap="none" rtlCol="0">
              <a:spAutoFit/>
            </a:bodyPr>
            <a:lstStyle/>
            <a:p>
              <a:r>
                <a:rPr lang="de-DE" sz="1400" dirty="0" smtClean="0"/>
                <a:t>min</a:t>
              </a:r>
              <a:endParaRPr lang="de-DE" sz="1400" dirty="0"/>
            </a:p>
          </p:txBody>
        </p:sp>
      </p:grpSp>
      <p:cxnSp>
        <p:nvCxnSpPr>
          <p:cNvPr id="10" name="Gerade Verbindung mit Pfeil 9"/>
          <p:cNvCxnSpPr/>
          <p:nvPr/>
        </p:nvCxnSpPr>
        <p:spPr>
          <a:xfrm>
            <a:off x="4122484" y="1347614"/>
            <a:ext cx="0" cy="1368152"/>
          </a:xfrm>
          <a:prstGeom prst="straightConnector1">
            <a:avLst/>
          </a:prstGeom>
          <a:ln w="19050">
            <a:solidFill>
              <a:schemeClr val="tx1">
                <a:lumMod val="50000"/>
                <a:lumOff val="50000"/>
              </a:schemeClr>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37" name="Textfeld 36"/>
          <p:cNvSpPr txBox="1"/>
          <p:nvPr/>
        </p:nvSpPr>
        <p:spPr>
          <a:xfrm>
            <a:off x="4211960" y="1778628"/>
            <a:ext cx="4556119" cy="369332"/>
          </a:xfrm>
          <a:prstGeom prst="rect">
            <a:avLst/>
          </a:prstGeom>
          <a:noFill/>
        </p:spPr>
        <p:txBody>
          <a:bodyPr wrap="none" rtlCol="0">
            <a:spAutoFit/>
          </a:bodyPr>
          <a:lstStyle/>
          <a:p>
            <a:r>
              <a:rPr lang="de-DE" dirty="0" smtClean="0"/>
              <a:t>Mögliche Werte bei unterschiedlichem Betrieb</a:t>
            </a:r>
          </a:p>
        </p:txBody>
      </p:sp>
    </p:spTree>
    <p:extLst>
      <p:ext uri="{BB962C8B-B14F-4D97-AF65-F5344CB8AC3E}">
        <p14:creationId xmlns:p14="http://schemas.microsoft.com/office/powerpoint/2010/main" val="274683006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feld 3"/>
          <p:cNvSpPr txBox="1"/>
          <p:nvPr/>
        </p:nvSpPr>
        <p:spPr>
          <a:xfrm>
            <a:off x="2123728" y="258202"/>
            <a:ext cx="5476051" cy="369332"/>
          </a:xfrm>
          <a:prstGeom prst="rect">
            <a:avLst/>
          </a:prstGeom>
          <a:noFill/>
        </p:spPr>
        <p:txBody>
          <a:bodyPr wrap="none" rtlCol="0">
            <a:spAutoFit/>
          </a:bodyPr>
          <a:lstStyle/>
          <a:p>
            <a:r>
              <a:rPr lang="de-DE" b="1" dirty="0" smtClean="0"/>
              <a:t>Skalierung durch best- und schlechtmöglichsten Betrieb</a:t>
            </a:r>
            <a:endParaRPr lang="de-DE" dirty="0"/>
          </a:p>
        </p:txBody>
      </p:sp>
      <p:grpSp>
        <p:nvGrpSpPr>
          <p:cNvPr id="40" name="Gruppieren 39"/>
          <p:cNvGrpSpPr/>
          <p:nvPr/>
        </p:nvGrpSpPr>
        <p:grpSpPr>
          <a:xfrm>
            <a:off x="330046" y="1178180"/>
            <a:ext cx="3755479" cy="2266958"/>
            <a:chOff x="330046" y="1178180"/>
            <a:chExt cx="3755479" cy="2266958"/>
          </a:xfrm>
        </p:grpSpPr>
        <p:sp>
          <p:nvSpPr>
            <p:cNvPr id="2" name="Rechteck 1"/>
            <p:cNvSpPr/>
            <p:nvPr/>
          </p:nvSpPr>
          <p:spPr>
            <a:xfrm>
              <a:off x="791580" y="1580155"/>
              <a:ext cx="360040" cy="113561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p:cNvSpPr/>
            <p:nvPr/>
          </p:nvSpPr>
          <p:spPr>
            <a:xfrm>
              <a:off x="1621646" y="2067694"/>
              <a:ext cx="360040" cy="70356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3281778" y="1347614"/>
              <a:ext cx="360040" cy="1351635"/>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 name="Gerade Verbindung 7"/>
            <p:cNvCxnSpPr/>
            <p:nvPr/>
          </p:nvCxnSpPr>
          <p:spPr>
            <a:xfrm>
              <a:off x="631732" y="2987281"/>
              <a:ext cx="3168352"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686105" y="3075806"/>
              <a:ext cx="570990" cy="369332"/>
            </a:xfrm>
            <a:prstGeom prst="rect">
              <a:avLst/>
            </a:prstGeom>
            <a:noFill/>
          </p:spPr>
          <p:txBody>
            <a:bodyPr wrap="none" rtlCol="0">
              <a:spAutoFit/>
            </a:bodyPr>
            <a:lstStyle/>
            <a:p>
              <a:pPr algn="ctr"/>
              <a:r>
                <a:rPr lang="de-DE" dirty="0" smtClean="0"/>
                <a:t>BEN</a:t>
              </a:r>
              <a:endParaRPr lang="de-DE" dirty="0"/>
            </a:p>
          </p:txBody>
        </p:sp>
        <p:sp>
          <p:nvSpPr>
            <p:cNvPr id="12" name="Textfeld 11"/>
            <p:cNvSpPr txBox="1"/>
            <p:nvPr/>
          </p:nvSpPr>
          <p:spPr>
            <a:xfrm>
              <a:off x="3177874" y="3075806"/>
              <a:ext cx="567848" cy="369332"/>
            </a:xfrm>
            <a:prstGeom prst="rect">
              <a:avLst/>
            </a:prstGeom>
            <a:noFill/>
          </p:spPr>
          <p:txBody>
            <a:bodyPr wrap="none" rtlCol="0">
              <a:spAutoFit/>
            </a:bodyPr>
            <a:lstStyle/>
            <a:p>
              <a:pPr algn="ctr"/>
              <a:r>
                <a:rPr lang="de-DE" dirty="0" smtClean="0"/>
                <a:t>ECO</a:t>
              </a:r>
              <a:endParaRPr lang="de-DE" dirty="0"/>
            </a:p>
          </p:txBody>
        </p:sp>
        <p:sp>
          <p:nvSpPr>
            <p:cNvPr id="13" name="Textfeld 12"/>
            <p:cNvSpPr txBox="1"/>
            <p:nvPr/>
          </p:nvSpPr>
          <p:spPr>
            <a:xfrm>
              <a:off x="1498538" y="3075806"/>
              <a:ext cx="606256" cy="369332"/>
            </a:xfrm>
            <a:prstGeom prst="rect">
              <a:avLst/>
            </a:prstGeom>
            <a:noFill/>
          </p:spPr>
          <p:txBody>
            <a:bodyPr wrap="none" rtlCol="0">
              <a:spAutoFit/>
            </a:bodyPr>
            <a:lstStyle/>
            <a:p>
              <a:pPr algn="ctr"/>
              <a:r>
                <a:rPr lang="de-DE" dirty="0" err="1" smtClean="0"/>
                <a:t>TME</a:t>
              </a:r>
              <a:endParaRPr lang="de-DE" dirty="0"/>
            </a:p>
          </p:txBody>
        </p:sp>
        <p:sp>
          <p:nvSpPr>
            <p:cNvPr id="14" name="Rechteck 13"/>
            <p:cNvSpPr/>
            <p:nvPr/>
          </p:nvSpPr>
          <p:spPr>
            <a:xfrm>
              <a:off x="2451712" y="2276992"/>
              <a:ext cx="360040" cy="70356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feld 14"/>
            <p:cNvSpPr txBox="1"/>
            <p:nvPr/>
          </p:nvSpPr>
          <p:spPr>
            <a:xfrm>
              <a:off x="2371084" y="3075805"/>
              <a:ext cx="521297" cy="369332"/>
            </a:xfrm>
            <a:prstGeom prst="rect">
              <a:avLst/>
            </a:prstGeom>
            <a:noFill/>
          </p:spPr>
          <p:txBody>
            <a:bodyPr wrap="none" rtlCol="0">
              <a:spAutoFit/>
            </a:bodyPr>
            <a:lstStyle/>
            <a:p>
              <a:pPr algn="ctr"/>
              <a:r>
                <a:rPr lang="de-DE" dirty="0" smtClean="0"/>
                <a:t>TEE</a:t>
              </a:r>
              <a:endParaRPr lang="de-DE" dirty="0"/>
            </a:p>
          </p:txBody>
        </p:sp>
        <p:cxnSp>
          <p:nvCxnSpPr>
            <p:cNvPr id="16" name="Gerade Verbindung mit Pfeil 15"/>
            <p:cNvCxnSpPr/>
            <p:nvPr/>
          </p:nvCxnSpPr>
          <p:spPr>
            <a:xfrm flipV="1">
              <a:off x="631732" y="1203598"/>
              <a:ext cx="0" cy="1776957"/>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330046" y="2795889"/>
              <a:ext cx="301686" cy="369332"/>
            </a:xfrm>
            <a:prstGeom prst="rect">
              <a:avLst/>
            </a:prstGeom>
            <a:noFill/>
          </p:spPr>
          <p:txBody>
            <a:bodyPr wrap="none" rtlCol="0">
              <a:spAutoFit/>
            </a:bodyPr>
            <a:lstStyle/>
            <a:p>
              <a:r>
                <a:rPr lang="de-DE" dirty="0" smtClean="0"/>
                <a:t>0</a:t>
              </a:r>
              <a:endParaRPr lang="de-DE" dirty="0"/>
            </a:p>
          </p:txBody>
        </p:sp>
        <p:sp>
          <p:nvSpPr>
            <p:cNvPr id="25" name="Textfeld 24"/>
            <p:cNvSpPr txBox="1"/>
            <p:nvPr/>
          </p:nvSpPr>
          <p:spPr>
            <a:xfrm>
              <a:off x="3594750" y="1178180"/>
              <a:ext cx="490775" cy="307777"/>
            </a:xfrm>
            <a:prstGeom prst="rect">
              <a:avLst/>
            </a:prstGeom>
            <a:noFill/>
          </p:spPr>
          <p:txBody>
            <a:bodyPr wrap="none" rtlCol="0">
              <a:spAutoFit/>
            </a:bodyPr>
            <a:lstStyle/>
            <a:p>
              <a:r>
                <a:rPr lang="de-DE" sz="1400" dirty="0" err="1" smtClean="0"/>
                <a:t>max</a:t>
              </a:r>
              <a:endParaRPr lang="de-DE" sz="1400" dirty="0"/>
            </a:p>
          </p:txBody>
        </p:sp>
        <p:sp>
          <p:nvSpPr>
            <p:cNvPr id="26" name="Textfeld 25"/>
            <p:cNvSpPr txBox="1"/>
            <p:nvPr/>
          </p:nvSpPr>
          <p:spPr>
            <a:xfrm>
              <a:off x="3588705" y="2499742"/>
              <a:ext cx="463588" cy="307777"/>
            </a:xfrm>
            <a:prstGeom prst="rect">
              <a:avLst/>
            </a:prstGeom>
            <a:noFill/>
          </p:spPr>
          <p:txBody>
            <a:bodyPr wrap="none" rtlCol="0">
              <a:spAutoFit/>
            </a:bodyPr>
            <a:lstStyle/>
            <a:p>
              <a:r>
                <a:rPr lang="de-DE" sz="1400" dirty="0" smtClean="0"/>
                <a:t>min</a:t>
              </a:r>
              <a:endParaRPr lang="de-DE" sz="1400" dirty="0"/>
            </a:p>
          </p:txBody>
        </p:sp>
      </p:grpSp>
      <p:sp>
        <p:nvSpPr>
          <p:cNvPr id="3" name="Gleichschenkliges Dreieck 2"/>
          <p:cNvSpPr/>
          <p:nvPr/>
        </p:nvSpPr>
        <p:spPr>
          <a:xfrm rot="-5400000">
            <a:off x="3654532" y="2198997"/>
            <a:ext cx="147547" cy="17297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Gleichschenkliges Dreieck 20"/>
          <p:cNvSpPr/>
          <p:nvPr/>
        </p:nvSpPr>
        <p:spPr>
          <a:xfrm rot="-5400000">
            <a:off x="2818608" y="2264278"/>
            <a:ext cx="147547" cy="17297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Gleichschenkliges Dreieck 21"/>
          <p:cNvSpPr/>
          <p:nvPr/>
        </p:nvSpPr>
        <p:spPr>
          <a:xfrm rot="-5400000">
            <a:off x="1999112" y="2468512"/>
            <a:ext cx="147547" cy="17297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Gleichschenkliges Dreieck 22"/>
          <p:cNvSpPr/>
          <p:nvPr/>
        </p:nvSpPr>
        <p:spPr>
          <a:xfrm rot="-5400000">
            <a:off x="1164334" y="2190504"/>
            <a:ext cx="147547" cy="17297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Textfeld 26"/>
          <p:cNvSpPr txBox="1"/>
          <p:nvPr/>
        </p:nvSpPr>
        <p:spPr>
          <a:xfrm>
            <a:off x="5004047" y="2101373"/>
            <a:ext cx="3825791" cy="646331"/>
          </a:xfrm>
          <a:prstGeom prst="rect">
            <a:avLst/>
          </a:prstGeom>
          <a:noFill/>
        </p:spPr>
        <p:txBody>
          <a:bodyPr wrap="none" rtlCol="0">
            <a:spAutoFit/>
          </a:bodyPr>
          <a:lstStyle/>
          <a:p>
            <a:r>
              <a:rPr lang="de-DE" dirty="0" err="1" smtClean="0"/>
              <a:t>REI</a:t>
            </a:r>
            <a:r>
              <a:rPr lang="de-DE" dirty="0" smtClean="0"/>
              <a:t> Werte sind individuell vergleichbar,</a:t>
            </a:r>
          </a:p>
          <a:p>
            <a:r>
              <a:rPr lang="de-DE" dirty="0" smtClean="0"/>
              <a:t>jedoch nur schwer untereinander </a:t>
            </a:r>
          </a:p>
        </p:txBody>
      </p:sp>
    </p:spTree>
    <p:extLst>
      <p:ext uri="{BB962C8B-B14F-4D97-AF65-F5344CB8AC3E}">
        <p14:creationId xmlns:p14="http://schemas.microsoft.com/office/powerpoint/2010/main" val="25877971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feld 3"/>
          <p:cNvSpPr txBox="1"/>
          <p:nvPr/>
        </p:nvSpPr>
        <p:spPr>
          <a:xfrm>
            <a:off x="2123728" y="258202"/>
            <a:ext cx="5634684" cy="369332"/>
          </a:xfrm>
          <a:prstGeom prst="rect">
            <a:avLst/>
          </a:prstGeom>
          <a:noFill/>
        </p:spPr>
        <p:txBody>
          <a:bodyPr wrap="none" rtlCol="0">
            <a:spAutoFit/>
          </a:bodyPr>
          <a:lstStyle/>
          <a:p>
            <a:pPr algn="ctr"/>
            <a:r>
              <a:rPr lang="de-DE" b="1" dirty="0" smtClean="0"/>
              <a:t>Trade-offs zwischen den Indikatoren auf der Pareto-Front</a:t>
            </a:r>
            <a:endParaRPr lang="de-DE" dirty="0"/>
          </a:p>
        </p:txBody>
      </p:sp>
      <p:grpSp>
        <p:nvGrpSpPr>
          <p:cNvPr id="40" name="Gruppieren 39"/>
          <p:cNvGrpSpPr/>
          <p:nvPr/>
        </p:nvGrpSpPr>
        <p:grpSpPr>
          <a:xfrm>
            <a:off x="330046" y="1178180"/>
            <a:ext cx="3755479" cy="2266958"/>
            <a:chOff x="330046" y="1178180"/>
            <a:chExt cx="3755479" cy="2266958"/>
          </a:xfrm>
        </p:grpSpPr>
        <p:sp>
          <p:nvSpPr>
            <p:cNvPr id="2" name="Rechteck 1"/>
            <p:cNvSpPr/>
            <p:nvPr/>
          </p:nvSpPr>
          <p:spPr>
            <a:xfrm>
              <a:off x="791580" y="1580155"/>
              <a:ext cx="360040" cy="113561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p:cNvSpPr/>
            <p:nvPr/>
          </p:nvSpPr>
          <p:spPr>
            <a:xfrm>
              <a:off x="1621646" y="2067694"/>
              <a:ext cx="360040" cy="70356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3281778" y="1347614"/>
              <a:ext cx="360040" cy="1351635"/>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 name="Gerade Verbindung 7"/>
            <p:cNvCxnSpPr/>
            <p:nvPr/>
          </p:nvCxnSpPr>
          <p:spPr>
            <a:xfrm>
              <a:off x="631732" y="2987281"/>
              <a:ext cx="3168352"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686105" y="3075806"/>
              <a:ext cx="570990" cy="369332"/>
            </a:xfrm>
            <a:prstGeom prst="rect">
              <a:avLst/>
            </a:prstGeom>
            <a:noFill/>
          </p:spPr>
          <p:txBody>
            <a:bodyPr wrap="none" rtlCol="0">
              <a:spAutoFit/>
            </a:bodyPr>
            <a:lstStyle/>
            <a:p>
              <a:pPr algn="ctr"/>
              <a:r>
                <a:rPr lang="de-DE" dirty="0" smtClean="0"/>
                <a:t>BEN</a:t>
              </a:r>
              <a:endParaRPr lang="de-DE" dirty="0"/>
            </a:p>
          </p:txBody>
        </p:sp>
        <p:sp>
          <p:nvSpPr>
            <p:cNvPr id="12" name="Textfeld 11"/>
            <p:cNvSpPr txBox="1"/>
            <p:nvPr/>
          </p:nvSpPr>
          <p:spPr>
            <a:xfrm>
              <a:off x="3177874" y="3075806"/>
              <a:ext cx="567848" cy="369332"/>
            </a:xfrm>
            <a:prstGeom prst="rect">
              <a:avLst/>
            </a:prstGeom>
            <a:noFill/>
          </p:spPr>
          <p:txBody>
            <a:bodyPr wrap="none" rtlCol="0">
              <a:spAutoFit/>
            </a:bodyPr>
            <a:lstStyle/>
            <a:p>
              <a:pPr algn="ctr"/>
              <a:r>
                <a:rPr lang="de-DE" dirty="0" smtClean="0"/>
                <a:t>ECO</a:t>
              </a:r>
              <a:endParaRPr lang="de-DE" dirty="0"/>
            </a:p>
          </p:txBody>
        </p:sp>
        <p:sp>
          <p:nvSpPr>
            <p:cNvPr id="13" name="Textfeld 12"/>
            <p:cNvSpPr txBox="1"/>
            <p:nvPr/>
          </p:nvSpPr>
          <p:spPr>
            <a:xfrm>
              <a:off x="1498538" y="3075806"/>
              <a:ext cx="606256" cy="369332"/>
            </a:xfrm>
            <a:prstGeom prst="rect">
              <a:avLst/>
            </a:prstGeom>
            <a:noFill/>
          </p:spPr>
          <p:txBody>
            <a:bodyPr wrap="none" rtlCol="0">
              <a:spAutoFit/>
            </a:bodyPr>
            <a:lstStyle/>
            <a:p>
              <a:pPr algn="ctr"/>
              <a:r>
                <a:rPr lang="de-DE" dirty="0" err="1" smtClean="0"/>
                <a:t>TME</a:t>
              </a:r>
              <a:endParaRPr lang="de-DE" dirty="0"/>
            </a:p>
          </p:txBody>
        </p:sp>
        <p:sp>
          <p:nvSpPr>
            <p:cNvPr id="14" name="Rechteck 13"/>
            <p:cNvSpPr/>
            <p:nvPr/>
          </p:nvSpPr>
          <p:spPr>
            <a:xfrm>
              <a:off x="2451712" y="2276992"/>
              <a:ext cx="360040" cy="70356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feld 14"/>
            <p:cNvSpPr txBox="1"/>
            <p:nvPr/>
          </p:nvSpPr>
          <p:spPr>
            <a:xfrm>
              <a:off x="2371084" y="3075805"/>
              <a:ext cx="521297" cy="369332"/>
            </a:xfrm>
            <a:prstGeom prst="rect">
              <a:avLst/>
            </a:prstGeom>
            <a:noFill/>
          </p:spPr>
          <p:txBody>
            <a:bodyPr wrap="none" rtlCol="0">
              <a:spAutoFit/>
            </a:bodyPr>
            <a:lstStyle/>
            <a:p>
              <a:pPr algn="ctr"/>
              <a:r>
                <a:rPr lang="de-DE" dirty="0" smtClean="0"/>
                <a:t>TEE</a:t>
              </a:r>
              <a:endParaRPr lang="de-DE" dirty="0"/>
            </a:p>
          </p:txBody>
        </p:sp>
        <p:cxnSp>
          <p:nvCxnSpPr>
            <p:cNvPr id="16" name="Gerade Verbindung mit Pfeil 15"/>
            <p:cNvCxnSpPr/>
            <p:nvPr/>
          </p:nvCxnSpPr>
          <p:spPr>
            <a:xfrm flipV="1">
              <a:off x="631732" y="1203598"/>
              <a:ext cx="0" cy="1776957"/>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330046" y="2795889"/>
              <a:ext cx="301686" cy="369332"/>
            </a:xfrm>
            <a:prstGeom prst="rect">
              <a:avLst/>
            </a:prstGeom>
            <a:noFill/>
          </p:spPr>
          <p:txBody>
            <a:bodyPr wrap="none" rtlCol="0">
              <a:spAutoFit/>
            </a:bodyPr>
            <a:lstStyle/>
            <a:p>
              <a:r>
                <a:rPr lang="de-DE" dirty="0" smtClean="0"/>
                <a:t>0</a:t>
              </a:r>
              <a:endParaRPr lang="de-DE" dirty="0"/>
            </a:p>
          </p:txBody>
        </p:sp>
        <p:sp>
          <p:nvSpPr>
            <p:cNvPr id="25" name="Textfeld 24"/>
            <p:cNvSpPr txBox="1"/>
            <p:nvPr/>
          </p:nvSpPr>
          <p:spPr>
            <a:xfrm>
              <a:off x="3594750" y="1178180"/>
              <a:ext cx="490775" cy="307777"/>
            </a:xfrm>
            <a:prstGeom prst="rect">
              <a:avLst/>
            </a:prstGeom>
            <a:noFill/>
          </p:spPr>
          <p:txBody>
            <a:bodyPr wrap="none" rtlCol="0">
              <a:spAutoFit/>
            </a:bodyPr>
            <a:lstStyle/>
            <a:p>
              <a:r>
                <a:rPr lang="de-DE" sz="1400" dirty="0" err="1" smtClean="0"/>
                <a:t>max</a:t>
              </a:r>
              <a:endParaRPr lang="de-DE" sz="1400" dirty="0"/>
            </a:p>
          </p:txBody>
        </p:sp>
        <p:sp>
          <p:nvSpPr>
            <p:cNvPr id="26" name="Textfeld 25"/>
            <p:cNvSpPr txBox="1"/>
            <p:nvPr/>
          </p:nvSpPr>
          <p:spPr>
            <a:xfrm>
              <a:off x="3588705" y="2499742"/>
              <a:ext cx="463588" cy="307777"/>
            </a:xfrm>
            <a:prstGeom prst="rect">
              <a:avLst/>
            </a:prstGeom>
            <a:noFill/>
          </p:spPr>
          <p:txBody>
            <a:bodyPr wrap="none" rtlCol="0">
              <a:spAutoFit/>
            </a:bodyPr>
            <a:lstStyle/>
            <a:p>
              <a:r>
                <a:rPr lang="de-DE" sz="1400" dirty="0" smtClean="0"/>
                <a:t>min</a:t>
              </a:r>
              <a:endParaRPr lang="de-DE" sz="1400" dirty="0"/>
            </a:p>
          </p:txBody>
        </p:sp>
      </p:grpSp>
      <p:sp>
        <p:nvSpPr>
          <p:cNvPr id="3" name="Gleichschenkliges Dreieck 2"/>
          <p:cNvSpPr/>
          <p:nvPr/>
        </p:nvSpPr>
        <p:spPr>
          <a:xfrm rot="-5400000">
            <a:off x="3654532" y="2198997"/>
            <a:ext cx="147547" cy="17297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Gleichschenkliges Dreieck 20"/>
          <p:cNvSpPr/>
          <p:nvPr/>
        </p:nvSpPr>
        <p:spPr>
          <a:xfrm rot="-5400000">
            <a:off x="2818608" y="2411489"/>
            <a:ext cx="147547" cy="172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Gleichschenkliges Dreieck 21"/>
          <p:cNvSpPr/>
          <p:nvPr/>
        </p:nvSpPr>
        <p:spPr>
          <a:xfrm rot="-5400000">
            <a:off x="1998064" y="2468512"/>
            <a:ext cx="147547" cy="172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Gleichschenkliges Dreieck 22"/>
          <p:cNvSpPr/>
          <p:nvPr/>
        </p:nvSpPr>
        <p:spPr>
          <a:xfrm rot="-5400000">
            <a:off x="1164334" y="2190504"/>
            <a:ext cx="147547" cy="172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Textfeld 26"/>
          <p:cNvSpPr txBox="1"/>
          <p:nvPr/>
        </p:nvSpPr>
        <p:spPr>
          <a:xfrm>
            <a:off x="5004047" y="2130483"/>
            <a:ext cx="3394519" cy="923330"/>
          </a:xfrm>
          <a:prstGeom prst="rect">
            <a:avLst/>
          </a:prstGeom>
          <a:noFill/>
        </p:spPr>
        <p:txBody>
          <a:bodyPr wrap="none" rtlCol="0">
            <a:spAutoFit/>
          </a:bodyPr>
          <a:lstStyle/>
          <a:p>
            <a:r>
              <a:rPr lang="de-DE" dirty="0" smtClean="0"/>
              <a:t>Verbesserung der Energieeffizienz</a:t>
            </a:r>
          </a:p>
          <a:p>
            <a:r>
              <a:rPr lang="de-DE" dirty="0" smtClean="0"/>
              <a:t>resultiert reduziertem </a:t>
            </a:r>
            <a:r>
              <a:rPr lang="de-DE" dirty="0" err="1" smtClean="0"/>
              <a:t>Benefit</a:t>
            </a:r>
            <a:r>
              <a:rPr lang="de-DE" dirty="0" smtClean="0"/>
              <a:t> und</a:t>
            </a:r>
            <a:br>
              <a:rPr lang="de-DE" dirty="0" smtClean="0"/>
            </a:br>
            <a:r>
              <a:rPr lang="de-DE" dirty="0" smtClean="0"/>
              <a:t>der Materialeffizient. </a:t>
            </a:r>
          </a:p>
        </p:txBody>
      </p:sp>
      <p:sp>
        <p:nvSpPr>
          <p:cNvPr id="28" name="Gleichschenkliges Dreieck 27"/>
          <p:cNvSpPr/>
          <p:nvPr/>
        </p:nvSpPr>
        <p:spPr>
          <a:xfrm rot="-5400000">
            <a:off x="2816512" y="2247391"/>
            <a:ext cx="147547" cy="17297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Gleichschenkliges Dreieck 28"/>
          <p:cNvSpPr/>
          <p:nvPr/>
        </p:nvSpPr>
        <p:spPr>
          <a:xfrm rot="-5400000">
            <a:off x="1998064" y="2627513"/>
            <a:ext cx="147547" cy="17297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Gleichschenkliges Dreieck 29"/>
          <p:cNvSpPr/>
          <p:nvPr/>
        </p:nvSpPr>
        <p:spPr>
          <a:xfrm rot="-5400000">
            <a:off x="1162238" y="2425705"/>
            <a:ext cx="147547" cy="17297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1" name="Gerade Verbindung mit Pfeil 30"/>
          <p:cNvCxnSpPr/>
          <p:nvPr/>
        </p:nvCxnSpPr>
        <p:spPr>
          <a:xfrm flipV="1">
            <a:off x="3059832" y="2271211"/>
            <a:ext cx="0" cy="284535"/>
          </a:xfrm>
          <a:prstGeom prst="straightConnector1">
            <a:avLst/>
          </a:prstGeom>
          <a:ln w="19050">
            <a:solidFill>
              <a:srgbClr val="00B05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Gerade Verbindung mit Pfeil 31"/>
          <p:cNvCxnSpPr/>
          <p:nvPr/>
        </p:nvCxnSpPr>
        <p:spPr>
          <a:xfrm>
            <a:off x="1413173" y="2255639"/>
            <a:ext cx="0" cy="328682"/>
          </a:xfrm>
          <a:prstGeom prst="straightConnector1">
            <a:avLst/>
          </a:prstGeom>
          <a:ln w="19050">
            <a:solidFill>
              <a:srgbClr val="FF000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Gerade Verbindung mit Pfeil 32"/>
          <p:cNvCxnSpPr/>
          <p:nvPr/>
        </p:nvCxnSpPr>
        <p:spPr>
          <a:xfrm>
            <a:off x="2254027" y="2530236"/>
            <a:ext cx="0" cy="224495"/>
          </a:xfrm>
          <a:prstGeom prst="straightConnector1">
            <a:avLst/>
          </a:prstGeom>
          <a:ln w="19050">
            <a:solidFill>
              <a:srgbClr val="FF0000"/>
            </a:solidFill>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37400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feld 3"/>
          <p:cNvSpPr txBox="1"/>
          <p:nvPr/>
        </p:nvSpPr>
        <p:spPr>
          <a:xfrm>
            <a:off x="2123728" y="258202"/>
            <a:ext cx="5476051" cy="369332"/>
          </a:xfrm>
          <a:prstGeom prst="rect">
            <a:avLst/>
          </a:prstGeom>
          <a:noFill/>
        </p:spPr>
        <p:txBody>
          <a:bodyPr wrap="none" rtlCol="0">
            <a:spAutoFit/>
          </a:bodyPr>
          <a:lstStyle/>
          <a:p>
            <a:r>
              <a:rPr lang="de-DE" b="1" dirty="0" smtClean="0"/>
              <a:t>Skalierung durch best- und schlechtmöglichsten Betrieb</a:t>
            </a:r>
            <a:endParaRPr lang="de-DE" dirty="0"/>
          </a:p>
        </p:txBody>
      </p:sp>
      <p:sp>
        <p:nvSpPr>
          <p:cNvPr id="11" name="Textfeld 10"/>
          <p:cNvSpPr txBox="1"/>
          <p:nvPr/>
        </p:nvSpPr>
        <p:spPr>
          <a:xfrm>
            <a:off x="971600" y="771550"/>
            <a:ext cx="2670218" cy="369332"/>
          </a:xfrm>
          <a:prstGeom prst="rect">
            <a:avLst/>
          </a:prstGeom>
          <a:noFill/>
        </p:spPr>
        <p:txBody>
          <a:bodyPr wrap="none" rtlCol="0">
            <a:spAutoFit/>
          </a:bodyPr>
          <a:lstStyle/>
          <a:p>
            <a:r>
              <a:rPr lang="de-DE" dirty="0" smtClean="0"/>
              <a:t>Nicht-skalierte Indikatoren</a:t>
            </a:r>
          </a:p>
        </p:txBody>
      </p:sp>
      <mc:AlternateContent xmlns:mc="http://schemas.openxmlformats.org/markup-compatibility/2006" xmlns:a14="http://schemas.microsoft.com/office/drawing/2010/main">
        <mc:Choice Requires="a14">
          <p:sp>
            <p:nvSpPr>
              <p:cNvPr id="18" name="Rechteck 17"/>
              <p:cNvSpPr/>
              <p:nvPr/>
            </p:nvSpPr>
            <p:spPr>
              <a:xfrm>
                <a:off x="2624972" y="3869759"/>
                <a:ext cx="3759234" cy="72032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de-DE" sz="2000" b="0" i="0" smtClean="0">
                          <a:solidFill>
                            <a:schemeClr val="tx1"/>
                          </a:solidFill>
                          <a:effectLst/>
                          <a:latin typeface="Cambria Math"/>
                        </a:rPr>
                        <m:t>RE</m:t>
                      </m:r>
                      <m:sSub>
                        <m:sSubPr>
                          <m:ctrlPr>
                            <a:rPr lang="de-DE" sz="2000" i="1" smtClean="0">
                              <a:solidFill>
                                <a:schemeClr val="tx1"/>
                              </a:solidFill>
                              <a:effectLst/>
                              <a:latin typeface="Cambria Math"/>
                            </a:rPr>
                          </m:ctrlPr>
                        </m:sSubPr>
                        <m:e>
                          <m:r>
                            <m:rPr>
                              <m:sty m:val="p"/>
                            </m:rPr>
                            <a:rPr lang="de-DE" sz="2000" b="0" i="0" smtClean="0">
                              <a:solidFill>
                                <a:schemeClr val="tx1"/>
                              </a:solidFill>
                              <a:effectLst/>
                              <a:latin typeface="Cambria Math"/>
                            </a:rPr>
                            <m:t>I</m:t>
                          </m:r>
                        </m:e>
                        <m:sub>
                          <m:r>
                            <a:rPr lang="de-DE" sz="2000" b="0" i="1" smtClean="0">
                              <a:solidFill>
                                <a:schemeClr val="tx1"/>
                              </a:solidFill>
                              <a:effectLst/>
                              <a:latin typeface="Cambria Math"/>
                            </a:rPr>
                            <m:t>𝑠𝑘𝑎𝑙𝑖𝑒𝑟𝑡</m:t>
                          </m:r>
                        </m:sub>
                      </m:sSub>
                      <m:r>
                        <a:rPr lang="en-GB" sz="2000" b="0" i="0">
                          <a:solidFill>
                            <a:schemeClr val="tx1"/>
                          </a:solidFill>
                          <a:effectLst/>
                          <a:latin typeface="Cambria Math"/>
                        </a:rPr>
                        <m:t>=</m:t>
                      </m:r>
                      <m:f>
                        <m:fPr>
                          <m:ctrlPr>
                            <a:rPr lang="de-DE" sz="2000" i="1" smtClean="0">
                              <a:solidFill>
                                <a:schemeClr val="tx1"/>
                              </a:solidFill>
                              <a:effectLst/>
                              <a:latin typeface="Cambria Math"/>
                            </a:rPr>
                          </m:ctrlPr>
                        </m:fPr>
                        <m:num>
                          <m:r>
                            <m:rPr>
                              <m:sty m:val="p"/>
                            </m:rPr>
                            <a:rPr lang="de-DE" sz="2000" b="0" i="0" smtClean="0">
                              <a:solidFill>
                                <a:schemeClr val="tx1"/>
                              </a:solidFill>
                              <a:effectLst/>
                              <a:latin typeface="Cambria Math"/>
                            </a:rPr>
                            <m:t>REI</m:t>
                          </m:r>
                          <m:r>
                            <a:rPr lang="de-DE" sz="2000" b="0" i="0" smtClean="0">
                              <a:solidFill>
                                <a:schemeClr val="tx1"/>
                              </a:solidFill>
                              <a:effectLst/>
                              <a:latin typeface="Cambria Math"/>
                            </a:rPr>
                            <m:t> −</m:t>
                          </m:r>
                          <m:r>
                            <m:rPr>
                              <m:sty m:val="p"/>
                            </m:rPr>
                            <a:rPr lang="de-DE" sz="2000" b="0" i="0" smtClean="0">
                              <a:solidFill>
                                <a:schemeClr val="tx1"/>
                              </a:solidFill>
                              <a:effectLst/>
                              <a:latin typeface="Cambria Math"/>
                            </a:rPr>
                            <m:t>RE</m:t>
                          </m:r>
                          <m:sSub>
                            <m:sSubPr>
                              <m:ctrlPr>
                                <a:rPr lang="de-DE" sz="2000" i="1" smtClean="0">
                                  <a:solidFill>
                                    <a:schemeClr val="tx1"/>
                                  </a:solidFill>
                                  <a:effectLst/>
                                  <a:latin typeface="Cambria Math"/>
                                </a:rPr>
                              </m:ctrlPr>
                            </m:sSubPr>
                            <m:e>
                              <m:r>
                                <m:rPr>
                                  <m:sty m:val="p"/>
                                </m:rPr>
                                <a:rPr lang="de-DE" sz="2000" b="0" i="0" smtClean="0">
                                  <a:solidFill>
                                    <a:schemeClr val="tx1"/>
                                  </a:solidFill>
                                  <a:effectLst/>
                                  <a:latin typeface="Cambria Math"/>
                                </a:rPr>
                                <m:t>I</m:t>
                              </m:r>
                            </m:e>
                            <m:sub>
                              <m:r>
                                <a:rPr lang="de-DE" sz="2000" b="0" i="1" smtClean="0">
                                  <a:solidFill>
                                    <a:schemeClr val="tx1"/>
                                  </a:solidFill>
                                  <a:effectLst/>
                                  <a:latin typeface="Cambria Math"/>
                                </a:rPr>
                                <m:t>𝑚𝑖𝑛</m:t>
                              </m:r>
                            </m:sub>
                          </m:sSub>
                        </m:num>
                        <m:den>
                          <m:r>
                            <a:rPr lang="de-DE" sz="2000" b="0" i="1" smtClean="0">
                              <a:solidFill>
                                <a:schemeClr val="tx1"/>
                              </a:solidFill>
                              <a:effectLst/>
                              <a:latin typeface="Cambria Math"/>
                            </a:rPr>
                            <m:t>𝑅𝐸</m:t>
                          </m:r>
                          <m:sSub>
                            <m:sSubPr>
                              <m:ctrlPr>
                                <a:rPr lang="de-DE" sz="2000" i="1" smtClean="0">
                                  <a:solidFill>
                                    <a:schemeClr val="tx1"/>
                                  </a:solidFill>
                                  <a:effectLst/>
                                  <a:latin typeface="Cambria Math"/>
                                </a:rPr>
                              </m:ctrlPr>
                            </m:sSubPr>
                            <m:e>
                              <m:r>
                                <a:rPr lang="de-DE" sz="2000" b="0" i="1" smtClean="0">
                                  <a:solidFill>
                                    <a:schemeClr val="tx1"/>
                                  </a:solidFill>
                                  <a:effectLst/>
                                  <a:latin typeface="Cambria Math"/>
                                </a:rPr>
                                <m:t>𝐼</m:t>
                              </m:r>
                            </m:e>
                            <m:sub>
                              <m:r>
                                <a:rPr lang="de-DE" sz="2000" b="0" i="1" smtClean="0">
                                  <a:solidFill>
                                    <a:schemeClr val="tx1"/>
                                  </a:solidFill>
                                  <a:effectLst/>
                                  <a:latin typeface="Cambria Math"/>
                                </a:rPr>
                                <m:t>𝑚𝑎𝑥</m:t>
                              </m:r>
                            </m:sub>
                          </m:sSub>
                          <m:r>
                            <a:rPr lang="de-DE" sz="2000" b="0" i="1" smtClean="0">
                              <a:solidFill>
                                <a:schemeClr val="tx1"/>
                              </a:solidFill>
                              <a:effectLst/>
                              <a:latin typeface="Cambria Math"/>
                            </a:rPr>
                            <m:t>−</m:t>
                          </m:r>
                          <m:r>
                            <a:rPr lang="de-DE" sz="2000" b="0" i="1" smtClean="0">
                              <a:solidFill>
                                <a:schemeClr val="tx1"/>
                              </a:solidFill>
                              <a:effectLst/>
                              <a:latin typeface="Cambria Math"/>
                            </a:rPr>
                            <m:t>𝑅𝐸</m:t>
                          </m:r>
                          <m:sSub>
                            <m:sSubPr>
                              <m:ctrlPr>
                                <a:rPr lang="de-DE" sz="2000" i="1" smtClean="0">
                                  <a:solidFill>
                                    <a:schemeClr val="tx1"/>
                                  </a:solidFill>
                                  <a:effectLst/>
                                  <a:latin typeface="Cambria Math"/>
                                </a:rPr>
                              </m:ctrlPr>
                            </m:sSubPr>
                            <m:e>
                              <m:r>
                                <a:rPr lang="de-DE" sz="2000" b="0" i="1" smtClean="0">
                                  <a:solidFill>
                                    <a:schemeClr val="tx1"/>
                                  </a:solidFill>
                                  <a:effectLst/>
                                  <a:latin typeface="Cambria Math"/>
                                </a:rPr>
                                <m:t>𝐼</m:t>
                              </m:r>
                            </m:e>
                            <m:sub>
                              <m:r>
                                <a:rPr lang="de-DE" sz="2000" b="0" i="1" smtClean="0">
                                  <a:solidFill>
                                    <a:schemeClr val="tx1"/>
                                  </a:solidFill>
                                  <a:effectLst/>
                                  <a:latin typeface="Cambria Math"/>
                                </a:rPr>
                                <m:t>𝑚𝑖𝑛</m:t>
                              </m:r>
                            </m:sub>
                          </m:sSub>
                        </m:den>
                      </m:f>
                    </m:oMath>
                  </m:oMathPara>
                </a14:m>
                <a:endParaRPr lang="en-US" sz="2000" dirty="0">
                  <a:solidFill>
                    <a:schemeClr val="tx1"/>
                  </a:solidFill>
                  <a:effectLst/>
                </a:endParaRPr>
              </a:p>
            </p:txBody>
          </p:sp>
        </mc:Choice>
        <mc:Fallback xmlns="">
          <p:sp>
            <p:nvSpPr>
              <p:cNvPr id="18" name="Rechteck 17"/>
              <p:cNvSpPr>
                <a:spLocks noRot="1" noChangeAspect="1" noMove="1" noResize="1" noEditPoints="1" noAdjustHandles="1" noChangeArrowheads="1" noChangeShapeType="1" noTextEdit="1"/>
              </p:cNvSpPr>
              <p:nvPr/>
            </p:nvSpPr>
            <p:spPr>
              <a:xfrm>
                <a:off x="2624972" y="3869759"/>
                <a:ext cx="3759234" cy="720325"/>
              </a:xfrm>
              <a:prstGeom prst="rect">
                <a:avLst/>
              </a:prstGeom>
              <a:blipFill rotWithShape="1">
                <a:blip r:embed="rId2"/>
                <a:stretch>
                  <a:fillRect/>
                </a:stretch>
              </a:blipFill>
            </p:spPr>
            <p:txBody>
              <a:bodyPr/>
              <a:lstStyle/>
              <a:p>
                <a:r>
                  <a:rPr lang="de-DE">
                    <a:noFill/>
                  </a:rPr>
                  <a:t> </a:t>
                </a:r>
              </a:p>
            </p:txBody>
          </p:sp>
        </mc:Fallback>
      </mc:AlternateContent>
      <p:grpSp>
        <p:nvGrpSpPr>
          <p:cNvPr id="40" name="Gruppieren 39"/>
          <p:cNvGrpSpPr/>
          <p:nvPr/>
        </p:nvGrpSpPr>
        <p:grpSpPr>
          <a:xfrm>
            <a:off x="330046" y="1178180"/>
            <a:ext cx="3755479" cy="2266958"/>
            <a:chOff x="330046" y="1178180"/>
            <a:chExt cx="3755479" cy="2266958"/>
          </a:xfrm>
        </p:grpSpPr>
        <p:sp>
          <p:nvSpPr>
            <p:cNvPr id="2" name="Rechteck 1"/>
            <p:cNvSpPr/>
            <p:nvPr/>
          </p:nvSpPr>
          <p:spPr>
            <a:xfrm>
              <a:off x="791580" y="1580155"/>
              <a:ext cx="360040" cy="113561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p:cNvSpPr/>
            <p:nvPr/>
          </p:nvSpPr>
          <p:spPr>
            <a:xfrm>
              <a:off x="1621646" y="2067694"/>
              <a:ext cx="360040" cy="70356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3281778" y="1347614"/>
              <a:ext cx="360040" cy="1351635"/>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 name="Gerade Verbindung 7"/>
            <p:cNvCxnSpPr/>
            <p:nvPr/>
          </p:nvCxnSpPr>
          <p:spPr>
            <a:xfrm>
              <a:off x="631732" y="2987281"/>
              <a:ext cx="3168352"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686105" y="3075806"/>
              <a:ext cx="570990" cy="369332"/>
            </a:xfrm>
            <a:prstGeom prst="rect">
              <a:avLst/>
            </a:prstGeom>
            <a:noFill/>
          </p:spPr>
          <p:txBody>
            <a:bodyPr wrap="none" rtlCol="0">
              <a:spAutoFit/>
            </a:bodyPr>
            <a:lstStyle/>
            <a:p>
              <a:pPr algn="ctr"/>
              <a:r>
                <a:rPr lang="de-DE" dirty="0" smtClean="0"/>
                <a:t>BEN</a:t>
              </a:r>
              <a:endParaRPr lang="de-DE" dirty="0"/>
            </a:p>
          </p:txBody>
        </p:sp>
        <p:sp>
          <p:nvSpPr>
            <p:cNvPr id="12" name="Textfeld 11"/>
            <p:cNvSpPr txBox="1"/>
            <p:nvPr/>
          </p:nvSpPr>
          <p:spPr>
            <a:xfrm>
              <a:off x="3177874" y="3075806"/>
              <a:ext cx="567848" cy="369332"/>
            </a:xfrm>
            <a:prstGeom prst="rect">
              <a:avLst/>
            </a:prstGeom>
            <a:noFill/>
          </p:spPr>
          <p:txBody>
            <a:bodyPr wrap="none" rtlCol="0">
              <a:spAutoFit/>
            </a:bodyPr>
            <a:lstStyle/>
            <a:p>
              <a:pPr algn="ctr"/>
              <a:r>
                <a:rPr lang="de-DE" dirty="0" smtClean="0"/>
                <a:t>ECO</a:t>
              </a:r>
              <a:endParaRPr lang="de-DE" dirty="0"/>
            </a:p>
          </p:txBody>
        </p:sp>
        <p:sp>
          <p:nvSpPr>
            <p:cNvPr id="13" name="Textfeld 12"/>
            <p:cNvSpPr txBox="1"/>
            <p:nvPr/>
          </p:nvSpPr>
          <p:spPr>
            <a:xfrm>
              <a:off x="1498538" y="3075806"/>
              <a:ext cx="606256" cy="369332"/>
            </a:xfrm>
            <a:prstGeom prst="rect">
              <a:avLst/>
            </a:prstGeom>
            <a:noFill/>
          </p:spPr>
          <p:txBody>
            <a:bodyPr wrap="none" rtlCol="0">
              <a:spAutoFit/>
            </a:bodyPr>
            <a:lstStyle/>
            <a:p>
              <a:pPr algn="ctr"/>
              <a:r>
                <a:rPr lang="de-DE" dirty="0" err="1" smtClean="0"/>
                <a:t>TME</a:t>
              </a:r>
              <a:endParaRPr lang="de-DE" dirty="0"/>
            </a:p>
          </p:txBody>
        </p:sp>
        <p:sp>
          <p:nvSpPr>
            <p:cNvPr id="14" name="Rechteck 13"/>
            <p:cNvSpPr/>
            <p:nvPr/>
          </p:nvSpPr>
          <p:spPr>
            <a:xfrm>
              <a:off x="2451712" y="2276992"/>
              <a:ext cx="360040" cy="70356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feld 14"/>
            <p:cNvSpPr txBox="1"/>
            <p:nvPr/>
          </p:nvSpPr>
          <p:spPr>
            <a:xfrm>
              <a:off x="2371084" y="3075805"/>
              <a:ext cx="521297" cy="369332"/>
            </a:xfrm>
            <a:prstGeom prst="rect">
              <a:avLst/>
            </a:prstGeom>
            <a:noFill/>
          </p:spPr>
          <p:txBody>
            <a:bodyPr wrap="none" rtlCol="0">
              <a:spAutoFit/>
            </a:bodyPr>
            <a:lstStyle/>
            <a:p>
              <a:pPr algn="ctr"/>
              <a:r>
                <a:rPr lang="de-DE" dirty="0" smtClean="0"/>
                <a:t>TEE</a:t>
              </a:r>
              <a:endParaRPr lang="de-DE" dirty="0"/>
            </a:p>
          </p:txBody>
        </p:sp>
        <p:cxnSp>
          <p:nvCxnSpPr>
            <p:cNvPr id="16" name="Gerade Verbindung mit Pfeil 15"/>
            <p:cNvCxnSpPr/>
            <p:nvPr/>
          </p:nvCxnSpPr>
          <p:spPr>
            <a:xfrm flipV="1">
              <a:off x="631732" y="1203598"/>
              <a:ext cx="0" cy="1776957"/>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330046" y="2795889"/>
              <a:ext cx="301686" cy="369332"/>
            </a:xfrm>
            <a:prstGeom prst="rect">
              <a:avLst/>
            </a:prstGeom>
            <a:noFill/>
          </p:spPr>
          <p:txBody>
            <a:bodyPr wrap="none" rtlCol="0">
              <a:spAutoFit/>
            </a:bodyPr>
            <a:lstStyle/>
            <a:p>
              <a:r>
                <a:rPr lang="de-DE" dirty="0" smtClean="0"/>
                <a:t>0</a:t>
              </a:r>
              <a:endParaRPr lang="de-DE" dirty="0"/>
            </a:p>
          </p:txBody>
        </p:sp>
        <p:sp>
          <p:nvSpPr>
            <p:cNvPr id="25" name="Textfeld 24"/>
            <p:cNvSpPr txBox="1"/>
            <p:nvPr/>
          </p:nvSpPr>
          <p:spPr>
            <a:xfrm>
              <a:off x="3594750" y="1178180"/>
              <a:ext cx="490775" cy="307777"/>
            </a:xfrm>
            <a:prstGeom prst="rect">
              <a:avLst/>
            </a:prstGeom>
            <a:noFill/>
          </p:spPr>
          <p:txBody>
            <a:bodyPr wrap="none" rtlCol="0">
              <a:spAutoFit/>
            </a:bodyPr>
            <a:lstStyle/>
            <a:p>
              <a:r>
                <a:rPr lang="de-DE" sz="1400" dirty="0" err="1" smtClean="0"/>
                <a:t>max</a:t>
              </a:r>
              <a:endParaRPr lang="de-DE" sz="1400" dirty="0"/>
            </a:p>
          </p:txBody>
        </p:sp>
        <p:sp>
          <p:nvSpPr>
            <p:cNvPr id="26" name="Textfeld 25"/>
            <p:cNvSpPr txBox="1"/>
            <p:nvPr/>
          </p:nvSpPr>
          <p:spPr>
            <a:xfrm>
              <a:off x="3588705" y="2499742"/>
              <a:ext cx="463588" cy="307777"/>
            </a:xfrm>
            <a:prstGeom prst="rect">
              <a:avLst/>
            </a:prstGeom>
            <a:noFill/>
          </p:spPr>
          <p:txBody>
            <a:bodyPr wrap="none" rtlCol="0">
              <a:spAutoFit/>
            </a:bodyPr>
            <a:lstStyle/>
            <a:p>
              <a:r>
                <a:rPr lang="de-DE" sz="1400" dirty="0" smtClean="0"/>
                <a:t>min</a:t>
              </a:r>
              <a:endParaRPr lang="de-DE" sz="1400" dirty="0"/>
            </a:p>
          </p:txBody>
        </p:sp>
      </p:grpSp>
      <p:sp>
        <p:nvSpPr>
          <p:cNvPr id="55" name="Nach oben gebogener Pfeil 54"/>
          <p:cNvSpPr/>
          <p:nvPr/>
        </p:nvSpPr>
        <p:spPr>
          <a:xfrm rot="5400000">
            <a:off x="1764871" y="3888748"/>
            <a:ext cx="470026" cy="432048"/>
          </a:xfrm>
          <a:prstGeom prst="bentUp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74683006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F6.wma">
            <a:hlinkClick r:id="" action="ppaction://media"/>
          </p:cNvPr>
          <p:cNvPicPr>
            <a:picLocks noChangeAspect="1"/>
          </p:cNvPicPr>
          <p:nvPr>
            <a:audioFile r:link="rId1"/>
            <p:extLst>
              <p:ext uri="{DAA4B4D4-6D71-4841-9C94-3DE7FCFB9230}">
                <p14:media xmlns:p14="http://schemas.microsoft.com/office/powerpoint/2010/main" r:embed="rId2">
                  <p14:trim end="2053.3888"/>
                </p14:media>
              </p:ext>
            </p:extLst>
          </p:nvPr>
        </p:nvPicPr>
        <p:blipFill>
          <a:blip r:embed="rId5"/>
          <a:stretch>
            <a:fillRect/>
          </a:stretch>
        </p:blipFill>
        <p:spPr>
          <a:xfrm>
            <a:off x="9540552" y="3338246"/>
            <a:ext cx="609600" cy="609600"/>
          </a:xfrm>
          <a:prstGeom prst="rect">
            <a:avLst/>
          </a:prstGeom>
        </p:spPr>
      </p:pic>
      <p:sp>
        <p:nvSpPr>
          <p:cNvPr id="9" name="Rechteck 8"/>
          <p:cNvSpPr/>
          <p:nvPr/>
        </p:nvSpPr>
        <p:spPr>
          <a:xfrm>
            <a:off x="323528" y="267494"/>
            <a:ext cx="8568952" cy="23762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a14="http://schemas.microsoft.com/office/drawing/2010/main">
        <mc:Choice Requires="a14">
          <p:sp>
            <p:nvSpPr>
              <p:cNvPr id="10" name="Textfeld 9"/>
              <p:cNvSpPr txBox="1"/>
              <p:nvPr/>
            </p:nvSpPr>
            <p:spPr>
              <a:xfrm>
                <a:off x="6680832" y="2828692"/>
                <a:ext cx="591468" cy="1776768"/>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1</m:t>
                              </m:r>
                            </m:sub>
                          </m:sSub>
                        </m:e>
                      </m:groupChr>
                    </m:oMath>
                  </m:oMathPara>
                </a14:m>
                <a:r>
                  <a:rPr lang="de-DE" b="0" i="1" dirty="0" smtClean="0">
                    <a:latin typeface="Cambria Math"/>
                  </a:rPr>
                  <a:t/>
                </a:r>
                <a:br>
                  <a:rPr lang="de-DE" b="0" i="1" dirty="0" smtClean="0">
                    <a:latin typeface="Cambria Math"/>
                  </a:rPr>
                </a:br>
                <a:endParaRPr lang="de-DE" b="0" i="1" dirty="0" smtClean="0">
                  <a:latin typeface="Cambria Math"/>
                </a:endParaRPr>
              </a:p>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2</m:t>
                              </m:r>
                            </m:sub>
                          </m:sSub>
                        </m:e>
                      </m:groupChr>
                    </m:oMath>
                  </m:oMathPara>
                </a14:m>
                <a:r>
                  <a:rPr lang="de-DE" dirty="0" smtClean="0"/>
                  <a:t/>
                </a:r>
                <a:br>
                  <a:rPr lang="de-DE" dirty="0" smtClean="0"/>
                </a:br>
                <a:endParaRPr lang="de-DE" dirty="0" smtClean="0"/>
              </a:p>
              <a:p>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endParaRPr lang="de-DE" dirty="0"/>
              </a:p>
            </p:txBody>
          </p:sp>
        </mc:Choice>
        <mc:Fallback xmlns="">
          <p:sp>
            <p:nvSpPr>
              <p:cNvPr id="10" name="Textfeld 9"/>
              <p:cNvSpPr txBox="1">
                <a:spLocks noRot="1" noChangeAspect="1" noMove="1" noResize="1" noEditPoints="1" noAdjustHandles="1" noChangeArrowheads="1" noChangeShapeType="1" noTextEdit="1"/>
              </p:cNvSpPr>
              <p:nvPr/>
            </p:nvSpPr>
            <p:spPr>
              <a:xfrm>
                <a:off x="6680832" y="2828692"/>
                <a:ext cx="591468" cy="1776768"/>
              </a:xfrm>
              <a:prstGeom prst="rect">
                <a:avLst/>
              </a:prstGeom>
              <a:blipFill rotWithShape="1">
                <a:blip r:embed="rId6"/>
                <a:stretch>
                  <a:fillRect/>
                </a:stretch>
              </a:blipFill>
            </p:spPr>
            <p:txBody>
              <a:bodyPr/>
              <a:lstStyle/>
              <a:p>
                <a:r>
                  <a:rPr lang="de-DE">
                    <a:noFill/>
                  </a:rPr>
                  <a:t> </a:t>
                </a:r>
              </a:p>
            </p:txBody>
          </p:sp>
        </mc:Fallback>
      </mc:AlternateContent>
      <p:pic>
        <p:nvPicPr>
          <p:cNvPr id="11" name="Grafik 10"/>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71600" y="574234"/>
            <a:ext cx="1518920" cy="1763395"/>
          </a:xfrm>
          <a:prstGeom prst="rect">
            <a:avLst/>
          </a:prstGeom>
          <a:noFill/>
        </p:spPr>
      </p:pic>
      <p:pic>
        <p:nvPicPr>
          <p:cNvPr id="12" name="Grafik 1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15945" y="556136"/>
            <a:ext cx="2912110" cy="1799590"/>
          </a:xfrm>
          <a:prstGeom prst="rect">
            <a:avLst/>
          </a:prstGeom>
          <a:noFill/>
        </p:spPr>
      </p:pic>
      <p:pic>
        <p:nvPicPr>
          <p:cNvPr id="14" name="Grafik 13"/>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76256" y="574234"/>
            <a:ext cx="1518920" cy="1763395"/>
          </a:xfrm>
          <a:prstGeom prst="rect">
            <a:avLst/>
          </a:prstGeom>
          <a:noFill/>
        </p:spPr>
      </p:pic>
      <p:pic>
        <p:nvPicPr>
          <p:cNvPr id="15" name="Picture 1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99933" y="31577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355750" y="31577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715785" y="3157730"/>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54161" y="4225572"/>
            <a:ext cx="579438"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99932" y="4225573"/>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hteck 20"/>
          <p:cNvSpPr/>
          <p:nvPr/>
        </p:nvSpPr>
        <p:spPr>
          <a:xfrm>
            <a:off x="467544" y="3867894"/>
            <a:ext cx="1656184" cy="369332"/>
          </a:xfrm>
          <a:prstGeom prst="rect">
            <a:avLst/>
          </a:prstGeom>
        </p:spPr>
        <p:txBody>
          <a:bodyPr wrap="square">
            <a:spAutoFit/>
          </a:bodyPr>
          <a:lstStyle/>
          <a:p>
            <a:r>
              <a:rPr lang="de-DE" dirty="0" smtClean="0"/>
              <a:t>Produkte</a:t>
            </a:r>
            <a:r>
              <a:rPr lang="de-DE" dirty="0"/>
              <a:t>:	</a:t>
            </a:r>
          </a:p>
        </p:txBody>
      </p:sp>
      <p:sp>
        <p:nvSpPr>
          <p:cNvPr id="22" name="Rechteck 21"/>
          <p:cNvSpPr/>
          <p:nvPr/>
        </p:nvSpPr>
        <p:spPr>
          <a:xfrm>
            <a:off x="2627784" y="2788475"/>
            <a:ext cx="2359496" cy="369332"/>
          </a:xfrm>
          <a:prstGeom prst="rect">
            <a:avLst/>
          </a:prstGeom>
        </p:spPr>
        <p:txBody>
          <a:bodyPr wrap="square">
            <a:spAutoFit/>
          </a:bodyPr>
          <a:lstStyle/>
          <a:p>
            <a:r>
              <a:rPr lang="de-DE" dirty="0" smtClean="0"/>
              <a:t>Zwischenprodukt:</a:t>
            </a:r>
            <a:r>
              <a:rPr lang="de-DE" dirty="0"/>
              <a:t>	</a:t>
            </a:r>
          </a:p>
        </p:txBody>
      </p:sp>
      <p:sp>
        <p:nvSpPr>
          <p:cNvPr id="23" name="Rechteck 22"/>
          <p:cNvSpPr/>
          <p:nvPr/>
        </p:nvSpPr>
        <p:spPr>
          <a:xfrm>
            <a:off x="467544" y="2788475"/>
            <a:ext cx="1828800" cy="369332"/>
          </a:xfrm>
          <a:prstGeom prst="rect">
            <a:avLst/>
          </a:prstGeom>
        </p:spPr>
        <p:txBody>
          <a:bodyPr wrap="square">
            <a:spAutoFit/>
          </a:bodyPr>
          <a:lstStyle/>
          <a:p>
            <a:r>
              <a:rPr lang="de-DE" dirty="0" smtClean="0"/>
              <a:t>Rohmaterialien:</a:t>
            </a:r>
            <a:endParaRPr lang="de-DE" dirty="0"/>
          </a:p>
        </p:txBody>
      </p:sp>
      <mc:AlternateContent xmlns:mc="http://schemas.openxmlformats.org/markup-compatibility/2006" xmlns:a14="http://schemas.microsoft.com/office/drawing/2010/main">
        <mc:Choice Requires="a14">
          <p:sp>
            <p:nvSpPr>
              <p:cNvPr id="24" name="Textfeld 23"/>
              <p:cNvSpPr txBox="1"/>
              <p:nvPr/>
            </p:nvSpPr>
            <p:spPr>
              <a:xfrm>
                <a:off x="5605512" y="2935041"/>
                <a:ext cx="591468" cy="1823576"/>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b="0" i="1" dirty="0" smtClean="0">
                    <a:latin typeface="Cambria Math"/>
                  </a:rPr>
                  <a:t/>
                </a:r>
                <a:br>
                  <a:rPr lang="de-DE" b="0" i="1" dirty="0" smtClean="0">
                    <a:latin typeface="Cambria Math"/>
                  </a:rPr>
                </a:br>
                <a:endParaRPr lang="de-DE" b="0" i="1" dirty="0" smtClean="0">
                  <a:latin typeface="Cambria Math"/>
                </a:endParaRPr>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dirty="0" smtClean="0"/>
                  <a:t/>
                </a:r>
                <a:br>
                  <a:rPr lang="de-DE" dirty="0" smtClean="0"/>
                </a:br>
                <a:endParaRPr lang="de-DE" dirty="0" smtClean="0"/>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endParaRPr lang="de-DE" dirty="0"/>
              </a:p>
            </p:txBody>
          </p:sp>
        </mc:Choice>
        <mc:Fallback xmlns="">
          <p:sp>
            <p:nvSpPr>
              <p:cNvPr id="24" name="Textfeld 23"/>
              <p:cNvSpPr txBox="1">
                <a:spLocks noRot="1" noChangeAspect="1" noMove="1" noResize="1" noEditPoints="1" noAdjustHandles="1" noChangeArrowheads="1" noChangeShapeType="1" noTextEdit="1"/>
              </p:cNvSpPr>
              <p:nvPr/>
            </p:nvSpPr>
            <p:spPr>
              <a:xfrm>
                <a:off x="5605512" y="2935041"/>
                <a:ext cx="591468" cy="1823576"/>
              </a:xfrm>
              <a:prstGeom prst="rect">
                <a:avLst/>
              </a:prstGeom>
              <a:blipFill rotWithShape="1">
                <a:blip r:embed="rId15"/>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25" name="Textfeld 24"/>
              <p:cNvSpPr txBox="1"/>
              <p:nvPr/>
            </p:nvSpPr>
            <p:spPr>
              <a:xfrm>
                <a:off x="7868964" y="2944490"/>
                <a:ext cx="591468" cy="1823576"/>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r>
                  <a:rPr lang="de-DE" b="0" i="1" dirty="0" smtClean="0">
                    <a:latin typeface="Cambria Math"/>
                  </a:rPr>
                  <a:t/>
                </a:r>
                <a:br>
                  <a:rPr lang="de-DE" b="0" i="1" dirty="0" smtClean="0">
                    <a:latin typeface="Cambria Math"/>
                  </a:rPr>
                </a:br>
                <a:endParaRPr lang="de-DE" b="0" i="1" dirty="0" smtClean="0">
                  <a:latin typeface="Cambria Math"/>
                </a:endParaRPr>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dirty="0" smtClean="0"/>
                  <a:t/>
                </a:r>
                <a:br>
                  <a:rPr lang="de-DE" dirty="0" smtClean="0"/>
                </a:br>
                <a:endParaRPr lang="de-DE" dirty="0" smtClean="0"/>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endParaRPr lang="de-DE" dirty="0"/>
              </a:p>
            </p:txBody>
          </p:sp>
        </mc:Choice>
        <mc:Fallback xmlns="">
          <p:sp>
            <p:nvSpPr>
              <p:cNvPr id="25" name="Textfeld 24"/>
              <p:cNvSpPr txBox="1">
                <a:spLocks noRot="1" noChangeAspect="1" noMove="1" noResize="1" noEditPoints="1" noAdjustHandles="1" noChangeArrowheads="1" noChangeShapeType="1" noTextEdit="1"/>
              </p:cNvSpPr>
              <p:nvPr/>
            </p:nvSpPr>
            <p:spPr>
              <a:xfrm>
                <a:off x="7868964" y="2944490"/>
                <a:ext cx="591468" cy="1823576"/>
              </a:xfrm>
              <a:prstGeom prst="rect">
                <a:avLst/>
              </a:prstGeom>
              <a:blipFill rotWithShape="1">
                <a:blip r:embed="rId16"/>
                <a:stretch>
                  <a:fillRect/>
                </a:stretch>
              </a:blipFill>
            </p:spPr>
            <p:txBody>
              <a:bodyPr/>
              <a:lstStyle/>
              <a:p>
                <a:r>
                  <a:rPr lang="de-DE">
                    <a:noFill/>
                  </a:rPr>
                  <a:t> </a:t>
                </a:r>
              </a:p>
            </p:txBody>
          </p:sp>
        </mc:Fallback>
      </mc:AlternateContent>
      <p:pic>
        <p:nvPicPr>
          <p:cNvPr id="26" name="Picture 1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976738" y="282869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1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024660" y="282869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272300" y="282869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976738" y="3534449"/>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1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024660" y="3534449"/>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272300" y="3534449"/>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41034" y="3534449"/>
            <a:ext cx="579438"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2333315"/>
      </p:ext>
    </p:extLst>
  </p:cSld>
  <p:clrMapOvr>
    <a:masterClrMapping/>
  </p:clrMapOvr>
  <mc:AlternateContent xmlns:mc="http://schemas.openxmlformats.org/markup-compatibility/2006" xmlns:p14="http://schemas.microsoft.com/office/powerpoint/2010/main">
    <mc:Choice Requires="p14">
      <p:transition p14:dur="100" advClick="0" advTm="19000">
        <p:cut/>
      </p:transition>
    </mc:Choice>
    <mc:Fallback xmlns="">
      <p:transition advClick="0" advTm="19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43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feld 3"/>
          <p:cNvSpPr txBox="1"/>
          <p:nvPr/>
        </p:nvSpPr>
        <p:spPr>
          <a:xfrm>
            <a:off x="2123728" y="258202"/>
            <a:ext cx="5476051" cy="369332"/>
          </a:xfrm>
          <a:prstGeom prst="rect">
            <a:avLst/>
          </a:prstGeom>
          <a:noFill/>
        </p:spPr>
        <p:txBody>
          <a:bodyPr wrap="none" rtlCol="0">
            <a:spAutoFit/>
          </a:bodyPr>
          <a:lstStyle/>
          <a:p>
            <a:r>
              <a:rPr lang="de-DE" b="1" dirty="0" smtClean="0"/>
              <a:t>Skalierung durch best- und schlechtmöglichsten Betrieb</a:t>
            </a:r>
            <a:endParaRPr lang="de-DE" dirty="0"/>
          </a:p>
        </p:txBody>
      </p:sp>
      <p:sp>
        <p:nvSpPr>
          <p:cNvPr id="11" name="Textfeld 10"/>
          <p:cNvSpPr txBox="1"/>
          <p:nvPr/>
        </p:nvSpPr>
        <p:spPr>
          <a:xfrm>
            <a:off x="971600" y="771550"/>
            <a:ext cx="2670218" cy="369332"/>
          </a:xfrm>
          <a:prstGeom prst="rect">
            <a:avLst/>
          </a:prstGeom>
          <a:noFill/>
        </p:spPr>
        <p:txBody>
          <a:bodyPr wrap="none" rtlCol="0">
            <a:spAutoFit/>
          </a:bodyPr>
          <a:lstStyle/>
          <a:p>
            <a:r>
              <a:rPr lang="de-DE" dirty="0" smtClean="0"/>
              <a:t>Nicht-skalierte Indikatoren</a:t>
            </a:r>
          </a:p>
        </p:txBody>
      </p:sp>
      <p:sp>
        <p:nvSpPr>
          <p:cNvPr id="5" name="Textfeld 4"/>
          <p:cNvSpPr txBox="1"/>
          <p:nvPr/>
        </p:nvSpPr>
        <p:spPr>
          <a:xfrm>
            <a:off x="5652120" y="771550"/>
            <a:ext cx="2119298" cy="369332"/>
          </a:xfrm>
          <a:prstGeom prst="rect">
            <a:avLst/>
          </a:prstGeom>
          <a:noFill/>
        </p:spPr>
        <p:txBody>
          <a:bodyPr wrap="none" rtlCol="0">
            <a:spAutoFit/>
          </a:bodyPr>
          <a:lstStyle/>
          <a:p>
            <a:r>
              <a:rPr lang="de-DE" dirty="0" smtClean="0"/>
              <a:t>Skalierte Indikatoren</a:t>
            </a:r>
          </a:p>
        </p:txBody>
      </p:sp>
      <mc:AlternateContent xmlns:mc="http://schemas.openxmlformats.org/markup-compatibility/2006" xmlns:a14="http://schemas.microsoft.com/office/drawing/2010/main">
        <mc:Choice Requires="a14">
          <p:sp>
            <p:nvSpPr>
              <p:cNvPr id="18" name="Rechteck 17"/>
              <p:cNvSpPr/>
              <p:nvPr/>
            </p:nvSpPr>
            <p:spPr>
              <a:xfrm>
                <a:off x="2624972" y="3869759"/>
                <a:ext cx="3759234" cy="72032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de-DE" sz="2000" b="0" i="0" smtClean="0">
                          <a:solidFill>
                            <a:schemeClr val="tx1"/>
                          </a:solidFill>
                          <a:effectLst/>
                          <a:latin typeface="Cambria Math"/>
                        </a:rPr>
                        <m:t>RE</m:t>
                      </m:r>
                      <m:sSub>
                        <m:sSubPr>
                          <m:ctrlPr>
                            <a:rPr lang="de-DE" sz="2000" i="1" smtClean="0">
                              <a:solidFill>
                                <a:schemeClr val="tx1"/>
                              </a:solidFill>
                              <a:effectLst/>
                              <a:latin typeface="Cambria Math"/>
                            </a:rPr>
                          </m:ctrlPr>
                        </m:sSubPr>
                        <m:e>
                          <m:r>
                            <m:rPr>
                              <m:sty m:val="p"/>
                            </m:rPr>
                            <a:rPr lang="de-DE" sz="2000" b="0" i="0" smtClean="0">
                              <a:solidFill>
                                <a:schemeClr val="tx1"/>
                              </a:solidFill>
                              <a:effectLst/>
                              <a:latin typeface="Cambria Math"/>
                            </a:rPr>
                            <m:t>I</m:t>
                          </m:r>
                        </m:e>
                        <m:sub>
                          <m:r>
                            <a:rPr lang="de-DE" sz="2000" b="0" i="1" smtClean="0">
                              <a:solidFill>
                                <a:schemeClr val="tx1"/>
                              </a:solidFill>
                              <a:effectLst/>
                              <a:latin typeface="Cambria Math"/>
                            </a:rPr>
                            <m:t>𝑠𝑘𝑎𝑙𝑖𝑒𝑟𝑡</m:t>
                          </m:r>
                        </m:sub>
                      </m:sSub>
                      <m:r>
                        <a:rPr lang="en-GB" sz="2000" b="0" i="0">
                          <a:solidFill>
                            <a:schemeClr val="tx1"/>
                          </a:solidFill>
                          <a:effectLst/>
                          <a:latin typeface="Cambria Math"/>
                        </a:rPr>
                        <m:t>=</m:t>
                      </m:r>
                      <m:f>
                        <m:fPr>
                          <m:ctrlPr>
                            <a:rPr lang="de-DE" sz="2000" i="1" smtClean="0">
                              <a:solidFill>
                                <a:schemeClr val="tx1"/>
                              </a:solidFill>
                              <a:effectLst/>
                              <a:latin typeface="Cambria Math"/>
                            </a:rPr>
                          </m:ctrlPr>
                        </m:fPr>
                        <m:num>
                          <m:r>
                            <m:rPr>
                              <m:sty m:val="p"/>
                            </m:rPr>
                            <a:rPr lang="de-DE" sz="2000" b="0" i="0" smtClean="0">
                              <a:solidFill>
                                <a:schemeClr val="tx1"/>
                              </a:solidFill>
                              <a:effectLst/>
                              <a:latin typeface="Cambria Math"/>
                            </a:rPr>
                            <m:t>REI</m:t>
                          </m:r>
                          <m:r>
                            <a:rPr lang="de-DE" sz="2000" b="0" i="0" smtClean="0">
                              <a:solidFill>
                                <a:schemeClr val="tx1"/>
                              </a:solidFill>
                              <a:effectLst/>
                              <a:latin typeface="Cambria Math"/>
                            </a:rPr>
                            <m:t> −</m:t>
                          </m:r>
                          <m:r>
                            <m:rPr>
                              <m:sty m:val="p"/>
                            </m:rPr>
                            <a:rPr lang="de-DE" sz="2000" b="0" i="0" smtClean="0">
                              <a:solidFill>
                                <a:schemeClr val="tx1"/>
                              </a:solidFill>
                              <a:effectLst/>
                              <a:latin typeface="Cambria Math"/>
                            </a:rPr>
                            <m:t>RE</m:t>
                          </m:r>
                          <m:sSub>
                            <m:sSubPr>
                              <m:ctrlPr>
                                <a:rPr lang="de-DE" sz="2000" i="1" smtClean="0">
                                  <a:solidFill>
                                    <a:schemeClr val="tx1"/>
                                  </a:solidFill>
                                  <a:effectLst/>
                                  <a:latin typeface="Cambria Math"/>
                                </a:rPr>
                              </m:ctrlPr>
                            </m:sSubPr>
                            <m:e>
                              <m:r>
                                <m:rPr>
                                  <m:sty m:val="p"/>
                                </m:rPr>
                                <a:rPr lang="de-DE" sz="2000" b="0" i="0" smtClean="0">
                                  <a:solidFill>
                                    <a:schemeClr val="tx1"/>
                                  </a:solidFill>
                                  <a:effectLst/>
                                  <a:latin typeface="Cambria Math"/>
                                </a:rPr>
                                <m:t>I</m:t>
                              </m:r>
                            </m:e>
                            <m:sub>
                              <m:r>
                                <a:rPr lang="de-DE" sz="2000" b="0" i="1" smtClean="0">
                                  <a:solidFill>
                                    <a:schemeClr val="tx1"/>
                                  </a:solidFill>
                                  <a:effectLst/>
                                  <a:latin typeface="Cambria Math"/>
                                </a:rPr>
                                <m:t>𝑚𝑖𝑛</m:t>
                              </m:r>
                            </m:sub>
                          </m:sSub>
                        </m:num>
                        <m:den>
                          <m:r>
                            <a:rPr lang="de-DE" sz="2000" b="0" i="1" smtClean="0">
                              <a:solidFill>
                                <a:schemeClr val="tx1"/>
                              </a:solidFill>
                              <a:effectLst/>
                              <a:latin typeface="Cambria Math"/>
                            </a:rPr>
                            <m:t>𝑅𝐸</m:t>
                          </m:r>
                          <m:sSub>
                            <m:sSubPr>
                              <m:ctrlPr>
                                <a:rPr lang="de-DE" sz="2000" i="1" smtClean="0">
                                  <a:solidFill>
                                    <a:schemeClr val="tx1"/>
                                  </a:solidFill>
                                  <a:effectLst/>
                                  <a:latin typeface="Cambria Math"/>
                                </a:rPr>
                              </m:ctrlPr>
                            </m:sSubPr>
                            <m:e>
                              <m:r>
                                <a:rPr lang="de-DE" sz="2000" b="0" i="1" smtClean="0">
                                  <a:solidFill>
                                    <a:schemeClr val="tx1"/>
                                  </a:solidFill>
                                  <a:effectLst/>
                                  <a:latin typeface="Cambria Math"/>
                                </a:rPr>
                                <m:t>𝐼</m:t>
                              </m:r>
                            </m:e>
                            <m:sub>
                              <m:r>
                                <a:rPr lang="de-DE" sz="2000" b="0" i="1" smtClean="0">
                                  <a:solidFill>
                                    <a:schemeClr val="tx1"/>
                                  </a:solidFill>
                                  <a:effectLst/>
                                  <a:latin typeface="Cambria Math"/>
                                </a:rPr>
                                <m:t>𝑚𝑎𝑥</m:t>
                              </m:r>
                            </m:sub>
                          </m:sSub>
                          <m:r>
                            <a:rPr lang="de-DE" sz="2000" b="0" i="1" smtClean="0">
                              <a:solidFill>
                                <a:schemeClr val="tx1"/>
                              </a:solidFill>
                              <a:effectLst/>
                              <a:latin typeface="Cambria Math"/>
                            </a:rPr>
                            <m:t>−</m:t>
                          </m:r>
                          <m:r>
                            <a:rPr lang="de-DE" sz="2000" b="0" i="1" smtClean="0">
                              <a:solidFill>
                                <a:schemeClr val="tx1"/>
                              </a:solidFill>
                              <a:effectLst/>
                              <a:latin typeface="Cambria Math"/>
                            </a:rPr>
                            <m:t>𝑅𝐸</m:t>
                          </m:r>
                          <m:sSub>
                            <m:sSubPr>
                              <m:ctrlPr>
                                <a:rPr lang="de-DE" sz="2000" i="1" smtClean="0">
                                  <a:solidFill>
                                    <a:schemeClr val="tx1"/>
                                  </a:solidFill>
                                  <a:effectLst/>
                                  <a:latin typeface="Cambria Math"/>
                                </a:rPr>
                              </m:ctrlPr>
                            </m:sSubPr>
                            <m:e>
                              <m:r>
                                <a:rPr lang="de-DE" sz="2000" b="0" i="1" smtClean="0">
                                  <a:solidFill>
                                    <a:schemeClr val="tx1"/>
                                  </a:solidFill>
                                  <a:effectLst/>
                                  <a:latin typeface="Cambria Math"/>
                                </a:rPr>
                                <m:t>𝐼</m:t>
                              </m:r>
                            </m:e>
                            <m:sub>
                              <m:r>
                                <a:rPr lang="de-DE" sz="2000" b="0" i="1" smtClean="0">
                                  <a:solidFill>
                                    <a:schemeClr val="tx1"/>
                                  </a:solidFill>
                                  <a:effectLst/>
                                  <a:latin typeface="Cambria Math"/>
                                </a:rPr>
                                <m:t>𝑚𝑖𝑛</m:t>
                              </m:r>
                            </m:sub>
                          </m:sSub>
                        </m:den>
                      </m:f>
                    </m:oMath>
                  </m:oMathPara>
                </a14:m>
                <a:endParaRPr lang="en-US" sz="2000" dirty="0">
                  <a:solidFill>
                    <a:schemeClr val="tx1"/>
                  </a:solidFill>
                  <a:effectLst/>
                </a:endParaRPr>
              </a:p>
            </p:txBody>
          </p:sp>
        </mc:Choice>
        <mc:Fallback xmlns="">
          <p:sp>
            <p:nvSpPr>
              <p:cNvPr id="18" name="Rechteck 17"/>
              <p:cNvSpPr>
                <a:spLocks noRot="1" noChangeAspect="1" noMove="1" noResize="1" noEditPoints="1" noAdjustHandles="1" noChangeArrowheads="1" noChangeShapeType="1" noTextEdit="1"/>
              </p:cNvSpPr>
              <p:nvPr/>
            </p:nvSpPr>
            <p:spPr>
              <a:xfrm>
                <a:off x="2624972" y="3869759"/>
                <a:ext cx="3759234" cy="720325"/>
              </a:xfrm>
              <a:prstGeom prst="rect">
                <a:avLst/>
              </a:prstGeom>
              <a:blipFill rotWithShape="1">
                <a:blip r:embed="rId2"/>
                <a:stretch>
                  <a:fillRect/>
                </a:stretch>
              </a:blipFill>
            </p:spPr>
            <p:txBody>
              <a:bodyPr/>
              <a:lstStyle/>
              <a:p>
                <a:r>
                  <a:rPr lang="de-DE">
                    <a:noFill/>
                  </a:rPr>
                  <a:t> </a:t>
                </a:r>
              </a:p>
            </p:txBody>
          </p:sp>
        </mc:Fallback>
      </mc:AlternateContent>
      <p:grpSp>
        <p:nvGrpSpPr>
          <p:cNvPr id="40" name="Gruppieren 39"/>
          <p:cNvGrpSpPr/>
          <p:nvPr/>
        </p:nvGrpSpPr>
        <p:grpSpPr>
          <a:xfrm>
            <a:off x="330046" y="1178180"/>
            <a:ext cx="3755479" cy="2266958"/>
            <a:chOff x="330046" y="1178180"/>
            <a:chExt cx="3755479" cy="2266958"/>
          </a:xfrm>
        </p:grpSpPr>
        <p:sp>
          <p:nvSpPr>
            <p:cNvPr id="2" name="Rechteck 1"/>
            <p:cNvSpPr/>
            <p:nvPr/>
          </p:nvSpPr>
          <p:spPr>
            <a:xfrm>
              <a:off x="791580" y="1580155"/>
              <a:ext cx="360040" cy="113561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p:cNvSpPr/>
            <p:nvPr/>
          </p:nvSpPr>
          <p:spPr>
            <a:xfrm>
              <a:off x="1621646" y="2067694"/>
              <a:ext cx="360040" cy="70356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3281778" y="1347614"/>
              <a:ext cx="360040" cy="1351635"/>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8" name="Gerade Verbindung 7"/>
            <p:cNvCxnSpPr/>
            <p:nvPr/>
          </p:nvCxnSpPr>
          <p:spPr>
            <a:xfrm>
              <a:off x="631732" y="2987281"/>
              <a:ext cx="3168352"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686105" y="3075806"/>
              <a:ext cx="570990" cy="369332"/>
            </a:xfrm>
            <a:prstGeom prst="rect">
              <a:avLst/>
            </a:prstGeom>
            <a:noFill/>
          </p:spPr>
          <p:txBody>
            <a:bodyPr wrap="none" rtlCol="0">
              <a:spAutoFit/>
            </a:bodyPr>
            <a:lstStyle/>
            <a:p>
              <a:pPr algn="ctr"/>
              <a:r>
                <a:rPr lang="de-DE" dirty="0" smtClean="0"/>
                <a:t>BEN</a:t>
              </a:r>
              <a:endParaRPr lang="de-DE" dirty="0"/>
            </a:p>
          </p:txBody>
        </p:sp>
        <p:sp>
          <p:nvSpPr>
            <p:cNvPr id="12" name="Textfeld 11"/>
            <p:cNvSpPr txBox="1"/>
            <p:nvPr/>
          </p:nvSpPr>
          <p:spPr>
            <a:xfrm>
              <a:off x="3177874" y="3075806"/>
              <a:ext cx="567848" cy="369332"/>
            </a:xfrm>
            <a:prstGeom prst="rect">
              <a:avLst/>
            </a:prstGeom>
            <a:noFill/>
          </p:spPr>
          <p:txBody>
            <a:bodyPr wrap="none" rtlCol="0">
              <a:spAutoFit/>
            </a:bodyPr>
            <a:lstStyle/>
            <a:p>
              <a:pPr algn="ctr"/>
              <a:r>
                <a:rPr lang="de-DE" dirty="0" smtClean="0"/>
                <a:t>ECO</a:t>
              </a:r>
              <a:endParaRPr lang="de-DE" dirty="0"/>
            </a:p>
          </p:txBody>
        </p:sp>
        <p:sp>
          <p:nvSpPr>
            <p:cNvPr id="13" name="Textfeld 12"/>
            <p:cNvSpPr txBox="1"/>
            <p:nvPr/>
          </p:nvSpPr>
          <p:spPr>
            <a:xfrm>
              <a:off x="1498538" y="3075806"/>
              <a:ext cx="606256" cy="369332"/>
            </a:xfrm>
            <a:prstGeom prst="rect">
              <a:avLst/>
            </a:prstGeom>
            <a:noFill/>
          </p:spPr>
          <p:txBody>
            <a:bodyPr wrap="none" rtlCol="0">
              <a:spAutoFit/>
            </a:bodyPr>
            <a:lstStyle/>
            <a:p>
              <a:pPr algn="ctr"/>
              <a:r>
                <a:rPr lang="de-DE" dirty="0" err="1" smtClean="0"/>
                <a:t>TME</a:t>
              </a:r>
              <a:endParaRPr lang="de-DE" dirty="0"/>
            </a:p>
          </p:txBody>
        </p:sp>
        <p:sp>
          <p:nvSpPr>
            <p:cNvPr id="14" name="Rechteck 13"/>
            <p:cNvSpPr/>
            <p:nvPr/>
          </p:nvSpPr>
          <p:spPr>
            <a:xfrm>
              <a:off x="2451712" y="2276992"/>
              <a:ext cx="360040" cy="70356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feld 14"/>
            <p:cNvSpPr txBox="1"/>
            <p:nvPr/>
          </p:nvSpPr>
          <p:spPr>
            <a:xfrm>
              <a:off x="2371084" y="3075805"/>
              <a:ext cx="521297" cy="369332"/>
            </a:xfrm>
            <a:prstGeom prst="rect">
              <a:avLst/>
            </a:prstGeom>
            <a:noFill/>
          </p:spPr>
          <p:txBody>
            <a:bodyPr wrap="none" rtlCol="0">
              <a:spAutoFit/>
            </a:bodyPr>
            <a:lstStyle/>
            <a:p>
              <a:pPr algn="ctr"/>
              <a:r>
                <a:rPr lang="de-DE" dirty="0" smtClean="0"/>
                <a:t>TEE</a:t>
              </a:r>
              <a:endParaRPr lang="de-DE" dirty="0"/>
            </a:p>
          </p:txBody>
        </p:sp>
        <p:cxnSp>
          <p:nvCxnSpPr>
            <p:cNvPr id="16" name="Gerade Verbindung mit Pfeil 15"/>
            <p:cNvCxnSpPr/>
            <p:nvPr/>
          </p:nvCxnSpPr>
          <p:spPr>
            <a:xfrm flipV="1">
              <a:off x="631732" y="1203598"/>
              <a:ext cx="0" cy="1776957"/>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330046" y="2795889"/>
              <a:ext cx="301686" cy="369332"/>
            </a:xfrm>
            <a:prstGeom prst="rect">
              <a:avLst/>
            </a:prstGeom>
            <a:noFill/>
          </p:spPr>
          <p:txBody>
            <a:bodyPr wrap="none" rtlCol="0">
              <a:spAutoFit/>
            </a:bodyPr>
            <a:lstStyle/>
            <a:p>
              <a:r>
                <a:rPr lang="de-DE" dirty="0" smtClean="0"/>
                <a:t>0</a:t>
              </a:r>
              <a:endParaRPr lang="de-DE" dirty="0"/>
            </a:p>
          </p:txBody>
        </p:sp>
        <p:sp>
          <p:nvSpPr>
            <p:cNvPr id="25" name="Textfeld 24"/>
            <p:cNvSpPr txBox="1"/>
            <p:nvPr/>
          </p:nvSpPr>
          <p:spPr>
            <a:xfrm>
              <a:off x="3594750" y="1178180"/>
              <a:ext cx="490775" cy="307777"/>
            </a:xfrm>
            <a:prstGeom prst="rect">
              <a:avLst/>
            </a:prstGeom>
            <a:noFill/>
          </p:spPr>
          <p:txBody>
            <a:bodyPr wrap="none" rtlCol="0">
              <a:spAutoFit/>
            </a:bodyPr>
            <a:lstStyle/>
            <a:p>
              <a:r>
                <a:rPr lang="de-DE" sz="1400" dirty="0" err="1" smtClean="0"/>
                <a:t>max</a:t>
              </a:r>
              <a:endParaRPr lang="de-DE" sz="1400" dirty="0"/>
            </a:p>
          </p:txBody>
        </p:sp>
        <p:sp>
          <p:nvSpPr>
            <p:cNvPr id="26" name="Textfeld 25"/>
            <p:cNvSpPr txBox="1"/>
            <p:nvPr/>
          </p:nvSpPr>
          <p:spPr>
            <a:xfrm>
              <a:off x="3588705" y="2499742"/>
              <a:ext cx="463588" cy="307777"/>
            </a:xfrm>
            <a:prstGeom prst="rect">
              <a:avLst/>
            </a:prstGeom>
            <a:noFill/>
          </p:spPr>
          <p:txBody>
            <a:bodyPr wrap="none" rtlCol="0">
              <a:spAutoFit/>
            </a:bodyPr>
            <a:lstStyle/>
            <a:p>
              <a:r>
                <a:rPr lang="de-DE" sz="1400" dirty="0" smtClean="0"/>
                <a:t>min</a:t>
              </a:r>
              <a:endParaRPr lang="de-DE" sz="1400" dirty="0"/>
            </a:p>
          </p:txBody>
        </p:sp>
      </p:grpSp>
      <p:sp>
        <p:nvSpPr>
          <p:cNvPr id="42" name="Rechteck 41"/>
          <p:cNvSpPr/>
          <p:nvPr/>
        </p:nvSpPr>
        <p:spPr>
          <a:xfrm>
            <a:off x="5332137" y="1580155"/>
            <a:ext cx="360040" cy="140040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eck 42"/>
          <p:cNvSpPr/>
          <p:nvPr/>
        </p:nvSpPr>
        <p:spPr>
          <a:xfrm>
            <a:off x="6162203" y="1580156"/>
            <a:ext cx="360040" cy="140712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p:cNvSpPr/>
          <p:nvPr/>
        </p:nvSpPr>
        <p:spPr>
          <a:xfrm>
            <a:off x="7822335" y="1580156"/>
            <a:ext cx="360040" cy="1400399"/>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Textfeld 45"/>
          <p:cNvSpPr txBox="1"/>
          <p:nvPr/>
        </p:nvSpPr>
        <p:spPr>
          <a:xfrm>
            <a:off x="5226662" y="3075806"/>
            <a:ext cx="570990" cy="369332"/>
          </a:xfrm>
          <a:prstGeom prst="rect">
            <a:avLst/>
          </a:prstGeom>
          <a:noFill/>
        </p:spPr>
        <p:txBody>
          <a:bodyPr wrap="none" rtlCol="0">
            <a:spAutoFit/>
          </a:bodyPr>
          <a:lstStyle/>
          <a:p>
            <a:pPr algn="ctr"/>
            <a:r>
              <a:rPr lang="de-DE" dirty="0" smtClean="0"/>
              <a:t>BEN</a:t>
            </a:r>
            <a:endParaRPr lang="de-DE" dirty="0"/>
          </a:p>
        </p:txBody>
      </p:sp>
      <p:sp>
        <p:nvSpPr>
          <p:cNvPr id="47" name="Textfeld 46"/>
          <p:cNvSpPr txBox="1"/>
          <p:nvPr/>
        </p:nvSpPr>
        <p:spPr>
          <a:xfrm>
            <a:off x="7718431" y="3075806"/>
            <a:ext cx="567848" cy="369332"/>
          </a:xfrm>
          <a:prstGeom prst="rect">
            <a:avLst/>
          </a:prstGeom>
          <a:noFill/>
        </p:spPr>
        <p:txBody>
          <a:bodyPr wrap="none" rtlCol="0">
            <a:spAutoFit/>
          </a:bodyPr>
          <a:lstStyle/>
          <a:p>
            <a:pPr algn="ctr"/>
            <a:r>
              <a:rPr lang="de-DE" dirty="0" smtClean="0"/>
              <a:t>ECO</a:t>
            </a:r>
            <a:endParaRPr lang="de-DE" dirty="0"/>
          </a:p>
        </p:txBody>
      </p:sp>
      <p:sp>
        <p:nvSpPr>
          <p:cNvPr id="48" name="Textfeld 47"/>
          <p:cNvSpPr txBox="1"/>
          <p:nvPr/>
        </p:nvSpPr>
        <p:spPr>
          <a:xfrm>
            <a:off x="6039095" y="3075806"/>
            <a:ext cx="606256" cy="369332"/>
          </a:xfrm>
          <a:prstGeom prst="rect">
            <a:avLst/>
          </a:prstGeom>
          <a:noFill/>
        </p:spPr>
        <p:txBody>
          <a:bodyPr wrap="none" rtlCol="0">
            <a:spAutoFit/>
          </a:bodyPr>
          <a:lstStyle/>
          <a:p>
            <a:pPr algn="ctr"/>
            <a:r>
              <a:rPr lang="de-DE" dirty="0" err="1" smtClean="0"/>
              <a:t>TME</a:t>
            </a:r>
            <a:endParaRPr lang="de-DE" dirty="0"/>
          </a:p>
        </p:txBody>
      </p:sp>
      <p:sp>
        <p:nvSpPr>
          <p:cNvPr id="49" name="Rechteck 48"/>
          <p:cNvSpPr/>
          <p:nvPr/>
        </p:nvSpPr>
        <p:spPr>
          <a:xfrm>
            <a:off x="6992269" y="1580156"/>
            <a:ext cx="360040" cy="140712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Textfeld 49"/>
          <p:cNvSpPr txBox="1"/>
          <p:nvPr/>
        </p:nvSpPr>
        <p:spPr>
          <a:xfrm>
            <a:off x="6911641" y="3075805"/>
            <a:ext cx="521297" cy="369332"/>
          </a:xfrm>
          <a:prstGeom prst="rect">
            <a:avLst/>
          </a:prstGeom>
          <a:noFill/>
        </p:spPr>
        <p:txBody>
          <a:bodyPr wrap="none" rtlCol="0">
            <a:spAutoFit/>
          </a:bodyPr>
          <a:lstStyle/>
          <a:p>
            <a:pPr algn="ctr"/>
            <a:r>
              <a:rPr lang="de-DE" dirty="0" smtClean="0"/>
              <a:t>TEE</a:t>
            </a:r>
            <a:endParaRPr lang="de-DE" dirty="0"/>
          </a:p>
        </p:txBody>
      </p:sp>
      <p:cxnSp>
        <p:nvCxnSpPr>
          <p:cNvPr id="51" name="Gerade Verbindung mit Pfeil 50"/>
          <p:cNvCxnSpPr/>
          <p:nvPr/>
        </p:nvCxnSpPr>
        <p:spPr>
          <a:xfrm flipV="1">
            <a:off x="5172289" y="1203598"/>
            <a:ext cx="0" cy="1776957"/>
          </a:xfrm>
          <a:prstGeom prst="straightConnector1">
            <a:avLst/>
          </a:prstGeom>
          <a:ln w="19050">
            <a:solidFill>
              <a:schemeClr val="tx1">
                <a:lumMod val="50000"/>
                <a:lumOff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53" name="Textfeld 52"/>
          <p:cNvSpPr txBox="1"/>
          <p:nvPr/>
        </p:nvSpPr>
        <p:spPr>
          <a:xfrm>
            <a:off x="4654618" y="1445613"/>
            <a:ext cx="587020" cy="307777"/>
          </a:xfrm>
          <a:prstGeom prst="rect">
            <a:avLst/>
          </a:prstGeom>
          <a:noFill/>
        </p:spPr>
        <p:txBody>
          <a:bodyPr wrap="none" rtlCol="0">
            <a:spAutoFit/>
          </a:bodyPr>
          <a:lstStyle/>
          <a:p>
            <a:r>
              <a:rPr lang="de-DE" sz="1400" dirty="0" smtClean="0"/>
              <a:t>100%</a:t>
            </a:r>
            <a:endParaRPr lang="de-DE" sz="1400" dirty="0"/>
          </a:p>
        </p:txBody>
      </p:sp>
      <p:sp>
        <p:nvSpPr>
          <p:cNvPr id="54" name="Textfeld 53"/>
          <p:cNvSpPr txBox="1"/>
          <p:nvPr/>
        </p:nvSpPr>
        <p:spPr>
          <a:xfrm>
            <a:off x="4715413" y="2768028"/>
            <a:ext cx="404278" cy="307777"/>
          </a:xfrm>
          <a:prstGeom prst="rect">
            <a:avLst/>
          </a:prstGeom>
          <a:noFill/>
        </p:spPr>
        <p:txBody>
          <a:bodyPr wrap="none" rtlCol="0">
            <a:spAutoFit/>
          </a:bodyPr>
          <a:lstStyle/>
          <a:p>
            <a:r>
              <a:rPr lang="de-DE" sz="1400" dirty="0" smtClean="0"/>
              <a:t>0%</a:t>
            </a:r>
            <a:endParaRPr lang="de-DE" sz="1400" dirty="0"/>
          </a:p>
        </p:txBody>
      </p:sp>
      <p:cxnSp>
        <p:nvCxnSpPr>
          <p:cNvPr id="45" name="Gerade Verbindung 44"/>
          <p:cNvCxnSpPr/>
          <p:nvPr/>
        </p:nvCxnSpPr>
        <p:spPr>
          <a:xfrm>
            <a:off x="5172289" y="2987281"/>
            <a:ext cx="3168352"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5" name="Nach oben gebogener Pfeil 54"/>
          <p:cNvSpPr/>
          <p:nvPr/>
        </p:nvSpPr>
        <p:spPr>
          <a:xfrm rot="5400000">
            <a:off x="1764871" y="3888748"/>
            <a:ext cx="470026" cy="432048"/>
          </a:xfrm>
          <a:prstGeom prst="bentUp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Nach oben gebogener Pfeil 55"/>
          <p:cNvSpPr/>
          <p:nvPr/>
        </p:nvSpPr>
        <p:spPr>
          <a:xfrm>
            <a:off x="6757256" y="3888748"/>
            <a:ext cx="470026" cy="432048"/>
          </a:xfrm>
          <a:prstGeom prst="bentUp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74683006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hteck 48"/>
          <p:cNvSpPr/>
          <p:nvPr/>
        </p:nvSpPr>
        <p:spPr>
          <a:xfrm>
            <a:off x="323528" y="267494"/>
            <a:ext cx="8568952" cy="23762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a14="http://schemas.microsoft.com/office/drawing/2010/main">
        <mc:Choice Requires="a14">
          <p:sp>
            <p:nvSpPr>
              <p:cNvPr id="44" name="Textfeld 43"/>
              <p:cNvSpPr txBox="1"/>
              <p:nvPr/>
            </p:nvSpPr>
            <p:spPr>
              <a:xfrm>
                <a:off x="6680832" y="2828692"/>
                <a:ext cx="591468" cy="1926489"/>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1</m:t>
                              </m:r>
                            </m:sub>
                          </m:sSub>
                        </m:e>
                      </m:groupChr>
                    </m:oMath>
                  </m:oMathPara>
                </a14:m>
                <a:r>
                  <a:rPr lang="de-DE" b="0" i="1" dirty="0" smtClean="0">
                    <a:latin typeface="Cambria Math"/>
                  </a:rPr>
                  <a:t/>
                </a:r>
                <a:br>
                  <a:rPr lang="de-DE" b="0" i="1" dirty="0" smtClean="0">
                    <a:latin typeface="Cambria Math"/>
                  </a:rPr>
                </a:br>
                <a:endParaRPr lang="de-DE" b="0" i="1" dirty="0" smtClean="0">
                  <a:latin typeface="Cambria Math"/>
                </a:endParaRPr>
              </a:p>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2</m:t>
                              </m:r>
                            </m:sub>
                          </m:sSub>
                        </m:e>
                      </m:groupChr>
                    </m:oMath>
                  </m:oMathPara>
                </a14:m>
                <a:r>
                  <a:rPr lang="de-DE" dirty="0" smtClean="0"/>
                  <a:t/>
                </a:r>
                <a:br>
                  <a:rPr lang="de-DE" dirty="0" smtClean="0"/>
                </a:br>
                <a:endParaRPr lang="de-DE" dirty="0" smtClean="0"/>
              </a:p>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3</m:t>
                              </m:r>
                            </m:sub>
                          </m:sSub>
                        </m:e>
                      </m:groupChr>
                    </m:oMath>
                  </m:oMathPara>
                </a14:m>
                <a:endParaRPr lang="de-DE" dirty="0"/>
              </a:p>
            </p:txBody>
          </p:sp>
        </mc:Choice>
        <mc:Fallback xmlns="">
          <p:sp>
            <p:nvSpPr>
              <p:cNvPr id="44" name="Textfeld 43"/>
              <p:cNvSpPr txBox="1">
                <a:spLocks noRot="1" noChangeAspect="1" noMove="1" noResize="1" noEditPoints="1" noAdjustHandles="1" noChangeArrowheads="1" noChangeShapeType="1" noTextEdit="1"/>
              </p:cNvSpPr>
              <p:nvPr/>
            </p:nvSpPr>
            <p:spPr>
              <a:xfrm>
                <a:off x="6680832" y="2828692"/>
                <a:ext cx="591468" cy="1926489"/>
              </a:xfrm>
              <a:prstGeom prst="rect">
                <a:avLst/>
              </a:prstGeom>
              <a:blipFill rotWithShape="1">
                <a:blip r:embed="rId5"/>
                <a:stretch>
                  <a:fillRect/>
                </a:stretch>
              </a:blipFill>
            </p:spPr>
            <p:txBody>
              <a:bodyPr/>
              <a:lstStyle/>
              <a:p>
                <a:r>
                  <a:rPr lang="de-DE">
                    <a:noFill/>
                  </a:rPr>
                  <a:t> </a:t>
                </a:r>
              </a:p>
            </p:txBody>
          </p:sp>
        </mc:Fallback>
      </mc:AlternateContent>
      <p:pic>
        <p:nvPicPr>
          <p:cNvPr id="50" name="Grafik 49"/>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71600" y="574234"/>
            <a:ext cx="1518920" cy="1763395"/>
          </a:xfrm>
          <a:prstGeom prst="rect">
            <a:avLst/>
          </a:prstGeom>
          <a:noFill/>
        </p:spPr>
      </p:pic>
      <p:pic>
        <p:nvPicPr>
          <p:cNvPr id="52" name="Grafik 5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15945" y="556136"/>
            <a:ext cx="2912110" cy="1799590"/>
          </a:xfrm>
          <a:prstGeom prst="rect">
            <a:avLst/>
          </a:prstGeom>
          <a:noFill/>
        </p:spPr>
      </p:pic>
      <p:sp>
        <p:nvSpPr>
          <p:cNvPr id="51" name="Rechteck 50"/>
          <p:cNvSpPr/>
          <p:nvPr/>
        </p:nvSpPr>
        <p:spPr>
          <a:xfrm>
            <a:off x="2627784" y="3867894"/>
            <a:ext cx="2438400" cy="369332"/>
          </a:xfrm>
          <a:prstGeom prst="rect">
            <a:avLst/>
          </a:prstGeom>
        </p:spPr>
        <p:txBody>
          <a:bodyPr wrap="square">
            <a:spAutoFit/>
          </a:bodyPr>
          <a:lstStyle/>
          <a:p>
            <a:r>
              <a:rPr lang="de-DE" dirty="0" smtClean="0"/>
              <a:t>Toxischer Abfallstoff:</a:t>
            </a:r>
            <a:endParaRPr lang="de-DE" dirty="0"/>
          </a:p>
        </p:txBody>
      </p:sp>
      <p:pic>
        <p:nvPicPr>
          <p:cNvPr id="2" name="F7.wma">
            <a:hlinkClick r:id="" action="ppaction://media"/>
          </p:cNvPr>
          <p:cNvPicPr>
            <a:picLocks noChangeAspect="1"/>
          </p:cNvPicPr>
          <p:nvPr>
            <a:audioFile r:link="rId1"/>
            <p:extLst>
              <p:ext uri="{DAA4B4D4-6D71-4841-9C94-3DE7FCFB9230}">
                <p14:media xmlns:p14="http://schemas.microsoft.com/office/powerpoint/2010/main" r:embed="rId2">
                  <p14:trim end="2367.584"/>
                </p14:media>
              </p:ext>
            </p:extLst>
          </p:nvPr>
        </p:nvPicPr>
        <p:blipFill>
          <a:blip r:embed="rId8"/>
          <a:stretch>
            <a:fillRect/>
          </a:stretch>
        </p:blipFill>
        <p:spPr>
          <a:xfrm>
            <a:off x="9396536" y="3903373"/>
            <a:ext cx="609600" cy="609600"/>
          </a:xfrm>
          <a:prstGeom prst="rect">
            <a:avLst/>
          </a:prstGeom>
        </p:spPr>
      </p:pic>
      <p:pic>
        <p:nvPicPr>
          <p:cNvPr id="9" name="Grafik 8"/>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76256" y="574234"/>
            <a:ext cx="1518920" cy="1763395"/>
          </a:xfrm>
          <a:prstGeom prst="rect">
            <a:avLst/>
          </a:prstGeom>
          <a:noFill/>
        </p:spPr>
      </p:pic>
      <p:pic>
        <p:nvPicPr>
          <p:cNvPr id="12" name="Picture 1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99933" y="31577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355750" y="3157731"/>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715785" y="3157730"/>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54161" y="4225572"/>
            <a:ext cx="579438"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99932" y="4225573"/>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715784" y="4237226"/>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hteck 17"/>
          <p:cNvSpPr/>
          <p:nvPr/>
        </p:nvSpPr>
        <p:spPr>
          <a:xfrm>
            <a:off x="467544" y="3867894"/>
            <a:ext cx="1656184" cy="369332"/>
          </a:xfrm>
          <a:prstGeom prst="rect">
            <a:avLst/>
          </a:prstGeom>
        </p:spPr>
        <p:txBody>
          <a:bodyPr wrap="square">
            <a:spAutoFit/>
          </a:bodyPr>
          <a:lstStyle/>
          <a:p>
            <a:r>
              <a:rPr lang="de-DE" dirty="0" smtClean="0"/>
              <a:t>Produkte</a:t>
            </a:r>
            <a:r>
              <a:rPr lang="de-DE" dirty="0"/>
              <a:t>:	</a:t>
            </a:r>
          </a:p>
        </p:txBody>
      </p:sp>
      <p:sp>
        <p:nvSpPr>
          <p:cNvPr id="19" name="Rechteck 18"/>
          <p:cNvSpPr/>
          <p:nvPr/>
        </p:nvSpPr>
        <p:spPr>
          <a:xfrm>
            <a:off x="2627784" y="2788475"/>
            <a:ext cx="2359496" cy="369332"/>
          </a:xfrm>
          <a:prstGeom prst="rect">
            <a:avLst/>
          </a:prstGeom>
        </p:spPr>
        <p:txBody>
          <a:bodyPr wrap="square">
            <a:spAutoFit/>
          </a:bodyPr>
          <a:lstStyle/>
          <a:p>
            <a:r>
              <a:rPr lang="de-DE" dirty="0" smtClean="0"/>
              <a:t>Zwischenprodukt:</a:t>
            </a:r>
            <a:r>
              <a:rPr lang="de-DE" dirty="0"/>
              <a:t>	</a:t>
            </a:r>
          </a:p>
        </p:txBody>
      </p:sp>
      <p:sp>
        <p:nvSpPr>
          <p:cNvPr id="20" name="Rechteck 19"/>
          <p:cNvSpPr/>
          <p:nvPr/>
        </p:nvSpPr>
        <p:spPr>
          <a:xfrm>
            <a:off x="467544" y="2788475"/>
            <a:ext cx="1828800" cy="369332"/>
          </a:xfrm>
          <a:prstGeom prst="rect">
            <a:avLst/>
          </a:prstGeom>
        </p:spPr>
        <p:txBody>
          <a:bodyPr wrap="square">
            <a:spAutoFit/>
          </a:bodyPr>
          <a:lstStyle/>
          <a:p>
            <a:r>
              <a:rPr lang="de-DE" dirty="0" smtClean="0"/>
              <a:t>Rohmaterialien:</a:t>
            </a:r>
            <a:endParaRPr lang="de-DE" dirty="0"/>
          </a:p>
        </p:txBody>
      </p:sp>
      <mc:AlternateContent xmlns:mc="http://schemas.openxmlformats.org/markup-compatibility/2006" xmlns:a14="http://schemas.microsoft.com/office/drawing/2010/main">
        <mc:Choice Requires="a14">
          <p:sp>
            <p:nvSpPr>
              <p:cNvPr id="22" name="Textfeld 21"/>
              <p:cNvSpPr txBox="1"/>
              <p:nvPr/>
            </p:nvSpPr>
            <p:spPr>
              <a:xfrm>
                <a:off x="5605512" y="2935041"/>
                <a:ext cx="591468" cy="1823576"/>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b="0" i="1" dirty="0" smtClean="0">
                    <a:latin typeface="Cambria Math"/>
                  </a:rPr>
                  <a:t/>
                </a:r>
                <a:br>
                  <a:rPr lang="de-DE" b="0" i="1" dirty="0" smtClean="0">
                    <a:latin typeface="Cambria Math"/>
                  </a:rPr>
                </a:br>
                <a:endParaRPr lang="de-DE" b="0" i="1" dirty="0" smtClean="0">
                  <a:latin typeface="Cambria Math"/>
                </a:endParaRPr>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dirty="0" smtClean="0"/>
                  <a:t/>
                </a:r>
                <a:br>
                  <a:rPr lang="de-DE" dirty="0" smtClean="0"/>
                </a:br>
                <a:endParaRPr lang="de-DE" dirty="0" smtClean="0"/>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endParaRPr lang="de-DE" dirty="0"/>
              </a:p>
            </p:txBody>
          </p:sp>
        </mc:Choice>
        <mc:Fallback xmlns="">
          <p:sp>
            <p:nvSpPr>
              <p:cNvPr id="22" name="Textfeld 21"/>
              <p:cNvSpPr txBox="1">
                <a:spLocks noRot="1" noChangeAspect="1" noMove="1" noResize="1" noEditPoints="1" noAdjustHandles="1" noChangeArrowheads="1" noChangeShapeType="1" noTextEdit="1"/>
              </p:cNvSpPr>
              <p:nvPr/>
            </p:nvSpPr>
            <p:spPr>
              <a:xfrm>
                <a:off x="5605512" y="2935041"/>
                <a:ext cx="591468" cy="1823576"/>
              </a:xfrm>
              <a:prstGeom prst="rect">
                <a:avLst/>
              </a:prstGeom>
              <a:blipFill rotWithShape="1">
                <a:blip r:embed="rId16"/>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23" name="Textfeld 22"/>
              <p:cNvSpPr txBox="1"/>
              <p:nvPr/>
            </p:nvSpPr>
            <p:spPr>
              <a:xfrm>
                <a:off x="7868964" y="2944490"/>
                <a:ext cx="591468" cy="1823576"/>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r>
                  <a:rPr lang="de-DE" b="0" i="1" dirty="0" smtClean="0">
                    <a:latin typeface="Cambria Math"/>
                  </a:rPr>
                  <a:t/>
                </a:r>
                <a:br>
                  <a:rPr lang="de-DE" b="0" i="1" dirty="0" smtClean="0">
                    <a:latin typeface="Cambria Math"/>
                  </a:rPr>
                </a:br>
                <a:endParaRPr lang="de-DE" b="0" i="1" dirty="0" smtClean="0">
                  <a:latin typeface="Cambria Math"/>
                </a:endParaRPr>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dirty="0" smtClean="0"/>
                  <a:t/>
                </a:r>
                <a:br>
                  <a:rPr lang="de-DE" dirty="0" smtClean="0"/>
                </a:br>
                <a:endParaRPr lang="de-DE" dirty="0" smtClean="0"/>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endParaRPr lang="de-DE" dirty="0"/>
              </a:p>
            </p:txBody>
          </p:sp>
        </mc:Choice>
        <mc:Fallback xmlns="">
          <p:sp>
            <p:nvSpPr>
              <p:cNvPr id="23" name="Textfeld 22"/>
              <p:cNvSpPr txBox="1">
                <a:spLocks noRot="1" noChangeAspect="1" noMove="1" noResize="1" noEditPoints="1" noAdjustHandles="1" noChangeArrowheads="1" noChangeShapeType="1" noTextEdit="1"/>
              </p:cNvSpPr>
              <p:nvPr/>
            </p:nvSpPr>
            <p:spPr>
              <a:xfrm>
                <a:off x="7868964" y="2944490"/>
                <a:ext cx="591468" cy="1823576"/>
              </a:xfrm>
              <a:prstGeom prst="rect">
                <a:avLst/>
              </a:prstGeom>
              <a:blipFill rotWithShape="1">
                <a:blip r:embed="rId17"/>
                <a:stretch>
                  <a:fillRect/>
                </a:stretch>
              </a:blipFill>
            </p:spPr>
            <p:txBody>
              <a:bodyPr/>
              <a:lstStyle/>
              <a:p>
                <a:r>
                  <a:rPr lang="de-DE">
                    <a:noFill/>
                  </a:rPr>
                  <a:t> </a:t>
                </a:r>
              </a:p>
            </p:txBody>
          </p:sp>
        </mc:Fallback>
      </mc:AlternateContent>
      <p:pic>
        <p:nvPicPr>
          <p:cNvPr id="24" name="Picture 1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976738" y="282869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1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024660" y="282869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272300" y="282869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976738" y="3534449"/>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024660" y="3534449"/>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272300" y="3534449"/>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41034" y="3534449"/>
            <a:ext cx="579438"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976738" y="4208758"/>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024660" y="4208758"/>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279015" y="4208758"/>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2333315"/>
      </p:ext>
    </p:extLst>
  </p:cSld>
  <p:clrMapOvr>
    <a:masterClrMapping/>
  </p:clrMapOvr>
  <mc:AlternateContent xmlns:mc="http://schemas.openxmlformats.org/markup-compatibility/2006" xmlns:p14="http://schemas.microsoft.com/office/powerpoint/2010/main">
    <mc:Choice Requires="p14">
      <p:transition p14:dur="100" advClick="0" advTm="81000">
        <p:cut/>
      </p:transition>
    </mc:Choice>
    <mc:Fallback xmlns="">
      <p:transition advClick="0" advTm="81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3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0345" y="636637"/>
            <a:ext cx="3606031" cy="4548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hteck 8"/>
          <p:cNvSpPr/>
          <p:nvPr/>
        </p:nvSpPr>
        <p:spPr>
          <a:xfrm>
            <a:off x="467544" y="645816"/>
            <a:ext cx="3189164" cy="22139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Grafik 1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22429" y="1044724"/>
            <a:ext cx="1380836" cy="1603086"/>
          </a:xfrm>
          <a:prstGeom prst="rect">
            <a:avLst/>
          </a:prstGeom>
          <a:noFill/>
        </p:spPr>
      </p:pic>
      <p:pic>
        <p:nvPicPr>
          <p:cNvPr id="11" name="Grafik 1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3568" y="986248"/>
            <a:ext cx="2682539" cy="1657722"/>
          </a:xfrm>
          <a:prstGeom prst="rect">
            <a:avLst/>
          </a:prstGeom>
          <a:noFill/>
        </p:spPr>
      </p:pic>
      <p:sp>
        <p:nvSpPr>
          <p:cNvPr id="2" name="Rechteck 1"/>
          <p:cNvSpPr/>
          <p:nvPr/>
        </p:nvSpPr>
        <p:spPr>
          <a:xfrm>
            <a:off x="5113167" y="576064"/>
            <a:ext cx="2843209" cy="4587974"/>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F8.wma">
            <a:hlinkClick r:id="" action="ppaction://media"/>
          </p:cNvPr>
          <p:cNvPicPr>
            <a:picLocks noChangeAspect="1"/>
          </p:cNvPicPr>
          <p:nvPr>
            <a:audioFile r:link="rId1"/>
            <p:extLst>
              <p:ext uri="{DAA4B4D4-6D71-4841-9C94-3DE7FCFB9230}">
                <p14:media xmlns:p14="http://schemas.microsoft.com/office/powerpoint/2010/main" r:embed="rId2">
                  <p14:trim end="2468.3264"/>
                </p14:media>
              </p:ext>
            </p:extLst>
          </p:nvPr>
        </p:nvPicPr>
        <p:blipFill>
          <a:blip r:embed="rId8"/>
          <a:stretch>
            <a:fillRect/>
          </a:stretch>
        </p:blipFill>
        <p:spPr>
          <a:xfrm>
            <a:off x="9540552" y="3651870"/>
            <a:ext cx="609600" cy="609600"/>
          </a:xfrm>
          <a:prstGeom prst="rect">
            <a:avLst/>
          </a:prstGeom>
        </p:spPr>
      </p:pic>
      <mc:AlternateContent xmlns:mc="http://schemas.openxmlformats.org/markup-compatibility/2006" xmlns:a14="http://schemas.microsoft.com/office/drawing/2010/main">
        <mc:Choice Requires="a14">
          <p:sp>
            <p:nvSpPr>
              <p:cNvPr id="13" name="Textfeld 12"/>
              <p:cNvSpPr txBox="1"/>
              <p:nvPr/>
            </p:nvSpPr>
            <p:spPr>
              <a:xfrm>
                <a:off x="1964507" y="2995165"/>
                <a:ext cx="591468" cy="796052"/>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1</m:t>
                              </m:r>
                            </m:sub>
                          </m:sSub>
                        </m:e>
                      </m:groupChr>
                    </m:oMath>
                  </m:oMathPara>
                </a14:m>
                <a:r>
                  <a:rPr lang="de-DE" b="0" i="1" dirty="0" smtClean="0">
                    <a:latin typeface="Cambria Math"/>
                  </a:rPr>
                  <a:t/>
                </a:r>
                <a:br>
                  <a:rPr lang="de-DE" b="0" i="1" dirty="0" smtClean="0">
                    <a:latin typeface="Cambria Math"/>
                  </a:rPr>
                </a:br>
                <a:endParaRPr lang="de-DE" b="0" i="1" dirty="0" smtClean="0">
                  <a:latin typeface="Cambria Math"/>
                </a:endParaRPr>
              </a:p>
            </p:txBody>
          </p:sp>
        </mc:Choice>
        <mc:Fallback xmlns="">
          <p:sp>
            <p:nvSpPr>
              <p:cNvPr id="13" name="Textfeld 12"/>
              <p:cNvSpPr txBox="1">
                <a:spLocks noRot="1" noChangeAspect="1" noMove="1" noResize="1" noEditPoints="1" noAdjustHandles="1" noChangeArrowheads="1" noChangeShapeType="1" noTextEdit="1"/>
              </p:cNvSpPr>
              <p:nvPr/>
            </p:nvSpPr>
            <p:spPr>
              <a:xfrm>
                <a:off x="1964507" y="2995165"/>
                <a:ext cx="591468" cy="796052"/>
              </a:xfrm>
              <a:prstGeom prst="rect">
                <a:avLst/>
              </a:prstGeom>
              <a:blipFill rotWithShape="1">
                <a:blip r:embed="rId10"/>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4" name="Textfeld 13"/>
              <p:cNvSpPr txBox="1"/>
              <p:nvPr/>
            </p:nvSpPr>
            <p:spPr>
              <a:xfrm>
                <a:off x="952687" y="3101514"/>
                <a:ext cx="591468" cy="750783"/>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b="0" i="1" dirty="0" smtClean="0">
                    <a:latin typeface="Cambria Math"/>
                  </a:rPr>
                  <a:t/>
                </a:r>
                <a:br>
                  <a:rPr lang="de-DE" b="0" i="1" dirty="0" smtClean="0">
                    <a:latin typeface="Cambria Math"/>
                  </a:rPr>
                </a:br>
                <a:endParaRPr lang="de-DE" b="0" i="1" dirty="0" smtClean="0">
                  <a:latin typeface="Cambria Math"/>
                </a:endParaRPr>
              </a:p>
            </p:txBody>
          </p:sp>
        </mc:Choice>
        <mc:Fallback xmlns="">
          <p:sp>
            <p:nvSpPr>
              <p:cNvPr id="14" name="Textfeld 13"/>
              <p:cNvSpPr txBox="1">
                <a:spLocks noRot="1" noChangeAspect="1" noMove="1" noResize="1" noEditPoints="1" noAdjustHandles="1" noChangeArrowheads="1" noChangeShapeType="1" noTextEdit="1"/>
              </p:cNvSpPr>
              <p:nvPr/>
            </p:nvSpPr>
            <p:spPr>
              <a:xfrm>
                <a:off x="952687" y="3101514"/>
                <a:ext cx="591468" cy="750783"/>
              </a:xfrm>
              <a:prstGeom prst="rect">
                <a:avLst/>
              </a:prstGeom>
              <a:blipFill rotWithShape="1">
                <a:blip r:embed="rId11"/>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5" name="Textfeld 14"/>
              <p:cNvSpPr txBox="1"/>
              <p:nvPr/>
            </p:nvSpPr>
            <p:spPr>
              <a:xfrm>
                <a:off x="2928715" y="3110963"/>
                <a:ext cx="591468" cy="1131079"/>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r>
                  <a:rPr lang="de-DE" b="0" i="1" dirty="0" smtClean="0">
                    <a:latin typeface="Cambria Math"/>
                  </a:rPr>
                  <a:t/>
                </a:r>
                <a:br>
                  <a:rPr lang="de-DE" b="0" i="1" dirty="0" smtClean="0">
                    <a:latin typeface="Cambria Math"/>
                  </a:rPr>
                </a:br>
                <a:endParaRPr lang="de-DE" b="0" i="1" dirty="0" smtClean="0">
                  <a:latin typeface="Cambria Math"/>
                </a:endParaRPr>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endParaRPr lang="de-DE" dirty="0"/>
              </a:p>
            </p:txBody>
          </p:sp>
        </mc:Choice>
        <mc:Fallback xmlns="">
          <p:sp>
            <p:nvSpPr>
              <p:cNvPr id="15" name="Textfeld 14"/>
              <p:cNvSpPr txBox="1">
                <a:spLocks noRot="1" noChangeAspect="1" noMove="1" noResize="1" noEditPoints="1" noAdjustHandles="1" noChangeArrowheads="1" noChangeShapeType="1" noTextEdit="1"/>
              </p:cNvSpPr>
              <p:nvPr/>
            </p:nvSpPr>
            <p:spPr>
              <a:xfrm>
                <a:off x="2928715" y="3110963"/>
                <a:ext cx="591468" cy="1131079"/>
              </a:xfrm>
              <a:prstGeom prst="rect">
                <a:avLst/>
              </a:prstGeom>
              <a:blipFill rotWithShape="1">
                <a:blip r:embed="rId12"/>
                <a:stretch>
                  <a:fillRect/>
                </a:stretch>
              </a:blipFill>
            </p:spPr>
            <p:txBody>
              <a:bodyPr/>
              <a:lstStyle/>
              <a:p>
                <a:r>
                  <a:rPr lang="de-DE">
                    <a:noFill/>
                  </a:rPr>
                  <a:t> </a:t>
                </a:r>
              </a:p>
            </p:txBody>
          </p:sp>
        </mc:Fallback>
      </mc:AlternateContent>
      <p:pic>
        <p:nvPicPr>
          <p:cNvPr id="16" name="Picture 1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95536"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9"/>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308335"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400141"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feld 26"/>
          <p:cNvSpPr txBox="1"/>
          <p:nvPr/>
        </p:nvSpPr>
        <p:spPr>
          <a:xfrm>
            <a:off x="4022811" y="186194"/>
            <a:ext cx="1098378" cy="369332"/>
          </a:xfrm>
          <a:prstGeom prst="rect">
            <a:avLst/>
          </a:prstGeom>
          <a:noFill/>
        </p:spPr>
        <p:txBody>
          <a:bodyPr wrap="none" rtlCol="0">
            <a:spAutoFit/>
          </a:bodyPr>
          <a:lstStyle/>
          <a:p>
            <a:r>
              <a:rPr lang="de-DE" b="1" dirty="0" smtClean="0"/>
              <a:t>Beispiel 1</a:t>
            </a:r>
            <a:endParaRPr lang="de-DE" b="1" dirty="0"/>
          </a:p>
        </p:txBody>
      </p:sp>
      <p:pic>
        <p:nvPicPr>
          <p:cNvPr id="15362" name="Picture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100392" y="3852297"/>
            <a:ext cx="898970" cy="1070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3692729"/>
      </p:ext>
    </p:extLst>
  </p:cSld>
  <p:clrMapOvr>
    <a:masterClrMapping/>
  </p:clrMapOvr>
  <mc:AlternateContent xmlns:mc="http://schemas.openxmlformats.org/markup-compatibility/2006" xmlns:p14="http://schemas.microsoft.com/office/powerpoint/2010/main">
    <mc:Choice Requires="p14">
      <p:transition p14:dur="100" advClick="0" advTm="77500">
        <p:cut/>
      </p:transition>
    </mc:Choice>
    <mc:Fallback xmlns="">
      <p:transition advClick="0" advTm="775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7087" fill="hold"/>
                                        <p:tgtEl>
                                          <p:spTgt spid="3"/>
                                        </p:tgtEl>
                                      </p:cBhvr>
                                    </p:cmd>
                                  </p:childTnLst>
                                </p:cTn>
                              </p:par>
                              <p:par>
                                <p:cTn id="7" presetID="10" presetClass="entr" presetSubtype="0" fill="hold" nodeType="withEffect">
                                  <p:stCondLst>
                                    <p:cond delay="1500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0"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0345" y="636637"/>
            <a:ext cx="3606031" cy="4548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hteck 8"/>
          <p:cNvSpPr/>
          <p:nvPr/>
        </p:nvSpPr>
        <p:spPr>
          <a:xfrm>
            <a:off x="467544" y="645816"/>
            <a:ext cx="3189164" cy="22139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3568" y="986248"/>
            <a:ext cx="2682539" cy="1657722"/>
          </a:xfrm>
          <a:prstGeom prst="rect">
            <a:avLst/>
          </a:prstGeom>
          <a:noFill/>
        </p:spPr>
      </p:pic>
      <p:sp>
        <p:nvSpPr>
          <p:cNvPr id="2" name="Rechteck 1"/>
          <p:cNvSpPr/>
          <p:nvPr/>
        </p:nvSpPr>
        <p:spPr>
          <a:xfrm>
            <a:off x="5528384" y="576064"/>
            <a:ext cx="2427992" cy="4587974"/>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p:nvSpPr>
        <p:spPr>
          <a:xfrm>
            <a:off x="5359954" y="4944619"/>
            <a:ext cx="436182" cy="217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F9.wma">
            <a:hlinkClick r:id="" action="ppaction://media"/>
          </p:cNvPr>
          <p:cNvPicPr>
            <a:picLocks noChangeAspect="1"/>
          </p:cNvPicPr>
          <p:nvPr>
            <a:audioFile r:link="rId1"/>
            <p:extLst>
              <p:ext uri="{DAA4B4D4-6D71-4841-9C94-3DE7FCFB9230}">
                <p14:media xmlns:p14="http://schemas.microsoft.com/office/powerpoint/2010/main" r:embed="rId2">
                  <p14:trim end="2125.2032"/>
                </p14:media>
              </p:ext>
            </p:extLst>
          </p:nvPr>
        </p:nvPicPr>
        <p:blipFill>
          <a:blip r:embed="rId7"/>
          <a:stretch>
            <a:fillRect/>
          </a:stretch>
        </p:blipFill>
        <p:spPr>
          <a:xfrm>
            <a:off x="9396536" y="3651870"/>
            <a:ext cx="609600" cy="609600"/>
          </a:xfrm>
          <a:prstGeom prst="rect">
            <a:avLst/>
          </a:prstGeom>
        </p:spPr>
      </p:pic>
      <mc:AlternateContent xmlns:mc="http://schemas.openxmlformats.org/markup-compatibility/2006" xmlns:a14="http://schemas.microsoft.com/office/drawing/2010/main">
        <mc:Choice Requires="a14">
          <p:sp>
            <p:nvSpPr>
              <p:cNvPr id="14" name="Textfeld 13"/>
              <p:cNvSpPr txBox="1"/>
              <p:nvPr/>
            </p:nvSpPr>
            <p:spPr>
              <a:xfrm>
                <a:off x="1964507" y="2995165"/>
                <a:ext cx="591468" cy="1499770"/>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1</m:t>
                              </m:r>
                            </m:sub>
                          </m:sSub>
                        </m:e>
                      </m:groupChr>
                    </m:oMath>
                  </m:oMathPara>
                </a14:m>
                <a:r>
                  <a:rPr lang="de-DE" b="0" i="1" dirty="0" smtClean="0">
                    <a:latin typeface="Cambria Math"/>
                  </a:rPr>
                  <a:t/>
                </a:r>
                <a:br>
                  <a:rPr lang="de-DE" b="0" i="1" dirty="0" smtClean="0">
                    <a:latin typeface="Cambria Math"/>
                  </a:rPr>
                </a:br>
                <a:endParaRPr lang="de-DE" b="0" i="1" dirty="0" smtClean="0">
                  <a:latin typeface="Cambria Math"/>
                </a:endParaRPr>
              </a:p>
              <a:p>
                <a:pPr/>
                <a14:m>
                  <m:oMathPara xmlns:m="http://schemas.openxmlformats.org/officeDocument/2006/math">
                    <m:oMathParaPr>
                      <m:jc m:val="left"/>
                    </m:oMathParaPr>
                    <m:oMath xmlns:m="http://schemas.openxmlformats.org/officeDocument/2006/math">
                      <m:groupChr>
                        <m:groupChrPr>
                          <m:chr m:val="→"/>
                          <m:vertJc m:val="bot"/>
                          <m:ctrlPr>
                            <a:rPr lang="de-DE" b="0" i="1" smtClean="0">
                              <a:latin typeface="Cambria Math"/>
                            </a:rPr>
                          </m:ctrlPr>
                        </m:groupChrPr>
                        <m:e>
                          <m:sSub>
                            <m:sSubPr>
                              <m:ctrlPr>
                                <a:rPr lang="de-DE" b="0" i="1" smtClean="0">
                                  <a:latin typeface="Cambria Math"/>
                                </a:rPr>
                              </m:ctrlPr>
                            </m:sSubPr>
                            <m:e>
                              <m:r>
                                <m:rPr>
                                  <m:nor/>
                                </m:rPr>
                                <a:rPr lang="de-DE" b="0" i="0" smtClean="0">
                                  <a:latin typeface="Cambria Math"/>
                                </a:rPr>
                                <m:t>k</m:t>
                              </m:r>
                            </m:e>
                            <m:sub>
                              <m:r>
                                <a:rPr lang="de-DE" b="0" i="1" smtClean="0">
                                  <a:latin typeface="Cambria Math"/>
                                </a:rPr>
                                <m:t>2</m:t>
                              </m:r>
                            </m:sub>
                          </m:sSub>
                        </m:e>
                      </m:groupChr>
                    </m:oMath>
                  </m:oMathPara>
                </a14:m>
                <a:r>
                  <a:rPr lang="de-DE" dirty="0" smtClean="0"/>
                  <a:t/>
                </a:r>
                <a:br>
                  <a:rPr lang="de-DE" dirty="0" smtClean="0"/>
                </a:br>
                <a:endParaRPr lang="de-DE" dirty="0"/>
              </a:p>
            </p:txBody>
          </p:sp>
        </mc:Choice>
        <mc:Fallback xmlns="">
          <p:sp>
            <p:nvSpPr>
              <p:cNvPr id="14" name="Textfeld 13"/>
              <p:cNvSpPr txBox="1">
                <a:spLocks noRot="1" noChangeAspect="1" noMove="1" noResize="1" noEditPoints="1" noAdjustHandles="1" noChangeArrowheads="1" noChangeShapeType="1" noTextEdit="1"/>
              </p:cNvSpPr>
              <p:nvPr/>
            </p:nvSpPr>
            <p:spPr>
              <a:xfrm>
                <a:off x="1964507" y="2995165"/>
                <a:ext cx="591468" cy="1499770"/>
              </a:xfrm>
              <a:prstGeom prst="rect">
                <a:avLst/>
              </a:prstGeom>
              <a:blipFill rotWithShape="1">
                <a:blip r:embed="rId9"/>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5" name="Textfeld 14"/>
              <p:cNvSpPr txBox="1"/>
              <p:nvPr/>
            </p:nvSpPr>
            <p:spPr>
              <a:xfrm>
                <a:off x="952687" y="3101514"/>
                <a:ext cx="591468" cy="1477328"/>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b="0" i="1" dirty="0" smtClean="0">
                    <a:latin typeface="Cambria Math"/>
                  </a:rPr>
                  <a:t/>
                </a:r>
                <a:br>
                  <a:rPr lang="de-DE" b="0" i="1" dirty="0" smtClean="0">
                    <a:latin typeface="Cambria Math"/>
                  </a:rPr>
                </a:br>
                <a:endParaRPr lang="de-DE" b="0" i="1" dirty="0" smtClean="0">
                  <a:latin typeface="Cambria Math"/>
                </a:endParaRPr>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dirty="0" smtClean="0"/>
                  <a:t/>
                </a:r>
                <a:br>
                  <a:rPr lang="de-DE" dirty="0" smtClean="0"/>
                </a:br>
                <a:endParaRPr lang="de-DE" dirty="0" smtClean="0"/>
              </a:p>
            </p:txBody>
          </p:sp>
        </mc:Choice>
        <mc:Fallback xmlns="">
          <p:sp>
            <p:nvSpPr>
              <p:cNvPr id="15" name="Textfeld 14"/>
              <p:cNvSpPr txBox="1">
                <a:spLocks noRot="1" noChangeAspect="1" noMove="1" noResize="1" noEditPoints="1" noAdjustHandles="1" noChangeArrowheads="1" noChangeShapeType="1" noTextEdit="1"/>
              </p:cNvSpPr>
              <p:nvPr/>
            </p:nvSpPr>
            <p:spPr>
              <a:xfrm>
                <a:off x="952687" y="3101514"/>
                <a:ext cx="591468" cy="1477328"/>
              </a:xfrm>
              <a:prstGeom prst="rect">
                <a:avLst/>
              </a:prstGeom>
              <a:blipFill rotWithShape="1">
                <a:blip r:embed="rId10"/>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6" name="Textfeld 15"/>
              <p:cNvSpPr txBox="1"/>
              <p:nvPr/>
            </p:nvSpPr>
            <p:spPr>
              <a:xfrm>
                <a:off x="2928715" y="3110963"/>
                <a:ext cx="591468" cy="1823576"/>
              </a:xfrm>
              <a:prstGeom prst="rect">
                <a:avLst/>
              </a:prstGeom>
              <a:noFill/>
            </p:spPr>
            <p:txBody>
              <a:bodyPr wrap="square" rtlCol="0">
                <a:spAutoFit/>
              </a:bodyPr>
              <a:lstStyle/>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r>
                  <a:rPr lang="de-DE" b="0" i="1" dirty="0" smtClean="0">
                    <a:latin typeface="Cambria Math"/>
                  </a:rPr>
                  <a:t/>
                </a:r>
                <a:br>
                  <a:rPr lang="de-DE" b="0" i="1" dirty="0" smtClean="0">
                    <a:latin typeface="Cambria Math"/>
                  </a:rPr>
                </a:br>
                <a:endParaRPr lang="de-DE" b="0" i="1" dirty="0" smtClean="0">
                  <a:latin typeface="Cambria Math"/>
                </a:endParaRPr>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m:t>
                      </m:r>
                    </m:oMath>
                  </m:oMathPara>
                </a14:m>
                <a:r>
                  <a:rPr lang="de-DE" dirty="0" smtClean="0"/>
                  <a:t/>
                </a:r>
                <a:br>
                  <a:rPr lang="de-DE" dirty="0" smtClean="0"/>
                </a:br>
                <a:endParaRPr lang="de-DE" dirty="0" smtClean="0"/>
              </a:p>
              <a:p>
                <a:pPr>
                  <a:lnSpc>
                    <a:spcPts val="2700"/>
                  </a:lnSpc>
                </a:pPr>
                <a14:m>
                  <m:oMathPara xmlns:m="http://schemas.openxmlformats.org/officeDocument/2006/math">
                    <m:oMathParaPr>
                      <m:jc m:val="left"/>
                    </m:oMathParaPr>
                    <m:oMath xmlns:m="http://schemas.openxmlformats.org/officeDocument/2006/math">
                      <m:r>
                        <a:rPr lang="de-DE" b="0" i="1" smtClean="0">
                          <a:latin typeface="Cambria Math"/>
                        </a:rPr>
                        <m:t> </m:t>
                      </m:r>
                    </m:oMath>
                  </m:oMathPara>
                </a14:m>
                <a:endParaRPr lang="de-DE" dirty="0"/>
              </a:p>
            </p:txBody>
          </p:sp>
        </mc:Choice>
        <mc:Fallback xmlns="">
          <p:sp>
            <p:nvSpPr>
              <p:cNvPr id="16" name="Textfeld 15"/>
              <p:cNvSpPr txBox="1">
                <a:spLocks noRot="1" noChangeAspect="1" noMove="1" noResize="1" noEditPoints="1" noAdjustHandles="1" noChangeArrowheads="1" noChangeShapeType="1" noTextEdit="1"/>
              </p:cNvSpPr>
              <p:nvPr/>
            </p:nvSpPr>
            <p:spPr>
              <a:xfrm>
                <a:off x="2928715" y="3110963"/>
                <a:ext cx="591468" cy="1823576"/>
              </a:xfrm>
              <a:prstGeom prst="rect">
                <a:avLst/>
              </a:prstGeom>
              <a:blipFill rotWithShape="1">
                <a:blip r:embed="rId11"/>
                <a:stretch>
                  <a:fillRect/>
                </a:stretch>
              </a:blipFill>
            </p:spPr>
            <p:txBody>
              <a:bodyPr/>
              <a:lstStyle/>
              <a:p>
                <a:r>
                  <a:rPr lang="de-DE">
                    <a:noFill/>
                  </a:rPr>
                  <a:t> </a:t>
                </a:r>
              </a:p>
            </p:txBody>
          </p:sp>
        </mc:Fallback>
      </mc:AlternateContent>
      <p:pic>
        <p:nvPicPr>
          <p:cNvPr id="17" name="Picture 18"/>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95536"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1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08335"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400141" y="2995165"/>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95536" y="370092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1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08335" y="370092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400141" y="3700922"/>
            <a:ext cx="576263"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276055" y="3700922"/>
            <a:ext cx="579438" cy="634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feld 27"/>
          <p:cNvSpPr txBox="1"/>
          <p:nvPr/>
        </p:nvSpPr>
        <p:spPr>
          <a:xfrm>
            <a:off x="4022811" y="186194"/>
            <a:ext cx="1098378" cy="369332"/>
          </a:xfrm>
          <a:prstGeom prst="rect">
            <a:avLst/>
          </a:prstGeom>
          <a:noFill/>
        </p:spPr>
        <p:txBody>
          <a:bodyPr wrap="none" rtlCol="0">
            <a:spAutoFit/>
          </a:bodyPr>
          <a:lstStyle/>
          <a:p>
            <a:r>
              <a:rPr lang="de-DE" b="1" dirty="0" smtClean="0"/>
              <a:t>Beispiel 1</a:t>
            </a:r>
            <a:endParaRPr lang="de-DE" b="1" dirty="0"/>
          </a:p>
        </p:txBody>
      </p:sp>
      <p:pic>
        <p:nvPicPr>
          <p:cNvPr id="25" name="Picture 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100392" y="3852297"/>
            <a:ext cx="898970" cy="1070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6005598"/>
      </p:ext>
    </p:extLst>
  </p:cSld>
  <p:clrMapOvr>
    <a:masterClrMapping/>
  </p:clrMapOvr>
  <mc:AlternateContent xmlns:mc="http://schemas.openxmlformats.org/markup-compatibility/2006" xmlns:p14="http://schemas.microsoft.com/office/powerpoint/2010/main">
    <mc:Choice Requires="p14">
      <p:transition p14:dur="100" advClick="0" advTm="18000">
        <p:cut/>
      </p:transition>
    </mc:Choice>
    <mc:Fallback xmlns="">
      <p:transition advClick="0" advTm="18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66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7.2"/>
</p:tagLst>
</file>

<file path=ppt/tags/tag2.xml><?xml version="1.0" encoding="utf-8"?>
<p:tagLst xmlns:a="http://schemas.openxmlformats.org/drawingml/2006/main" xmlns:r="http://schemas.openxmlformats.org/officeDocument/2006/relationships" xmlns:p="http://schemas.openxmlformats.org/presentationml/2006/main">
  <p:tag name="TIMING" val="|9.3|8|11.6"/>
</p:tagLst>
</file>

<file path=ppt/tags/tag3.xml><?xml version="1.0" encoding="utf-8"?>
<p:tagLst xmlns:a="http://schemas.openxmlformats.org/drawingml/2006/main" xmlns:r="http://schemas.openxmlformats.org/officeDocument/2006/relationships" xmlns:p="http://schemas.openxmlformats.org/presentationml/2006/main">
  <p:tag name="TIMING" val="|5.9"/>
</p:tagLst>
</file>

<file path=ppt/tags/tag4.xml><?xml version="1.0" encoding="utf-8"?>
<p:tagLst xmlns:a="http://schemas.openxmlformats.org/drawingml/2006/main" xmlns:r="http://schemas.openxmlformats.org/officeDocument/2006/relationships" xmlns:p="http://schemas.openxmlformats.org/presentationml/2006/main">
  <p:tag name="TIMING" val="|6.2|6.2"/>
</p:tagLst>
</file>

<file path=ppt/tags/tag5.xml><?xml version="1.0" encoding="utf-8"?>
<p:tagLst xmlns:a="http://schemas.openxmlformats.org/drawingml/2006/main" xmlns:r="http://schemas.openxmlformats.org/officeDocument/2006/relationships" xmlns:p="http://schemas.openxmlformats.org/presentationml/2006/main">
  <p:tag name="TIMING" val="|8.1|12.8|5.3"/>
</p:tagLst>
</file>

<file path=ppt/tags/tag6.xml><?xml version="1.0" encoding="utf-8"?>
<p:tagLst xmlns:a="http://schemas.openxmlformats.org/drawingml/2006/main" xmlns:r="http://schemas.openxmlformats.org/officeDocument/2006/relationships" xmlns:p="http://schemas.openxmlformats.org/presentationml/2006/main">
  <p:tag name="TIMING" val="|7.1|5.9|8.2|16.1|3.1"/>
</p:tagLst>
</file>

<file path=ppt/tags/tag7.xml><?xml version="1.0" encoding="utf-8"?>
<p:tagLst xmlns:a="http://schemas.openxmlformats.org/drawingml/2006/main" xmlns:r="http://schemas.openxmlformats.org/officeDocument/2006/relationships" xmlns:p="http://schemas.openxmlformats.org/presentationml/2006/main">
  <p:tag name="TIMING" val="|15.4|3.7|1.2|1|0.4|0.4|0.3"/>
</p:tagLst>
</file>

<file path=ppt/tags/tag8.xml><?xml version="1.0" encoding="utf-8"?>
<p:tagLst xmlns:a="http://schemas.openxmlformats.org/drawingml/2006/main" xmlns:r="http://schemas.openxmlformats.org/officeDocument/2006/relationships" xmlns:p="http://schemas.openxmlformats.org/presentationml/2006/main">
  <p:tag name="TIMING" val="|7.2"/>
</p:tagLst>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3387</Words>
  <Application>Microsoft Office PowerPoint</Application>
  <PresentationFormat>Bildschirmpräsentation (16:9)</PresentationFormat>
  <Paragraphs>437</Paragraphs>
  <Slides>60</Slides>
  <Notes>48</Notes>
  <HiddenSlides>12</HiddenSlides>
  <MMClips>48</MMClips>
  <ScaleCrop>false</ScaleCrop>
  <HeadingPairs>
    <vt:vector size="4" baseType="variant">
      <vt:variant>
        <vt:lpstr>Design</vt:lpstr>
      </vt:variant>
      <vt:variant>
        <vt:i4>1</vt:i4>
      </vt:variant>
      <vt:variant>
        <vt:lpstr>Folientitel</vt:lpstr>
      </vt:variant>
      <vt:variant>
        <vt:i4>60</vt:i4>
      </vt:variant>
    </vt:vector>
  </HeadingPairs>
  <TitlesOfParts>
    <vt:vector size="61" baseType="lpstr">
      <vt:lpstr>Larissa</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TU Dortmund, Fak. BCI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Kalliski, Marc</dc:creator>
  <cp:lastModifiedBy>DeploymentUser</cp:lastModifiedBy>
  <cp:revision>190</cp:revision>
  <dcterms:created xsi:type="dcterms:W3CDTF">2018-08-21T10:53:03Z</dcterms:created>
  <dcterms:modified xsi:type="dcterms:W3CDTF">2019-01-20T20:13:11Z</dcterms:modified>
</cp:coreProperties>
</file>