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Default Extension="png" ContentType="image/png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2">
  <p:sldMasterIdLst>
    <p:sldMasterId id="2147483648" r:id="rId1"/>
    <p:sldMasterId id="2147483769" r:id="rId2"/>
    <p:sldMasterId id="2147483757" r:id="rId3"/>
    <p:sldMasterId id="2147483745" r:id="rId4"/>
    <p:sldMasterId id="2147483721" r:id="rId5"/>
    <p:sldMasterId id="2147483733" r:id="rId6"/>
    <p:sldMasterId id="2147483709" r:id="rId7"/>
    <p:sldMasterId id="2147483697" r:id="rId8"/>
    <p:sldMasterId id="2147483672" r:id="rId9"/>
    <p:sldMasterId id="2147483685" r:id="rId10"/>
    <p:sldMasterId id="2147483660" r:id="rId11"/>
  </p:sldMasterIdLst>
  <p:notesMasterIdLst>
    <p:notesMasterId r:id="rId30"/>
  </p:notesMasterIdLst>
  <p:handoutMasterIdLst>
    <p:handoutMasterId r:id="rId31"/>
  </p:handoutMasterIdLst>
  <p:sldIdLst>
    <p:sldId id="256" r:id="rId12"/>
    <p:sldId id="277" r:id="rId13"/>
    <p:sldId id="289" r:id="rId14"/>
    <p:sldId id="279" r:id="rId15"/>
    <p:sldId id="278" r:id="rId16"/>
    <p:sldId id="280" r:id="rId17"/>
    <p:sldId id="290" r:id="rId18"/>
    <p:sldId id="281" r:id="rId19"/>
    <p:sldId id="282" r:id="rId20"/>
    <p:sldId id="283" r:id="rId21"/>
    <p:sldId id="284" r:id="rId22"/>
    <p:sldId id="285" r:id="rId23"/>
    <p:sldId id="291" r:id="rId24"/>
    <p:sldId id="276" r:id="rId25"/>
    <p:sldId id="286" r:id="rId26"/>
    <p:sldId id="287" r:id="rId27"/>
    <p:sldId id="288" r:id="rId28"/>
    <p:sldId id="292" r:id="rId29"/>
  </p:sldIdLst>
  <p:sldSz cx="9144000" cy="6858000" type="screen4x3"/>
  <p:notesSz cx="6858000" cy="9144000"/>
  <p:embeddedFontLst>
    <p:embeddedFont>
      <p:font typeface="Franklin Gothic Book" pitchFamily="34" charset="0"/>
      <p:regular r:id="rId32"/>
      <p:italic r:id="rId33"/>
    </p:embeddedFont>
    <p:embeddedFont>
      <p:font typeface="Tahoma" pitchFamily="34" charset="0"/>
      <p:regular r:id="rId34"/>
      <p:bold r:id="rId35"/>
    </p:embeddedFont>
    <p:embeddedFont>
      <p:font typeface="Candara" pitchFamily="34" charset="0"/>
      <p:regular r:id="rId36"/>
      <p:bold r:id="rId37"/>
      <p:italic r:id="rId38"/>
      <p:boldItalic r:id="rId39"/>
    </p:embeddedFont>
    <p:embeddedFont>
      <p:font typeface="Gautami" pitchFamily="2"/>
      <p:regular r:id="rId40"/>
    </p:embeddedFont>
    <p:embeddedFont>
      <p:font typeface="Calibri" pitchFamily="34" charset="0"/>
      <p:regular r:id="rId41"/>
      <p:bold r:id="rId42"/>
      <p:italic r:id="rId43"/>
      <p:boldItalic r:id="rId44"/>
    </p:embeddedFont>
    <p:embeddedFont>
      <p:font typeface="GillionLightDB" pitchFamily="2" charset="0"/>
      <p:regular r:id="rId45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4700"/>
    <a:srgbClr val="C03B00"/>
    <a:srgbClr val="EED596"/>
    <a:srgbClr val="822800"/>
    <a:srgbClr val="501E00"/>
    <a:srgbClr val="FA9D8E"/>
    <a:srgbClr val="BFBFBF"/>
    <a:srgbClr val="7F7F7F"/>
    <a:srgbClr val="FFE600"/>
    <a:srgbClr val="E7B87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0869" autoAdjust="0"/>
    <p:restoredTop sz="92580" autoAdjust="0"/>
  </p:normalViewPr>
  <p:slideViewPr>
    <p:cSldViewPr>
      <p:cViewPr varScale="1">
        <p:scale>
          <a:sx n="110" d="100"/>
          <a:sy n="110" d="100"/>
        </p:scale>
        <p:origin x="-87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26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font" Target="fonts/font5.fntdata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handoutMaster" Target="handoutMasters/handoutMaster1.xml"/><Relationship Id="rId44" Type="http://schemas.openxmlformats.org/officeDocument/2006/relationships/font" Target="fonts/font13.fntdata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4939C-D774-409B-ACB1-9E395774E27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25F12-BAF9-4E0D-BC58-23E7D916D18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7122E4-9A03-4C1E-AAD3-ACD7BA1CD22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89631-F432-4ACA-9865-230B34AAA486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gi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USALight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GillionLightDB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7" name="Grafik 6" descr="Ufo_ani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grayWhite">
          <a:xfrm>
            <a:off x="6743700" y="5222081"/>
            <a:ext cx="2400300" cy="16359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5720" y="274638"/>
            <a:ext cx="8401080" cy="368280"/>
          </a:xfrm>
        </p:spPr>
        <p:txBody>
          <a:bodyPr>
            <a:noAutofit/>
          </a:bodyPr>
          <a:lstStyle>
            <a:lvl1pPr algn="l">
              <a:defRPr sz="2800" b="1" cap="none" baseline="0">
                <a:latin typeface="Franklin Gothic Book" pitchFamily="34" charset="0"/>
                <a:cs typeface="Tahoma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latin typeface="USALight" pitchFamily="34" charset="0"/>
              </a:defRPr>
            </a:lvl1pPr>
          </a:lstStyle>
          <a:p>
            <a:r>
              <a:rPr lang="de-DE" dirty="0" smtClean="0"/>
              <a:t>20.11.2008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>
                <a:latin typeface="USALight" pitchFamily="34" charset="0"/>
              </a:defRPr>
            </a:lvl1pPr>
          </a:lstStyle>
          <a:p>
            <a:r>
              <a:rPr lang="de-DE" smtClean="0"/>
              <a:t>©2008 Animetra AG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latin typeface="USALight" pitchFamily="34" charset="0"/>
              </a:defRPr>
            </a:lvl1pPr>
          </a:lstStyle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0" name="Grafik 9" descr="PPP_Design_BG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 bwMode="grayWhite"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Grafik 10" descr="Ufo_ani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929437" y="5329237"/>
            <a:ext cx="2214563" cy="1528763"/>
          </a:xfrm>
          <a:prstGeom prst="rect">
            <a:avLst/>
          </a:prstGeom>
        </p:spPr>
      </p:pic>
      <p:pic>
        <p:nvPicPr>
          <p:cNvPr id="9" name="Grafik 8" descr="Ufo_ani.gif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 bwMode="grayWhite">
          <a:xfrm>
            <a:off x="6743700" y="5222081"/>
            <a:ext cx="2400300" cy="16359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1.gif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White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FFFF2-2058-4D4C-8A92-D63C6BF9D5F3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AC627-138A-427C-8183-942B648226C8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79AFE-6F3B-4F92-ADBF-1972110BA880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5EE88-E3AB-454F-9B54-7CF67823D47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CD637-6EF4-4C53-B875-60D1D524D82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FC3BB-C3CB-4604-90CB-B82D0F6E390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B1CF-8890-4C99-8D81-BEDB466DABC5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9835B-FA0C-4FFC-959C-3D18F1A92EF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4DAF0-F784-4B1A-9915-A93653F86706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70769-4F50-4BCC-BB97-B902D42576E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794EE-2211-4F50-90D2-A0B38017BD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64503-5AB6-4854-9388-1135E2A06B9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925E9-A49E-49FB-905A-57AB5827E517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9C84C-A169-438D-BAE3-727519574ED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C58F1-31A4-47D2-A8AB-0F4A0F2B84CB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ED19A-7774-47E7-BF3C-C77A4155F93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F7C1D-4B97-4EDF-83C5-1234CBFB34A9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7256F-FA66-488B-9A0D-C583FCD652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5A6E1-0242-4AC7-8402-5036E17EEF8F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14339-EE81-47B4-8790-91E85E706B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USA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CDFE7-81B7-46F7-9B77-B9F2069E0981}" type="datetimeFigureOut">
              <a:rPr lang="de-DE" smtClean="0"/>
              <a:pPr/>
              <a:t>17.04.2010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096EC-8A6A-4930-A3BB-AF1455A0EAF4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e-rara.ch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14348" y="1714488"/>
            <a:ext cx="7958166" cy="2000264"/>
          </a:xfrm>
        </p:spPr>
        <p:txBody>
          <a:bodyPr>
            <a:normAutofit/>
          </a:bodyPr>
          <a:lstStyle/>
          <a:p>
            <a:pPr>
              <a:spcBef>
                <a:spcPts val="10000"/>
              </a:spcBef>
              <a:spcAft>
                <a:spcPts val="2000"/>
              </a:spcAft>
            </a:pPr>
            <a:r>
              <a:rPr lang="de-DE" sz="3100" dirty="0" smtClean="0">
                <a:latin typeface="Franklin Gothic Book" pitchFamily="34" charset="0"/>
              </a:rPr>
              <a:t>INFORMATIK- UND WORKFLOW-ASPEKTE DES DIGITALISIERUNGSPROJEKTES E-RARA.CH</a:t>
            </a:r>
            <a:br>
              <a:rPr lang="de-DE" sz="3100" dirty="0" smtClean="0">
                <a:latin typeface="Franklin Gothic Book" pitchFamily="34" charset="0"/>
              </a:rPr>
            </a:br>
            <a:r>
              <a:rPr lang="de-DE" sz="3100" dirty="0" smtClean="0">
                <a:latin typeface="Franklin Gothic Book" pitchFamily="34" charset="0"/>
              </a:rPr>
              <a:t/>
            </a:r>
            <a:br>
              <a:rPr lang="de-DE" sz="3100" dirty="0" smtClean="0">
                <a:latin typeface="Franklin Gothic Book" pitchFamily="34" charset="0"/>
              </a:rPr>
            </a:br>
            <a:r>
              <a:rPr lang="de-DE" sz="2700" dirty="0" smtClean="0">
                <a:latin typeface="Franklin Gothic Book" pitchFamily="34" charset="0"/>
              </a:rPr>
              <a:t>LÖSUNGEN FÜR EINEN VERBUND VON STANDORTEN</a:t>
            </a:r>
            <a:endParaRPr lang="de-DE" sz="2700" dirty="0">
              <a:latin typeface="Franklin Gothic Book" pitchFamily="34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>
                <a:latin typeface="Candara" pitchFamily="34" charset="0"/>
              </a:rPr>
              <a:t>Dr. Karl Hermann Fuchs</a:t>
            </a:r>
          </a:p>
          <a:p>
            <a:r>
              <a:rPr lang="de-DE" dirty="0" smtClean="0">
                <a:latin typeface="Candara" pitchFamily="34" charset="0"/>
              </a:rPr>
              <a:t>ANIMETRA AG Freiburg i. Br.</a:t>
            </a:r>
            <a:endParaRPr lang="de-DE" dirty="0">
              <a:latin typeface="Candar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dirty="0" smtClean="0">
                <a:latin typeface="Franklin Gothic Book" pitchFamily="34" charset="0"/>
              </a:rPr>
              <a:t>E-RARA PROJEKTAUFTRAG</a:t>
            </a:r>
            <a:endParaRPr lang="de-DE" sz="2800" dirty="0">
              <a:latin typeface="Franklin Gothic Book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de-DE" sz="2200" dirty="0" smtClean="0">
                <a:cs typeface="Gautami" pitchFamily="2"/>
              </a:rPr>
              <a:t>Auftraggeber ist "E-lib.ch - Elektronische Bibliothek Schweiz ", ein Innovations- und Kooperationsprojekt zum Aufbau einer "Elektronischen Bibliothek Schweiz".</a:t>
            </a: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de-DE" sz="2200" dirty="0" smtClean="0">
                <a:cs typeface="Gautami" pitchFamily="2"/>
              </a:rPr>
              <a:t>Zusammenschluss von 5 Projektpartnern zur Digitalisierung von alten Drucken mit Bezug zur Schweiz und deren Online-Publikation auf einer gemeinsamen Plattform.</a:t>
            </a: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de-DE" sz="2200" dirty="0" smtClean="0">
                <a:cs typeface="Gautami" pitchFamily="2"/>
              </a:rPr>
              <a:t>Evaluation und Einrichtung einer geeigneten Software zur Speicherung und Präsentation der Drucke.</a:t>
            </a: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de-DE" sz="2200" dirty="0" smtClean="0">
                <a:cs typeface="Gautami" pitchFamily="2"/>
              </a:rPr>
              <a:t>Aufbau, Koordination und Durchführung der Digitalisierung von zunächst 8'000 Schweizer Drucken des 16. Jhdt. sowie weiteren Titeln bei den Projektpartnern.</a:t>
            </a:r>
            <a:endParaRPr lang="de-DE" sz="2200" dirty="0">
              <a:cs typeface="Gautami" pitchFamily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gray">
          <a:xfrm>
            <a:off x="1071538" y="500042"/>
            <a:ext cx="7858180" cy="5268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 smtClean="0"/>
              <a:t>E-RARA PROJEKTPARTNER</a:t>
            </a:r>
            <a:endParaRPr lang="de-DE" dirty="0"/>
          </a:p>
        </p:txBody>
      </p:sp>
      <p:grpSp>
        <p:nvGrpSpPr>
          <p:cNvPr id="35" name="Gruppieren 34"/>
          <p:cNvGrpSpPr/>
          <p:nvPr/>
        </p:nvGrpSpPr>
        <p:grpSpPr bwMode="gray">
          <a:xfrm>
            <a:off x="571472" y="1231674"/>
            <a:ext cx="7215238" cy="5412036"/>
            <a:chOff x="571472" y="1231674"/>
            <a:chExt cx="7215238" cy="5412036"/>
          </a:xfrm>
        </p:grpSpPr>
        <p:sp>
          <p:nvSpPr>
            <p:cNvPr id="23" name="Rechteck 22"/>
            <p:cNvSpPr/>
            <p:nvPr/>
          </p:nvSpPr>
          <p:spPr bwMode="gray">
            <a:xfrm>
              <a:off x="571472" y="5643578"/>
              <a:ext cx="5572164" cy="10001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26" name="Ellipse 25"/>
            <p:cNvSpPr/>
            <p:nvPr/>
          </p:nvSpPr>
          <p:spPr bwMode="gray">
            <a:xfrm>
              <a:off x="714348" y="6072206"/>
              <a:ext cx="142876" cy="142876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27" name="Textfeld 26"/>
            <p:cNvSpPr txBox="1"/>
            <p:nvPr/>
          </p:nvSpPr>
          <p:spPr bwMode="gray">
            <a:xfrm>
              <a:off x="928662" y="6000768"/>
              <a:ext cx="521969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Projektpartner/Digitalisierungsstandort/IT-Betrieb (ETH-Bibliothek)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10" name="Textfeld 9"/>
            <p:cNvSpPr txBox="1"/>
            <p:nvPr/>
          </p:nvSpPr>
          <p:spPr bwMode="gray">
            <a:xfrm>
              <a:off x="5500694" y="1500174"/>
              <a:ext cx="2286016" cy="338554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ETH-Bibliothek</a:t>
              </a:r>
            </a:p>
          </p:txBody>
        </p:sp>
        <p:sp>
          <p:nvSpPr>
            <p:cNvPr id="11" name="Textfeld 10"/>
            <p:cNvSpPr txBox="1"/>
            <p:nvPr/>
          </p:nvSpPr>
          <p:spPr bwMode="gray">
            <a:xfrm>
              <a:off x="3786182" y="2928934"/>
              <a:ext cx="2547492" cy="338554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none" rtlCol="0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Universitätsbibliothek Bern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12" name="Textfeld 11"/>
            <p:cNvSpPr txBox="1"/>
            <p:nvPr/>
          </p:nvSpPr>
          <p:spPr bwMode="gray">
            <a:xfrm>
              <a:off x="1400420" y="1231674"/>
              <a:ext cx="2598788" cy="338554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none" rtlCol="0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Universitätsbibliothek Basel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7" name="Ellipse 6"/>
            <p:cNvSpPr/>
            <p:nvPr/>
          </p:nvSpPr>
          <p:spPr bwMode="gray">
            <a:xfrm>
              <a:off x="3929058" y="1500174"/>
              <a:ext cx="142876" cy="142876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13" name="Textfeld 12"/>
            <p:cNvSpPr txBox="1"/>
            <p:nvPr/>
          </p:nvSpPr>
          <p:spPr bwMode="gray">
            <a:xfrm>
              <a:off x="1714480" y="4500570"/>
              <a:ext cx="2252540" cy="338554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none" rtlCol="0">
              <a:spAutoFit/>
            </a:bodyPr>
            <a:lstStyle/>
            <a:p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Bibliothèque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de 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Genève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15" name="Textfeld 14"/>
            <p:cNvSpPr txBox="1"/>
            <p:nvPr/>
          </p:nvSpPr>
          <p:spPr bwMode="gray">
            <a:xfrm>
              <a:off x="5500694" y="1857364"/>
              <a:ext cx="2286015" cy="338554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Zentralbibliothek Zürich</a:t>
              </a:r>
            </a:p>
          </p:txBody>
        </p:sp>
        <p:sp>
          <p:nvSpPr>
            <p:cNvPr id="24" name="Ellipse 23"/>
            <p:cNvSpPr/>
            <p:nvPr/>
          </p:nvSpPr>
          <p:spPr bwMode="gray">
            <a:xfrm>
              <a:off x="714348" y="5786454"/>
              <a:ext cx="142876" cy="142876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25" name="Textfeld 24"/>
            <p:cNvSpPr txBox="1"/>
            <p:nvPr/>
          </p:nvSpPr>
          <p:spPr bwMode="gray">
            <a:xfrm>
              <a:off x="928662" y="5715016"/>
              <a:ext cx="315823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Projektpartner/Digitalisierungsstandort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9" name="Ellipse 8"/>
            <p:cNvSpPr/>
            <p:nvPr/>
          </p:nvSpPr>
          <p:spPr bwMode="gray">
            <a:xfrm>
              <a:off x="3714744" y="2857496"/>
              <a:ext cx="142876" cy="142876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8" name="Ellipse 7"/>
            <p:cNvSpPr/>
            <p:nvPr/>
          </p:nvSpPr>
          <p:spPr bwMode="gray">
            <a:xfrm>
              <a:off x="1643042" y="4429132"/>
              <a:ext cx="142876" cy="142876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5" name="Ellipse 4"/>
            <p:cNvSpPr/>
            <p:nvPr/>
          </p:nvSpPr>
          <p:spPr bwMode="gray">
            <a:xfrm>
              <a:off x="5357818" y="1785926"/>
              <a:ext cx="142876" cy="142876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</p:grpSp>
      <p:grpSp>
        <p:nvGrpSpPr>
          <p:cNvPr id="39" name="Gruppieren 38"/>
          <p:cNvGrpSpPr/>
          <p:nvPr/>
        </p:nvGrpSpPr>
        <p:grpSpPr bwMode="gray">
          <a:xfrm>
            <a:off x="571472" y="2458266"/>
            <a:ext cx="2786082" cy="4136031"/>
            <a:chOff x="571472" y="2458266"/>
            <a:chExt cx="2786082" cy="4136031"/>
          </a:xfrm>
        </p:grpSpPr>
        <p:sp>
          <p:nvSpPr>
            <p:cNvPr id="20" name="Textfeld 19"/>
            <p:cNvSpPr txBox="1"/>
            <p:nvPr/>
          </p:nvSpPr>
          <p:spPr bwMode="gray">
            <a:xfrm>
              <a:off x="1294478" y="3423894"/>
              <a:ext cx="1260006" cy="273606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lIns="54000" tIns="28800" bIns="28800" rtlCol="0">
              <a:spAutoFit/>
            </a:bodyPr>
            <a:lstStyle/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BCU Lausanne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21" name="Textfeld 20"/>
            <p:cNvSpPr txBox="1"/>
            <p:nvPr/>
          </p:nvSpPr>
          <p:spPr bwMode="gray">
            <a:xfrm>
              <a:off x="571472" y="2458266"/>
              <a:ext cx="2310976" cy="273606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lIns="54000" tIns="28800" rIns="54000" bIns="28800" rtlCol="0">
              <a:spAutoFit/>
            </a:bodyPr>
            <a:lstStyle/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Bibl. des </a:t>
              </a:r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Pasteurs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Neuchâtel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17" name="Ellipse 16"/>
            <p:cNvSpPr/>
            <p:nvPr/>
          </p:nvSpPr>
          <p:spPr bwMode="gray">
            <a:xfrm>
              <a:off x="2820926" y="2678058"/>
              <a:ext cx="108000" cy="108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18" name="Ellipse 17"/>
            <p:cNvSpPr/>
            <p:nvPr/>
          </p:nvSpPr>
          <p:spPr bwMode="gray">
            <a:xfrm>
              <a:off x="2500298" y="3643314"/>
              <a:ext cx="108000" cy="108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28" name="Ellipse 27"/>
            <p:cNvSpPr/>
            <p:nvPr/>
          </p:nvSpPr>
          <p:spPr bwMode="gray">
            <a:xfrm>
              <a:off x="714348" y="6357958"/>
              <a:ext cx="108000" cy="108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29" name="Textfeld 28"/>
            <p:cNvSpPr txBox="1"/>
            <p:nvPr/>
          </p:nvSpPr>
          <p:spPr bwMode="gray">
            <a:xfrm>
              <a:off x="928662" y="6286520"/>
              <a:ext cx="190789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Standorte mit Büchern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30" name="Textfeld 29"/>
            <p:cNvSpPr txBox="1"/>
            <p:nvPr/>
          </p:nvSpPr>
          <p:spPr bwMode="gray">
            <a:xfrm>
              <a:off x="2123798" y="2928934"/>
              <a:ext cx="1177492" cy="273606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lIns="54000" tIns="28800" rIns="54000" bIns="28800" rtlCol="0">
              <a:spAutoFit/>
            </a:bodyPr>
            <a:lstStyle/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BCU Fribourg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31" name="Ellipse 30"/>
            <p:cNvSpPr/>
            <p:nvPr/>
          </p:nvSpPr>
          <p:spPr bwMode="gray">
            <a:xfrm>
              <a:off x="3249554" y="3151874"/>
              <a:ext cx="108000" cy="108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37" name="Textfeld 36"/>
            <p:cNvSpPr txBox="1"/>
            <p:nvPr/>
          </p:nvSpPr>
          <p:spPr bwMode="gray">
            <a:xfrm>
              <a:off x="1714480" y="4857760"/>
              <a:ext cx="1117130" cy="273606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lIns="54000" tIns="28800" rIns="54000" bIns="28800" rtlCol="0">
              <a:spAutoFit/>
            </a:bodyPr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MHR </a:t>
              </a:r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Genève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E-RARA MENGENGERÜST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4348" y="1643050"/>
            <a:ext cx="8001056" cy="4525963"/>
          </a:xfrm>
        </p:spPr>
        <p:txBody>
          <a:bodyPr>
            <a:normAutofit/>
          </a:bodyPr>
          <a:lstStyle/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Anzahl Digitalisierungsstandorte	5, ggf. später weitere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Anzahl Buchstandorte	9, weitere geplant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Anzahl Kataloge	3 online, 1 offline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Anzahl Titel	&gt; 10'000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Ø Anzahl Seiten/Titel	~220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Seiten Total	 ~2'500'000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Digitalisierung	24 Bit RGB, 300 dpi</a:t>
            </a:r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Ø Speicherbedarf/Seite	~25 </a:t>
            </a:r>
            <a:r>
              <a:rPr lang="de-DE" dirty="0" err="1" smtClean="0"/>
              <a:t>MByte</a:t>
            </a:r>
            <a:r>
              <a:rPr lang="de-DE" dirty="0" smtClean="0"/>
              <a:t> </a:t>
            </a:r>
            <a:r>
              <a:rPr lang="de-DE" dirty="0" err="1" smtClean="0"/>
              <a:t>unkomprimiert</a:t>
            </a:r>
            <a:endParaRPr lang="de-DE" dirty="0" smtClean="0"/>
          </a:p>
          <a:p>
            <a:pPr marL="4037013" indent="-4037013">
              <a:spcBef>
                <a:spcPts val="0"/>
              </a:spcBef>
              <a:spcAft>
                <a:spcPts val="1000"/>
              </a:spcAft>
              <a:buNone/>
            </a:pPr>
            <a:r>
              <a:rPr lang="de-DE" dirty="0" smtClean="0"/>
              <a:t>Speicherbedarf Total	~60 </a:t>
            </a:r>
            <a:r>
              <a:rPr lang="de-DE" dirty="0" err="1" smtClean="0"/>
              <a:t>TByte</a:t>
            </a:r>
            <a:r>
              <a:rPr lang="de-DE" dirty="0" smtClean="0"/>
              <a:t> </a:t>
            </a:r>
            <a:r>
              <a:rPr lang="de-DE" dirty="0" err="1" smtClean="0"/>
              <a:t>unkomprimiert</a:t>
            </a: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 smtClean="0"/>
              <a:t>E-RARA PROJEKTORGANISATION</a:t>
            </a:r>
            <a:endParaRPr lang="de-DE" dirty="0"/>
          </a:p>
        </p:txBody>
      </p:sp>
      <p:sp>
        <p:nvSpPr>
          <p:cNvPr id="4" name="Abgerundetes Rechteck 3"/>
          <p:cNvSpPr/>
          <p:nvPr/>
        </p:nvSpPr>
        <p:spPr bwMode="gray">
          <a:xfrm>
            <a:off x="3714744" y="1928802"/>
            <a:ext cx="1714512" cy="64294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Projektleitung</a:t>
            </a:r>
            <a:endParaRPr lang="de-DE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5" name="Abgerundetes Rechteck 4"/>
          <p:cNvSpPr/>
          <p:nvPr/>
        </p:nvSpPr>
        <p:spPr bwMode="gray">
          <a:xfrm>
            <a:off x="214282" y="3000372"/>
            <a:ext cx="2071702" cy="64294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Teilprojekt</a:t>
            </a:r>
          </a:p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"Inhalte"</a:t>
            </a:r>
            <a:endParaRPr lang="de-DE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6" name="Abgerundetes Rechteck 5"/>
          <p:cNvSpPr/>
          <p:nvPr/>
        </p:nvSpPr>
        <p:spPr bwMode="gray">
          <a:xfrm>
            <a:off x="2428860" y="3000372"/>
            <a:ext cx="2071702" cy="64294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Teilprojekt</a:t>
            </a:r>
          </a:p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"Digitalisierung"</a:t>
            </a:r>
            <a:endParaRPr lang="de-DE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7" name="Abgerundetes Rechteck 6"/>
          <p:cNvSpPr/>
          <p:nvPr/>
        </p:nvSpPr>
        <p:spPr bwMode="gray">
          <a:xfrm>
            <a:off x="4643438" y="3000372"/>
            <a:ext cx="2071702" cy="64294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Teilprojekt</a:t>
            </a:r>
          </a:p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"Metadaten"</a:t>
            </a:r>
            <a:endParaRPr lang="de-DE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8" name="Abgerundetes Rechteck 7"/>
          <p:cNvSpPr/>
          <p:nvPr/>
        </p:nvSpPr>
        <p:spPr bwMode="gray">
          <a:xfrm>
            <a:off x="6858016" y="3000372"/>
            <a:ext cx="2071702" cy="64294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Teilprojekt</a:t>
            </a:r>
          </a:p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"Online-Plattform"</a:t>
            </a:r>
            <a:endParaRPr lang="de-DE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9" name="Gefaltete Ecke 8"/>
          <p:cNvSpPr/>
          <p:nvPr/>
        </p:nvSpPr>
        <p:spPr bwMode="gray">
          <a:xfrm>
            <a:off x="357158" y="4071942"/>
            <a:ext cx="1785950" cy="2071702"/>
          </a:xfrm>
          <a:prstGeom prst="foldedCorner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rIns="54000" rtlCol="0" anchor="ctr"/>
          <a:lstStyle/>
          <a:p>
            <a:pPr algn="ctr"/>
            <a:r>
              <a:rPr lang="de-DE" sz="1600" dirty="0" smtClean="0">
                <a:solidFill>
                  <a:sysClr val="windowText" lastClr="000000"/>
                </a:solidFill>
                <a:latin typeface="Candara" pitchFamily="34" charset="0"/>
              </a:rPr>
              <a:t>Liste aller zu digitalisierenden Titel mit Nachweis des Katalogs und des  Standortes</a:t>
            </a:r>
            <a:endParaRPr lang="de-DE" sz="1600" dirty="0">
              <a:solidFill>
                <a:sysClr val="windowText" lastClr="000000"/>
              </a:solidFill>
              <a:latin typeface="Candara" pitchFamily="34" charset="0"/>
            </a:endParaRPr>
          </a:p>
        </p:txBody>
      </p:sp>
      <p:sp>
        <p:nvSpPr>
          <p:cNvPr id="11" name="Abgerundetes Rechteck 10"/>
          <p:cNvSpPr/>
          <p:nvPr/>
        </p:nvSpPr>
        <p:spPr bwMode="gray">
          <a:xfrm>
            <a:off x="2571736" y="4071942"/>
            <a:ext cx="1785950" cy="207170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buFont typeface="Arial" pitchFamily="34" charset="0"/>
              <a:buChar char="•"/>
            </a:pPr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Evaluation u. Beschaffung von Scannern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Definition von Standards</a:t>
            </a:r>
            <a:endParaRPr lang="de-DE" sz="16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12" name="Gefaltete Ecke 11"/>
          <p:cNvSpPr/>
          <p:nvPr/>
        </p:nvSpPr>
        <p:spPr bwMode="gray">
          <a:xfrm>
            <a:off x="4786314" y="4071942"/>
            <a:ext cx="1785950" cy="2071702"/>
          </a:xfrm>
          <a:prstGeom prst="foldedCorner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rIns="90000" rtlCol="0" anchor="ctr"/>
          <a:lstStyle/>
          <a:p>
            <a:pPr marL="180975" indent="-180975">
              <a:buFont typeface="Arial" pitchFamily="34" charset="0"/>
              <a:buChar char="•"/>
            </a:pPr>
            <a:r>
              <a:rPr lang="de-DE" sz="1600" dirty="0" smtClean="0">
                <a:solidFill>
                  <a:sysClr val="windowText" lastClr="000000"/>
                </a:solidFill>
                <a:latin typeface="Candara" pitchFamily="34" charset="0"/>
              </a:rPr>
              <a:t>Definition der bibliografischen Metadaten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de-DE" sz="1600" dirty="0" smtClean="0">
                <a:solidFill>
                  <a:sysClr val="windowText" lastClr="000000"/>
                </a:solidFill>
                <a:latin typeface="Candara" pitchFamily="34" charset="0"/>
              </a:rPr>
              <a:t>Definition der strukturellen Metadaten</a:t>
            </a:r>
            <a:endParaRPr lang="de-DE" sz="1600" dirty="0">
              <a:solidFill>
                <a:sysClr val="windowText" lastClr="000000"/>
              </a:solidFill>
              <a:latin typeface="Candara" pitchFamily="34" charset="0"/>
            </a:endParaRPr>
          </a:p>
        </p:txBody>
      </p:sp>
      <p:sp>
        <p:nvSpPr>
          <p:cNvPr id="13" name="Abgerundetes Rechteck 12"/>
          <p:cNvSpPr/>
          <p:nvPr/>
        </p:nvSpPr>
        <p:spPr bwMode="gray">
          <a:xfrm>
            <a:off x="7000892" y="4071942"/>
            <a:ext cx="1785950" cy="207170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buFont typeface="Arial" pitchFamily="34" charset="0"/>
              <a:buChar char="•"/>
            </a:pPr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Evaluation,  Beschaffung u. Einrichtung der Software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Definition des Workflows</a:t>
            </a:r>
            <a:endParaRPr lang="de-DE" sz="1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4" name="Gewinkelte Verbindung 13"/>
          <p:cNvCxnSpPr>
            <a:stCxn id="5" idx="2"/>
            <a:endCxn id="9" idx="0"/>
          </p:cNvCxnSpPr>
          <p:nvPr/>
        </p:nvCxnSpPr>
        <p:spPr bwMode="gray">
          <a:xfrm rot="5400000">
            <a:off x="1035819" y="3857628"/>
            <a:ext cx="428628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winkelte Verbindung 17"/>
          <p:cNvCxnSpPr>
            <a:stCxn id="6" idx="2"/>
            <a:endCxn id="11" idx="0"/>
          </p:cNvCxnSpPr>
          <p:nvPr/>
        </p:nvCxnSpPr>
        <p:spPr bwMode="gray">
          <a:xfrm rot="5400000">
            <a:off x="3250397" y="3857628"/>
            <a:ext cx="428628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winkelte Verbindung 20"/>
          <p:cNvCxnSpPr>
            <a:stCxn id="7" idx="2"/>
            <a:endCxn id="12" idx="0"/>
          </p:cNvCxnSpPr>
          <p:nvPr/>
        </p:nvCxnSpPr>
        <p:spPr bwMode="gray">
          <a:xfrm rot="5400000">
            <a:off x="5464975" y="3857628"/>
            <a:ext cx="428628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winkelte Verbindung 23"/>
          <p:cNvCxnSpPr>
            <a:stCxn id="8" idx="2"/>
            <a:endCxn id="13" idx="0"/>
          </p:cNvCxnSpPr>
          <p:nvPr/>
        </p:nvCxnSpPr>
        <p:spPr bwMode="gray">
          <a:xfrm rot="5400000">
            <a:off x="7679553" y="3857628"/>
            <a:ext cx="428628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winkelte Verbindung 26"/>
          <p:cNvCxnSpPr>
            <a:stCxn id="5" idx="0"/>
            <a:endCxn id="8" idx="0"/>
          </p:cNvCxnSpPr>
          <p:nvPr/>
        </p:nvCxnSpPr>
        <p:spPr bwMode="gray">
          <a:xfrm rot="5400000" flipH="1" flipV="1">
            <a:off x="4572000" y="-321495"/>
            <a:ext cx="1588" cy="6643734"/>
          </a:xfrm>
          <a:prstGeom prst="bentConnector3">
            <a:avLst>
              <a:gd name="adj1" fmla="val 13908883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winkelte Verbindung 29"/>
          <p:cNvCxnSpPr>
            <a:stCxn id="6" idx="0"/>
            <a:endCxn id="4" idx="2"/>
          </p:cNvCxnSpPr>
          <p:nvPr/>
        </p:nvCxnSpPr>
        <p:spPr bwMode="gray">
          <a:xfrm rot="5400000" flipH="1" flipV="1">
            <a:off x="3804041" y="2232414"/>
            <a:ext cx="428628" cy="1107289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winkelte Verbindung 32"/>
          <p:cNvCxnSpPr>
            <a:stCxn id="7" idx="0"/>
            <a:endCxn id="4" idx="2"/>
          </p:cNvCxnSpPr>
          <p:nvPr/>
        </p:nvCxnSpPr>
        <p:spPr bwMode="gray">
          <a:xfrm rot="16200000" flipV="1">
            <a:off x="4911331" y="2232413"/>
            <a:ext cx="428628" cy="1107289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uppieren 27"/>
          <p:cNvGrpSpPr/>
          <p:nvPr/>
        </p:nvGrpSpPr>
        <p:grpSpPr bwMode="gray">
          <a:xfrm>
            <a:off x="6858016" y="3000372"/>
            <a:ext cx="2071702" cy="3143272"/>
            <a:chOff x="7010416" y="2795582"/>
            <a:chExt cx="2071702" cy="3143272"/>
          </a:xfrm>
        </p:grpSpPr>
        <p:sp>
          <p:nvSpPr>
            <p:cNvPr id="23" name="Abgerundetes Rechteck 22"/>
            <p:cNvSpPr/>
            <p:nvPr/>
          </p:nvSpPr>
          <p:spPr bwMode="gray">
            <a:xfrm>
              <a:off x="7010416" y="2795582"/>
              <a:ext cx="2071702" cy="64294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90500" sx="110000" sy="110000" algn="ctr" rotWithShape="0">
                <a:srgbClr val="EED596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bg1"/>
                  </a:solidFill>
                  <a:latin typeface="Candara" pitchFamily="34" charset="0"/>
                </a:rPr>
                <a:t>Teilprojekt</a:t>
              </a:r>
            </a:p>
            <a:p>
              <a:pPr algn="ctr"/>
              <a:r>
                <a:rPr lang="de-DE" dirty="0" smtClean="0">
                  <a:solidFill>
                    <a:schemeClr val="bg1"/>
                  </a:solidFill>
                  <a:latin typeface="Candara" pitchFamily="34" charset="0"/>
                </a:rPr>
                <a:t>"Online-Plattform"</a:t>
              </a:r>
              <a:endParaRPr lang="de-DE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25" name="Abgerundetes Rechteck 24"/>
            <p:cNvSpPr/>
            <p:nvPr/>
          </p:nvSpPr>
          <p:spPr bwMode="gray">
            <a:xfrm>
              <a:off x="7153292" y="3867152"/>
              <a:ext cx="1785950" cy="207170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90500" sx="110000" sy="110000" algn="ctr" rotWithShape="0">
                <a:srgbClr val="EED596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80975" indent="-180975">
                <a:buFont typeface="Arial" pitchFamily="34" charset="0"/>
                <a:buChar char="•"/>
              </a:pP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Evaluation,  Beschaffung u. Einrichtung der Software</a:t>
              </a:r>
            </a:p>
            <a:p>
              <a:pPr marL="180975" indent="-180975">
                <a:buFont typeface="Arial" pitchFamily="34" charset="0"/>
                <a:buChar char="•"/>
              </a:pP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Definition des Workflows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26" name="Gewinkelte Verbindung 25"/>
            <p:cNvCxnSpPr>
              <a:stCxn id="23" idx="2"/>
              <a:endCxn id="25" idx="0"/>
            </p:cNvCxnSpPr>
            <p:nvPr/>
          </p:nvCxnSpPr>
          <p:spPr bwMode="gray">
            <a:xfrm rot="5400000">
              <a:off x="7831953" y="3652838"/>
              <a:ext cx="428628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  <a:effectLst>
              <a:outerShdw blurRad="190500" sx="110000" sy="110000" algn="ctr" rotWithShape="0">
                <a:srgbClr val="EED596">
                  <a:alpha val="70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Abgerundetes Rechteck 28"/>
          <p:cNvSpPr/>
          <p:nvPr/>
        </p:nvSpPr>
        <p:spPr bwMode="gray">
          <a:xfrm>
            <a:off x="3714744" y="1071546"/>
            <a:ext cx="1714512" cy="642942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Candara" pitchFamily="34" charset="0"/>
              </a:rPr>
              <a:t>Steuerungs-</a:t>
            </a:r>
            <a:r>
              <a:rPr lang="de-DE" dirty="0" err="1" smtClean="0">
                <a:solidFill>
                  <a:schemeClr val="bg1"/>
                </a:solidFill>
                <a:latin typeface="Candara" pitchFamily="34" charset="0"/>
              </a:rPr>
              <a:t>ausschuss</a:t>
            </a:r>
            <a:endParaRPr lang="de-DE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31" name="Gewinkelte Verbindung 30"/>
          <p:cNvCxnSpPr>
            <a:stCxn id="4" idx="0"/>
            <a:endCxn id="29" idx="2"/>
          </p:cNvCxnSpPr>
          <p:nvPr/>
        </p:nvCxnSpPr>
        <p:spPr bwMode="gray">
          <a:xfrm rot="5400000" flipH="1" flipV="1">
            <a:off x="4464843" y="1821645"/>
            <a:ext cx="214314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r>
              <a:rPr lang="de-DE" dirty="0" smtClean="0"/>
              <a:t>GEPLANTER WORKFLOW VOR DER BESCHAFFUNG</a:t>
            </a:r>
            <a:endParaRPr lang="de-DE" dirty="0"/>
          </a:p>
        </p:txBody>
      </p:sp>
      <p:sp>
        <p:nvSpPr>
          <p:cNvPr id="5" name="Abgerundetes Rechteck 4"/>
          <p:cNvSpPr/>
          <p:nvPr/>
        </p:nvSpPr>
        <p:spPr bwMode="gray">
          <a:xfrm>
            <a:off x="3071802" y="2143116"/>
            <a:ext cx="2357454" cy="71438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Digitalisierung</a:t>
            </a:r>
          </a:p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Archivierung</a:t>
            </a:r>
          </a:p>
          <a:p>
            <a:pPr algn="ctr"/>
            <a:r>
              <a:rPr lang="de-DE" sz="1400" dirty="0" smtClean="0">
                <a:solidFill>
                  <a:schemeClr val="bg1"/>
                </a:solidFill>
                <a:latin typeface="Candara" pitchFamily="34" charset="0"/>
              </a:rPr>
              <a:t>zentral oder dezentral</a:t>
            </a:r>
            <a:endParaRPr lang="de-DE" sz="14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6" name="Abgerundetes Rechteck 5"/>
          <p:cNvSpPr/>
          <p:nvPr/>
        </p:nvSpPr>
        <p:spPr bwMode="gray">
          <a:xfrm>
            <a:off x="3071802" y="1428736"/>
            <a:ext cx="2357454" cy="500066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Erfassung der </a:t>
            </a:r>
            <a:r>
              <a:rPr lang="de-DE" sz="1600" dirty="0" err="1" smtClean="0">
                <a:solidFill>
                  <a:schemeClr val="bg1"/>
                </a:solidFill>
                <a:latin typeface="Candara" pitchFamily="34" charset="0"/>
              </a:rPr>
              <a:t>biblio</a:t>
            </a:r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-graphischen Metadaten</a:t>
            </a:r>
            <a:endParaRPr lang="de-DE" sz="16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8" name="Abgerundetes Rechteck 7"/>
          <p:cNvSpPr/>
          <p:nvPr/>
        </p:nvSpPr>
        <p:spPr bwMode="gray">
          <a:xfrm>
            <a:off x="3071802" y="3071810"/>
            <a:ext cx="2357454" cy="500066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Bildverarbeitung und Komprimierung</a:t>
            </a:r>
            <a:endParaRPr lang="de-DE" sz="16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9" name="Abgerundetes Rechteck 8"/>
          <p:cNvSpPr/>
          <p:nvPr/>
        </p:nvSpPr>
        <p:spPr bwMode="gray">
          <a:xfrm>
            <a:off x="3071802" y="5429264"/>
            <a:ext cx="2357454" cy="71438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Strukturierung und Freigabe der Digitalisate</a:t>
            </a:r>
          </a:p>
          <a:p>
            <a:pPr algn="ctr"/>
            <a:r>
              <a:rPr lang="de-DE" sz="1400" dirty="0" smtClean="0">
                <a:solidFill>
                  <a:schemeClr val="bg1"/>
                </a:solidFill>
                <a:latin typeface="Candara" pitchFamily="34" charset="0"/>
              </a:rPr>
              <a:t>zentral oder dezentral</a:t>
            </a:r>
          </a:p>
        </p:txBody>
      </p:sp>
      <p:cxnSp>
        <p:nvCxnSpPr>
          <p:cNvPr id="13" name="Gewinkelte Verbindung 12"/>
          <p:cNvCxnSpPr>
            <a:stCxn id="6" idx="0"/>
            <a:endCxn id="7" idx="4"/>
          </p:cNvCxnSpPr>
          <p:nvPr/>
        </p:nvCxnSpPr>
        <p:spPr bwMode="gray">
          <a:xfrm rot="5400000" flipH="1" flipV="1">
            <a:off x="4179091" y="1357298"/>
            <a:ext cx="142876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winkelte Verbindung 15"/>
          <p:cNvCxnSpPr>
            <a:stCxn id="8" idx="0"/>
            <a:endCxn id="5" idx="2"/>
          </p:cNvCxnSpPr>
          <p:nvPr/>
        </p:nvCxnSpPr>
        <p:spPr bwMode="gray">
          <a:xfrm rot="5400000" flipH="1" flipV="1">
            <a:off x="4143372" y="2964653"/>
            <a:ext cx="214314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winkelte Verbindung 18"/>
          <p:cNvCxnSpPr>
            <a:stCxn id="6" idx="2"/>
            <a:endCxn id="5" idx="0"/>
          </p:cNvCxnSpPr>
          <p:nvPr/>
        </p:nvCxnSpPr>
        <p:spPr bwMode="gray">
          <a:xfrm rot="5400000">
            <a:off x="4143372" y="2035959"/>
            <a:ext cx="214314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ichtungspfeil 38"/>
          <p:cNvSpPr/>
          <p:nvPr/>
        </p:nvSpPr>
        <p:spPr bwMode="gray">
          <a:xfrm>
            <a:off x="3071802" y="3786190"/>
            <a:ext cx="2357454" cy="500066"/>
          </a:xfrm>
          <a:prstGeom prst="homePlate">
            <a:avLst>
              <a:gd name="adj" fmla="val 28264"/>
            </a:avLst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Versand an die ETH-Bibliothek</a:t>
            </a:r>
            <a:endParaRPr lang="de-DE" sz="1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55" name="Gewinkelte Verbindung 54"/>
          <p:cNvCxnSpPr/>
          <p:nvPr/>
        </p:nvCxnSpPr>
        <p:spPr bwMode="gray">
          <a:xfrm rot="5400000" flipH="1" flipV="1">
            <a:off x="4145381" y="3678239"/>
            <a:ext cx="214314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winkelte Verbindung 56"/>
          <p:cNvCxnSpPr>
            <a:endCxn id="9" idx="2"/>
          </p:cNvCxnSpPr>
          <p:nvPr/>
        </p:nvCxnSpPr>
        <p:spPr bwMode="gray">
          <a:xfrm rot="5400000" flipH="1" flipV="1">
            <a:off x="4179091" y="6215082"/>
            <a:ext cx="142876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lipse 6"/>
          <p:cNvSpPr/>
          <p:nvPr/>
        </p:nvSpPr>
        <p:spPr bwMode="gray">
          <a:xfrm>
            <a:off x="4071934" y="928670"/>
            <a:ext cx="357190" cy="357190"/>
          </a:xfrm>
          <a:prstGeom prst="ellipse">
            <a:avLst/>
          </a:prstGeom>
          <a:solidFill>
            <a:srgbClr val="501E00"/>
          </a:solidFill>
          <a:ln>
            <a:solidFill>
              <a:schemeClr val="tx1"/>
            </a:solidFill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12" name="Gruppieren 11"/>
          <p:cNvGrpSpPr/>
          <p:nvPr/>
        </p:nvGrpSpPr>
        <p:grpSpPr bwMode="gray">
          <a:xfrm>
            <a:off x="4071934" y="6286520"/>
            <a:ext cx="357190" cy="357190"/>
            <a:chOff x="6143636" y="2143116"/>
            <a:chExt cx="357190" cy="357190"/>
          </a:xfrm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grpSpPr>
        <p:sp>
          <p:nvSpPr>
            <p:cNvPr id="10" name="Ellipse 9"/>
            <p:cNvSpPr/>
            <p:nvPr/>
          </p:nvSpPr>
          <p:spPr bwMode="gray">
            <a:xfrm>
              <a:off x="6143636" y="2143116"/>
              <a:ext cx="357190" cy="357190"/>
            </a:xfrm>
            <a:prstGeom prst="ellipse">
              <a:avLst/>
            </a:prstGeom>
            <a:solidFill>
              <a:srgbClr val="501E00"/>
            </a:solidFill>
            <a:ln>
              <a:solidFill>
                <a:schemeClr val="tx1"/>
              </a:solidFill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  <p:sp>
          <p:nvSpPr>
            <p:cNvPr id="11" name="Ellipse 10"/>
            <p:cNvSpPr/>
            <p:nvPr/>
          </p:nvSpPr>
          <p:spPr bwMode="gray">
            <a:xfrm>
              <a:off x="6215074" y="2214554"/>
              <a:ext cx="214314" cy="214314"/>
            </a:xfrm>
            <a:prstGeom prst="ellipse">
              <a:avLst/>
            </a:prstGeom>
            <a:solidFill>
              <a:srgbClr val="501E00"/>
            </a:solidFill>
            <a:ln>
              <a:solidFill>
                <a:schemeClr val="tx1"/>
              </a:solidFill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</p:grpSp>
      <p:sp>
        <p:nvSpPr>
          <p:cNvPr id="64" name="Abgerundetes Rechteck 63"/>
          <p:cNvSpPr/>
          <p:nvPr/>
        </p:nvSpPr>
        <p:spPr bwMode="gray">
          <a:xfrm>
            <a:off x="3071802" y="4500570"/>
            <a:ext cx="2357454" cy="71438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Import und Prüfung der Digitalisate</a:t>
            </a:r>
            <a:endParaRPr lang="de-DE" sz="1400" dirty="0" smtClean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69" name="Gewinkelte Verbindung 68"/>
          <p:cNvCxnSpPr/>
          <p:nvPr/>
        </p:nvCxnSpPr>
        <p:spPr bwMode="gray">
          <a:xfrm rot="5400000" flipH="1" flipV="1">
            <a:off x="4142951" y="4392619"/>
            <a:ext cx="214314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winkelte Verbindung 55"/>
          <p:cNvCxnSpPr>
            <a:stCxn id="9" idx="0"/>
            <a:endCxn id="64" idx="2"/>
          </p:cNvCxnSpPr>
          <p:nvPr/>
        </p:nvCxnSpPr>
        <p:spPr bwMode="gray">
          <a:xfrm rot="5400000" flipH="1" flipV="1">
            <a:off x="4143372" y="5322107"/>
            <a:ext cx="214314" cy="1588"/>
          </a:xfrm>
          <a:prstGeom prst="bentConnector3">
            <a:avLst>
              <a:gd name="adj1" fmla="val 50000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ANFORDERUNGEN AN DIE ONLINE-PLATTFORM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Client-Zugriff auf Server über das Internet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Dezentrale </a:t>
            </a:r>
            <a:r>
              <a:rPr lang="de-DE" dirty="0" err="1" smtClean="0"/>
              <a:t>Erschliessung</a:t>
            </a:r>
            <a:r>
              <a:rPr lang="de-DE" dirty="0" smtClean="0"/>
              <a:t> in den Standorten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Import </a:t>
            </a:r>
            <a:r>
              <a:rPr lang="de-DE" dirty="0" err="1" smtClean="0"/>
              <a:t>grosser</a:t>
            </a:r>
            <a:r>
              <a:rPr lang="de-DE" dirty="0" smtClean="0"/>
              <a:t> Datenmengen über das Internet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Katalogzugriff auf </a:t>
            </a:r>
            <a:r>
              <a:rPr lang="de-DE" smtClean="0"/>
              <a:t>mehrere Kataloge </a:t>
            </a:r>
            <a:r>
              <a:rPr lang="de-DE" dirty="0" smtClean="0"/>
              <a:t>parallel erforderlich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Einbindung von Offline-Katalogen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Flexible Gestaltung der bibliographischen und strukturellen Metadaten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Nutzbarkeit für Inhalte weiterer Kollektionen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Unterstützung verschiedener Betriebssysteme (Linux, mehrere Windows-Versionen) für den Client-Betrieb erforderlich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r>
              <a:rPr lang="de-DE" dirty="0" smtClean="0"/>
              <a:t>VORGEHEN IM TEILPROJEKT "ONLINE-PLATTFORM"</a:t>
            </a:r>
            <a:endParaRPr lang="de-DE" dirty="0"/>
          </a:p>
        </p:txBody>
      </p:sp>
      <p:grpSp>
        <p:nvGrpSpPr>
          <p:cNvPr id="19" name="Gruppieren 18"/>
          <p:cNvGrpSpPr/>
          <p:nvPr/>
        </p:nvGrpSpPr>
        <p:grpSpPr bwMode="gray">
          <a:xfrm>
            <a:off x="428596" y="1357298"/>
            <a:ext cx="2214578" cy="3714776"/>
            <a:chOff x="428596" y="1643050"/>
            <a:chExt cx="2214578" cy="3714776"/>
          </a:xfrm>
        </p:grpSpPr>
        <p:sp>
          <p:nvSpPr>
            <p:cNvPr id="23" name="Abgerundetes Rechteck 22"/>
            <p:cNvSpPr/>
            <p:nvPr/>
          </p:nvSpPr>
          <p:spPr bwMode="gray">
            <a:xfrm>
              <a:off x="428596" y="2285992"/>
              <a:ext cx="2214578" cy="3071834"/>
            </a:xfrm>
            <a:prstGeom prst="round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0" rIns="36000" rtlCol="0" anchor="t" anchorCtr="0"/>
            <a:lstStyle/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Erstellung des Pflichtenheftes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Auswahl Anbieter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Variantenanalyse der Offerten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Endgültige Beurteilung unter Einbezug </a:t>
              </a:r>
              <a:r>
                <a:rPr lang="de-DE" sz="1400" dirty="0" err="1" smtClean="0">
                  <a:latin typeface="Candara" pitchFamily="34" charset="0"/>
                </a:rPr>
                <a:t>wei-terer</a:t>
              </a:r>
              <a:r>
                <a:rPr lang="de-DE" sz="1400" dirty="0" smtClean="0">
                  <a:latin typeface="Candara" pitchFamily="34" charset="0"/>
                </a:rPr>
                <a:t> Informationen</a:t>
              </a:r>
              <a:endParaRPr lang="de-DE" sz="1400" dirty="0">
                <a:latin typeface="Candara" pitchFamily="34" charset="0"/>
              </a:endParaRPr>
            </a:p>
          </p:txBody>
        </p:sp>
        <p:sp>
          <p:nvSpPr>
            <p:cNvPr id="4" name="Abgerundetes Rechteck 3"/>
            <p:cNvSpPr/>
            <p:nvPr/>
          </p:nvSpPr>
          <p:spPr bwMode="gray">
            <a:xfrm>
              <a:off x="428596" y="1643050"/>
              <a:ext cx="2214578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bg1"/>
                  </a:solidFill>
                  <a:latin typeface="Candara" pitchFamily="34" charset="0"/>
                </a:rPr>
                <a:t>Evaluation</a:t>
              </a:r>
              <a:endParaRPr lang="de-DE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</p:grpSp>
      <p:grpSp>
        <p:nvGrpSpPr>
          <p:cNvPr id="38" name="Gruppieren 37"/>
          <p:cNvGrpSpPr/>
          <p:nvPr/>
        </p:nvGrpSpPr>
        <p:grpSpPr bwMode="gray">
          <a:xfrm>
            <a:off x="500034" y="5429264"/>
            <a:ext cx="8072494" cy="369332"/>
            <a:chOff x="500034" y="5429264"/>
            <a:chExt cx="8072494" cy="369332"/>
          </a:xfrm>
        </p:grpSpPr>
        <p:cxnSp>
          <p:nvCxnSpPr>
            <p:cNvPr id="27" name="Gerade Verbindung 26"/>
            <p:cNvCxnSpPr/>
            <p:nvPr/>
          </p:nvCxnSpPr>
          <p:spPr bwMode="gray">
            <a:xfrm>
              <a:off x="500034" y="5429264"/>
              <a:ext cx="2643206" cy="0"/>
            </a:xfrm>
            <a:prstGeom prst="line">
              <a:avLst/>
            </a:prstGeom>
            <a:ln w="3810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/>
          </p:nvCxnSpPr>
          <p:spPr bwMode="gray">
            <a:xfrm>
              <a:off x="3286116" y="5429264"/>
              <a:ext cx="2786082" cy="0"/>
            </a:xfrm>
            <a:prstGeom prst="line">
              <a:avLst/>
            </a:prstGeom>
            <a:ln w="3810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/>
          </p:nvCxnSpPr>
          <p:spPr bwMode="gray">
            <a:xfrm>
              <a:off x="6215074" y="5429264"/>
              <a:ext cx="2357454" cy="0"/>
            </a:xfrm>
            <a:prstGeom prst="line">
              <a:avLst/>
            </a:prstGeom>
            <a:ln w="3810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hteck 30"/>
            <p:cNvSpPr/>
            <p:nvPr/>
          </p:nvSpPr>
          <p:spPr bwMode="gray">
            <a:xfrm>
              <a:off x="1071538" y="5429264"/>
              <a:ext cx="15552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 smtClean="0">
                  <a:latin typeface="Candara" pitchFamily="34" charset="0"/>
                </a:rPr>
                <a:t>ca. 10 Monate</a:t>
              </a:r>
              <a:endParaRPr lang="de-DE" dirty="0"/>
            </a:p>
          </p:txBody>
        </p:sp>
        <p:sp>
          <p:nvSpPr>
            <p:cNvPr id="32" name="Rechteck 31"/>
            <p:cNvSpPr/>
            <p:nvPr/>
          </p:nvSpPr>
          <p:spPr bwMode="gray">
            <a:xfrm>
              <a:off x="4071934" y="5429264"/>
              <a:ext cx="12843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 smtClean="0">
                  <a:latin typeface="Candara" pitchFamily="34" charset="0"/>
                </a:rPr>
                <a:t>2,5 Monate</a:t>
              </a:r>
              <a:endParaRPr lang="de-DE" dirty="0"/>
            </a:p>
          </p:txBody>
        </p:sp>
        <p:sp>
          <p:nvSpPr>
            <p:cNvPr id="33" name="Rechteck 32"/>
            <p:cNvSpPr/>
            <p:nvPr/>
          </p:nvSpPr>
          <p:spPr bwMode="gray">
            <a:xfrm>
              <a:off x="7072330" y="5429264"/>
              <a:ext cx="11240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 smtClean="0">
                  <a:latin typeface="Candara" pitchFamily="34" charset="0"/>
                </a:rPr>
                <a:t>4 Monate</a:t>
              </a:r>
              <a:endParaRPr lang="de-DE" dirty="0"/>
            </a:p>
          </p:txBody>
        </p:sp>
      </p:grpSp>
      <p:grpSp>
        <p:nvGrpSpPr>
          <p:cNvPr id="20" name="Gruppieren 19"/>
          <p:cNvGrpSpPr/>
          <p:nvPr/>
        </p:nvGrpSpPr>
        <p:grpSpPr bwMode="gray">
          <a:xfrm>
            <a:off x="2643174" y="1684392"/>
            <a:ext cx="734835" cy="2663528"/>
            <a:chOff x="2643174" y="1970144"/>
            <a:chExt cx="734835" cy="2663528"/>
          </a:xfrm>
        </p:grpSpPr>
        <p:sp>
          <p:nvSpPr>
            <p:cNvPr id="15" name="Abgerundetes Rechteck 14"/>
            <p:cNvSpPr/>
            <p:nvPr/>
          </p:nvSpPr>
          <p:spPr bwMode="gray">
            <a:xfrm rot="18902425">
              <a:off x="3041707" y="1970144"/>
              <a:ext cx="336302" cy="33630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203200" sx="142000" sy="142000" algn="ctr" rotWithShape="0">
                <a:srgbClr val="FA9D8E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600">
                <a:latin typeface="Candara" pitchFamily="34" charset="0"/>
              </a:endParaRPr>
            </a:p>
          </p:txBody>
        </p:sp>
        <p:sp>
          <p:nvSpPr>
            <p:cNvPr id="16" name="Rechteck 15"/>
            <p:cNvSpPr/>
            <p:nvPr/>
          </p:nvSpPr>
          <p:spPr bwMode="gray">
            <a:xfrm rot="16200000">
              <a:off x="2441623" y="3749295"/>
              <a:ext cx="14302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1600" dirty="0" smtClean="0">
                  <a:latin typeface="Candara" pitchFamily="34" charset="0"/>
                </a:rPr>
                <a:t>Kaufentscheid</a:t>
              </a:r>
              <a:endParaRPr lang="de-DE" sz="1600" dirty="0">
                <a:latin typeface="Candara" pitchFamily="34" charset="0"/>
              </a:endParaRPr>
            </a:p>
          </p:txBody>
        </p:sp>
        <p:cxnSp>
          <p:nvCxnSpPr>
            <p:cNvPr id="17" name="Gerade Verbindung 16"/>
            <p:cNvCxnSpPr/>
            <p:nvPr/>
          </p:nvCxnSpPr>
          <p:spPr bwMode="gray">
            <a:xfrm rot="5400000">
              <a:off x="2864900" y="2820983"/>
              <a:ext cx="642942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winkelte Verbindung 35"/>
            <p:cNvCxnSpPr/>
            <p:nvPr/>
          </p:nvCxnSpPr>
          <p:spPr bwMode="gray">
            <a:xfrm>
              <a:off x="2643174" y="2141528"/>
              <a:ext cx="357190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ieren 20"/>
          <p:cNvGrpSpPr/>
          <p:nvPr/>
        </p:nvGrpSpPr>
        <p:grpSpPr bwMode="gray">
          <a:xfrm>
            <a:off x="3428992" y="1357298"/>
            <a:ext cx="2500330" cy="3714776"/>
            <a:chOff x="3428992" y="1643050"/>
            <a:chExt cx="2500330" cy="3714776"/>
          </a:xfrm>
        </p:grpSpPr>
        <p:sp>
          <p:nvSpPr>
            <p:cNvPr id="24" name="Abgerundetes Rechteck 23"/>
            <p:cNvSpPr/>
            <p:nvPr/>
          </p:nvSpPr>
          <p:spPr bwMode="gray">
            <a:xfrm>
              <a:off x="3714744" y="2285992"/>
              <a:ext cx="2214578" cy="3071834"/>
            </a:xfrm>
            <a:prstGeom prst="round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0" rIns="36000" rtlCol="0" anchor="t" anchorCtr="0"/>
            <a:lstStyle/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Ausarbeitung  des Vertrages und Beschaffung der SW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Beschaffung der HW-Server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Installation und Einrichtung der HW- und SW-Server</a:t>
              </a:r>
              <a:endParaRPr lang="de-DE" sz="1400" dirty="0">
                <a:latin typeface="Candara" pitchFamily="34" charset="0"/>
              </a:endParaRPr>
            </a:p>
          </p:txBody>
        </p:sp>
        <p:sp>
          <p:nvSpPr>
            <p:cNvPr id="6" name="Abgerundetes Rechteck 5"/>
            <p:cNvSpPr/>
            <p:nvPr/>
          </p:nvSpPr>
          <p:spPr bwMode="gray">
            <a:xfrm>
              <a:off x="3714744" y="1643050"/>
              <a:ext cx="2214578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bg1"/>
                  </a:solidFill>
                  <a:latin typeface="Candara" pitchFamily="34" charset="0"/>
                </a:rPr>
                <a:t>Installation</a:t>
              </a:r>
              <a:endParaRPr lang="de-DE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18" name="Gewinkelte Verbindung 17"/>
            <p:cNvCxnSpPr>
              <a:endCxn id="6" idx="1"/>
            </p:cNvCxnSpPr>
            <p:nvPr/>
          </p:nvCxnSpPr>
          <p:spPr bwMode="gray">
            <a:xfrm flipV="1">
              <a:off x="3428992" y="2143116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ieren 21"/>
          <p:cNvGrpSpPr/>
          <p:nvPr/>
        </p:nvGrpSpPr>
        <p:grpSpPr bwMode="gray">
          <a:xfrm>
            <a:off x="5929322" y="1357298"/>
            <a:ext cx="2714644" cy="3714776"/>
            <a:chOff x="5929322" y="1643050"/>
            <a:chExt cx="2714644" cy="3714776"/>
          </a:xfrm>
        </p:grpSpPr>
        <p:sp>
          <p:nvSpPr>
            <p:cNvPr id="25" name="Abgerundetes Rechteck 24"/>
            <p:cNvSpPr/>
            <p:nvPr/>
          </p:nvSpPr>
          <p:spPr bwMode="gray">
            <a:xfrm>
              <a:off x="6429388" y="2285992"/>
              <a:ext cx="2214578" cy="3071834"/>
            </a:xfrm>
            <a:prstGeom prst="round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0" rIns="36000" rtlCol="0" anchor="t" anchorCtr="0"/>
            <a:lstStyle/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Konfiguration des Systems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Design und Implementierung des Web-Auftritts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Anpassung des Workflows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Abnahme</a:t>
              </a:r>
            </a:p>
            <a:p>
              <a:pPr marL="180975" indent="-180975">
                <a:spcAft>
                  <a:spcPts val="1000"/>
                </a:spcAft>
                <a:buFont typeface="Arial" pitchFamily="34" charset="0"/>
                <a:buChar char="•"/>
              </a:pPr>
              <a:r>
                <a:rPr lang="de-DE" sz="1400" dirty="0" smtClean="0">
                  <a:latin typeface="Candara" pitchFamily="34" charset="0"/>
                </a:rPr>
                <a:t>Einführung</a:t>
              </a:r>
              <a:endParaRPr lang="de-DE" sz="1400" dirty="0">
                <a:latin typeface="Candara" pitchFamily="34" charset="0"/>
              </a:endParaRPr>
            </a:p>
          </p:txBody>
        </p:sp>
        <p:sp>
          <p:nvSpPr>
            <p:cNvPr id="7" name="Abgerundetes Rechteck 6"/>
            <p:cNvSpPr/>
            <p:nvPr/>
          </p:nvSpPr>
          <p:spPr bwMode="gray">
            <a:xfrm>
              <a:off x="6429388" y="1643050"/>
              <a:ext cx="2214578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 smtClean="0">
                  <a:solidFill>
                    <a:schemeClr val="bg1"/>
                  </a:solidFill>
                  <a:latin typeface="Candara" pitchFamily="34" charset="0"/>
                </a:rPr>
                <a:t>Implementierung</a:t>
              </a:r>
              <a:endParaRPr lang="de-DE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9" name="Gewinkelte Verbindung 8"/>
            <p:cNvCxnSpPr>
              <a:stCxn id="6" idx="3"/>
              <a:endCxn id="7" idx="1"/>
            </p:cNvCxnSpPr>
            <p:nvPr/>
          </p:nvCxnSpPr>
          <p:spPr bwMode="gray">
            <a:xfrm>
              <a:off x="5929322" y="2143116"/>
              <a:ext cx="500066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r>
              <a:rPr lang="de-DE" dirty="0" smtClean="0"/>
              <a:t>EVALUATIONSVORGEHEN</a:t>
            </a:r>
            <a:endParaRPr lang="de-DE" dirty="0"/>
          </a:p>
        </p:txBody>
      </p:sp>
      <p:grpSp>
        <p:nvGrpSpPr>
          <p:cNvPr id="35" name="Gruppieren 34"/>
          <p:cNvGrpSpPr/>
          <p:nvPr/>
        </p:nvGrpSpPr>
        <p:grpSpPr bwMode="gray">
          <a:xfrm>
            <a:off x="4929190" y="2304628"/>
            <a:ext cx="3714776" cy="1000132"/>
            <a:chOff x="4929190" y="2304628"/>
            <a:chExt cx="3714776" cy="1000132"/>
          </a:xfrm>
        </p:grpSpPr>
        <p:sp>
          <p:nvSpPr>
            <p:cNvPr id="7" name="Abgerundetes Rechteck 6"/>
            <p:cNvSpPr/>
            <p:nvPr/>
          </p:nvSpPr>
          <p:spPr bwMode="gray">
            <a:xfrm>
              <a:off x="5286380" y="2304628"/>
              <a:ext cx="1714512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Auswahl der Anbieter und Versand der Ausschreibung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grpSp>
          <p:nvGrpSpPr>
            <p:cNvPr id="41" name="Gruppieren 40"/>
            <p:cNvGrpSpPr/>
            <p:nvPr/>
          </p:nvGrpSpPr>
          <p:grpSpPr bwMode="gray">
            <a:xfrm>
              <a:off x="7286644" y="2304628"/>
              <a:ext cx="1357322" cy="1000132"/>
              <a:chOff x="7358082" y="1714488"/>
              <a:chExt cx="1357322" cy="1000132"/>
            </a:xfrm>
          </p:grpSpPr>
          <p:sp>
            <p:nvSpPr>
              <p:cNvPr id="19" name="Gefaltete Ecke 18"/>
              <p:cNvSpPr/>
              <p:nvPr/>
            </p:nvSpPr>
            <p:spPr bwMode="gray">
              <a:xfrm>
                <a:off x="7429520" y="1714488"/>
                <a:ext cx="1285884" cy="928694"/>
              </a:xfrm>
              <a:prstGeom prst="foldedCorner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63500" dist="38100" dir="3000000" sx="105000" sy="105000" algn="ctr" rotWithShape="0">
                  <a:srgbClr val="501E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54000" rIns="54000" rtlCol="0" anchor="ctr"/>
              <a:lstStyle/>
              <a:p>
                <a:pPr algn="ctr"/>
                <a:endParaRPr lang="de-DE" sz="1400" dirty="0">
                  <a:solidFill>
                    <a:sysClr val="windowText" lastClr="000000"/>
                  </a:solidFill>
                  <a:latin typeface="Candara" pitchFamily="34" charset="0"/>
                </a:endParaRPr>
              </a:p>
            </p:txBody>
          </p:sp>
          <p:sp>
            <p:nvSpPr>
              <p:cNvPr id="20" name="Gefaltete Ecke 19"/>
              <p:cNvSpPr/>
              <p:nvPr/>
            </p:nvSpPr>
            <p:spPr bwMode="gray">
              <a:xfrm>
                <a:off x="7358082" y="1785926"/>
                <a:ext cx="1285884" cy="928694"/>
              </a:xfrm>
              <a:prstGeom prst="foldedCorner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63500" dist="38100" dir="3000000" sx="105000" sy="105000" algn="ctr" rotWithShape="0">
                  <a:srgbClr val="501E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54000" rIns="54000" rtlCol="0" anchor="ctr"/>
              <a:lstStyle/>
              <a:p>
                <a:pPr algn="ctr"/>
                <a:r>
                  <a:rPr lang="de-DE" sz="1400" dirty="0" smtClean="0">
                    <a:solidFill>
                      <a:sysClr val="windowText" lastClr="000000"/>
                    </a:solidFill>
                    <a:latin typeface="Candara" pitchFamily="34" charset="0"/>
                  </a:rPr>
                  <a:t>Offerten</a:t>
                </a:r>
                <a:endParaRPr lang="de-DE" sz="1400" dirty="0">
                  <a:solidFill>
                    <a:sysClr val="windowText" lastClr="000000"/>
                  </a:solidFill>
                  <a:latin typeface="Candara" pitchFamily="34" charset="0"/>
                </a:endParaRPr>
              </a:p>
            </p:txBody>
          </p:sp>
        </p:grpSp>
        <p:cxnSp>
          <p:nvCxnSpPr>
            <p:cNvPr id="27" name="Gewinkelte Verbindung 26"/>
            <p:cNvCxnSpPr>
              <a:stCxn id="6" idx="3"/>
              <a:endCxn id="7" idx="1"/>
            </p:cNvCxnSpPr>
            <p:nvPr/>
          </p:nvCxnSpPr>
          <p:spPr bwMode="gray">
            <a:xfrm>
              <a:off x="4929190" y="2804694"/>
              <a:ext cx="357190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winkelte Verbindung 32"/>
            <p:cNvCxnSpPr>
              <a:stCxn id="7" idx="3"/>
            </p:cNvCxnSpPr>
            <p:nvPr/>
          </p:nvCxnSpPr>
          <p:spPr bwMode="gray">
            <a:xfrm>
              <a:off x="7000892" y="280469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Gefaltete Ecke 82"/>
          <p:cNvSpPr/>
          <p:nvPr/>
        </p:nvSpPr>
        <p:spPr bwMode="gray">
          <a:xfrm>
            <a:off x="428596" y="1000108"/>
            <a:ext cx="1285884" cy="928694"/>
          </a:xfrm>
          <a:prstGeom prst="foldedCorner">
            <a:avLst/>
          </a:prstGeom>
          <a:solidFill>
            <a:schemeClr val="tx1"/>
          </a:solidFill>
          <a:ln>
            <a:noFill/>
          </a:ln>
          <a:effectLst>
            <a:outerShdw blurRad="63500" dist="381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rIns="54000" rtlCol="0" anchor="ctr"/>
          <a:lstStyle/>
          <a:p>
            <a:pPr algn="ctr"/>
            <a:r>
              <a:rPr lang="de-DE" sz="1400" dirty="0" smtClean="0">
                <a:solidFill>
                  <a:sysClr val="windowText" lastClr="000000"/>
                </a:solidFill>
                <a:latin typeface="Candara" pitchFamily="34" charset="0"/>
              </a:rPr>
              <a:t>Projektantrag und -ziele</a:t>
            </a:r>
            <a:endParaRPr lang="de-DE" sz="1400" dirty="0">
              <a:solidFill>
                <a:sysClr val="windowText" lastClr="000000"/>
              </a:solidFill>
              <a:latin typeface="Candara" pitchFamily="34" charset="0"/>
            </a:endParaRPr>
          </a:p>
        </p:txBody>
      </p:sp>
      <p:grpSp>
        <p:nvGrpSpPr>
          <p:cNvPr id="44" name="Gruppieren 43"/>
          <p:cNvGrpSpPr/>
          <p:nvPr/>
        </p:nvGrpSpPr>
        <p:grpSpPr bwMode="gray">
          <a:xfrm>
            <a:off x="428596" y="2304628"/>
            <a:ext cx="4500594" cy="1000132"/>
            <a:chOff x="428596" y="2304628"/>
            <a:chExt cx="4500594" cy="1000132"/>
          </a:xfrm>
        </p:grpSpPr>
        <p:sp>
          <p:nvSpPr>
            <p:cNvPr id="4" name="Abgerundetes Rechteck 3"/>
            <p:cNvSpPr/>
            <p:nvPr/>
          </p:nvSpPr>
          <p:spPr bwMode="gray">
            <a:xfrm>
              <a:off x="428596" y="2304628"/>
              <a:ext cx="2714644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Erstellen eines Pflichtenheftes mit gewichteten Anforderungen des Projektauftrags, der Projektpartner und der IT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6" name="Abgerundetes Rechteck 5"/>
            <p:cNvSpPr/>
            <p:nvPr/>
          </p:nvSpPr>
          <p:spPr bwMode="gray">
            <a:xfrm>
              <a:off x="3428992" y="2304628"/>
              <a:ext cx="1500198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Erstellen eines Fragenkatalogs zu Merkmalen der Anbieter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30" name="Gewinkelte Verbindung 29"/>
            <p:cNvCxnSpPr>
              <a:stCxn id="4" idx="3"/>
              <a:endCxn id="6" idx="1"/>
            </p:cNvCxnSpPr>
            <p:nvPr/>
          </p:nvCxnSpPr>
          <p:spPr bwMode="gray">
            <a:xfrm>
              <a:off x="3143240" y="280469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Gewinkelte Verbindung 41"/>
          <p:cNvCxnSpPr>
            <a:stCxn id="4" idx="1"/>
            <a:endCxn id="83" idx="3"/>
          </p:cNvCxnSpPr>
          <p:nvPr/>
        </p:nvCxnSpPr>
        <p:spPr bwMode="gray">
          <a:xfrm rot="10800000" flipH="1">
            <a:off x="428596" y="1464456"/>
            <a:ext cx="1285884" cy="1340239"/>
          </a:xfrm>
          <a:prstGeom prst="bentConnector5">
            <a:avLst>
              <a:gd name="adj1" fmla="val -17778"/>
              <a:gd name="adj2" fmla="val 51333"/>
              <a:gd name="adj3" fmla="val 117778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Gewinkelte Verbindung 41"/>
          <p:cNvCxnSpPr>
            <a:endCxn id="24" idx="1"/>
          </p:cNvCxnSpPr>
          <p:nvPr/>
        </p:nvCxnSpPr>
        <p:spPr bwMode="gray">
          <a:xfrm flipH="1">
            <a:off x="428596" y="4240129"/>
            <a:ext cx="7724428" cy="1422085"/>
          </a:xfrm>
          <a:prstGeom prst="bentConnector5">
            <a:avLst>
              <a:gd name="adj1" fmla="val -8542"/>
              <a:gd name="adj2" fmla="val 48499"/>
              <a:gd name="adj3" fmla="val 102959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Gruppieren 45"/>
          <p:cNvGrpSpPr/>
          <p:nvPr/>
        </p:nvGrpSpPr>
        <p:grpSpPr bwMode="gray">
          <a:xfrm>
            <a:off x="428596" y="5162148"/>
            <a:ext cx="6195433" cy="1093595"/>
            <a:chOff x="428596" y="5162148"/>
            <a:chExt cx="6195433" cy="1093595"/>
          </a:xfrm>
        </p:grpSpPr>
        <p:sp>
          <p:nvSpPr>
            <p:cNvPr id="24" name="Abgerundetes Rechteck 23"/>
            <p:cNvSpPr/>
            <p:nvPr/>
          </p:nvSpPr>
          <p:spPr bwMode="gray">
            <a:xfrm>
              <a:off x="428596" y="5162148"/>
              <a:ext cx="2000264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Einholen weiterer Firmenauskünfte und Referenzen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25" name="Abgerundetes Rechteck 24"/>
            <p:cNvSpPr/>
            <p:nvPr/>
          </p:nvSpPr>
          <p:spPr bwMode="gray">
            <a:xfrm rot="18902425">
              <a:off x="5498623" y="5450338"/>
              <a:ext cx="438179" cy="43559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203200" sx="142000" sy="142000" algn="ctr" rotWithShape="0">
                <a:srgbClr val="FA9D8E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400">
                <a:latin typeface="Candara" pitchFamily="34" charset="0"/>
              </a:endParaRPr>
            </a:p>
          </p:txBody>
        </p:sp>
        <p:sp>
          <p:nvSpPr>
            <p:cNvPr id="55" name="Abgerundetes Rechteck 54"/>
            <p:cNvSpPr/>
            <p:nvPr/>
          </p:nvSpPr>
          <p:spPr bwMode="gray">
            <a:xfrm>
              <a:off x="2714612" y="5162148"/>
              <a:ext cx="2000264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Beschaffungsentscheid durch den Steuerungsausschuss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56" name="Gewinkelte Verbindung 41"/>
            <p:cNvCxnSpPr>
              <a:stCxn id="24" idx="3"/>
              <a:endCxn id="55" idx="1"/>
            </p:cNvCxnSpPr>
            <p:nvPr/>
          </p:nvCxnSpPr>
          <p:spPr bwMode="gray">
            <a:xfrm>
              <a:off x="2428860" y="566221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Gewinkelte Verbindung 67"/>
            <p:cNvCxnSpPr>
              <a:stCxn id="55" idx="3"/>
            </p:cNvCxnSpPr>
            <p:nvPr/>
          </p:nvCxnSpPr>
          <p:spPr bwMode="gray">
            <a:xfrm>
              <a:off x="4714876" y="5662214"/>
              <a:ext cx="714380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echteck 128"/>
            <p:cNvSpPr/>
            <p:nvPr/>
          </p:nvSpPr>
          <p:spPr bwMode="gray">
            <a:xfrm>
              <a:off x="4805904" y="5947966"/>
              <a:ext cx="181812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1400" dirty="0" smtClean="0">
                  <a:latin typeface="Candara" pitchFamily="34" charset="0"/>
                </a:rPr>
                <a:t>Endauswahl durch SA</a:t>
              </a:r>
              <a:endParaRPr lang="de-DE" sz="1400" dirty="0">
                <a:latin typeface="Candara" pitchFamily="34" charset="0"/>
              </a:endParaRPr>
            </a:p>
          </p:txBody>
        </p:sp>
      </p:grpSp>
      <p:cxnSp>
        <p:nvCxnSpPr>
          <p:cNvPr id="42" name="Gewinkelte Verbindung 41"/>
          <p:cNvCxnSpPr>
            <a:endCxn id="21" idx="1"/>
          </p:cNvCxnSpPr>
          <p:nvPr/>
        </p:nvCxnSpPr>
        <p:spPr bwMode="gray">
          <a:xfrm flipH="1">
            <a:off x="428596" y="2840413"/>
            <a:ext cx="8143932" cy="1393041"/>
          </a:xfrm>
          <a:prstGeom prst="bentConnector5">
            <a:avLst>
              <a:gd name="adj1" fmla="val -2807"/>
              <a:gd name="adj2" fmla="val 48718"/>
              <a:gd name="adj3" fmla="val 102807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uppieren 39"/>
          <p:cNvGrpSpPr/>
          <p:nvPr/>
        </p:nvGrpSpPr>
        <p:grpSpPr bwMode="gray">
          <a:xfrm>
            <a:off x="428596" y="3733388"/>
            <a:ext cx="4500594" cy="1000132"/>
            <a:chOff x="428596" y="3733388"/>
            <a:chExt cx="4500594" cy="1000132"/>
          </a:xfrm>
        </p:grpSpPr>
        <p:sp>
          <p:nvSpPr>
            <p:cNvPr id="21" name="Abgerundetes Rechteck 20"/>
            <p:cNvSpPr/>
            <p:nvPr/>
          </p:nvSpPr>
          <p:spPr bwMode="gray">
            <a:xfrm>
              <a:off x="428596" y="3733388"/>
              <a:ext cx="2714644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Individuelle Beurteilung der Offerten durch die Projektpartner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23" name="Abgerundetes Rechteck 22"/>
            <p:cNvSpPr/>
            <p:nvPr/>
          </p:nvSpPr>
          <p:spPr bwMode="gray">
            <a:xfrm>
              <a:off x="3428992" y="3733388"/>
              <a:ext cx="1500198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Strukturierte Präsentation der Produkte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45" name="Gewinkelte Verbindung 44"/>
            <p:cNvCxnSpPr>
              <a:stCxn id="21" idx="3"/>
              <a:endCxn id="23" idx="1"/>
            </p:cNvCxnSpPr>
            <p:nvPr/>
          </p:nvCxnSpPr>
          <p:spPr bwMode="gray">
            <a:xfrm>
              <a:off x="3143240" y="423345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uppieren 38"/>
          <p:cNvGrpSpPr/>
          <p:nvPr/>
        </p:nvGrpSpPr>
        <p:grpSpPr bwMode="gray">
          <a:xfrm>
            <a:off x="4929190" y="3733388"/>
            <a:ext cx="3894080" cy="1093595"/>
            <a:chOff x="4929190" y="3733388"/>
            <a:chExt cx="3894080" cy="1093595"/>
          </a:xfrm>
        </p:grpSpPr>
        <p:sp>
          <p:nvSpPr>
            <p:cNvPr id="93" name="Abgerundetes Rechteck 92"/>
            <p:cNvSpPr/>
            <p:nvPr/>
          </p:nvSpPr>
          <p:spPr bwMode="gray">
            <a:xfrm>
              <a:off x="5286380" y="3733388"/>
              <a:ext cx="1714512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Ausarbeitung einer Empfehlung im Teilprojekt-Team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grpSp>
          <p:nvGrpSpPr>
            <p:cNvPr id="117" name="Gruppieren 116"/>
            <p:cNvGrpSpPr/>
            <p:nvPr/>
          </p:nvGrpSpPr>
          <p:grpSpPr bwMode="gray">
            <a:xfrm>
              <a:off x="7646140" y="4019140"/>
              <a:ext cx="506884" cy="442368"/>
              <a:chOff x="7514643" y="3836486"/>
              <a:chExt cx="694823" cy="606386"/>
            </a:xfrm>
          </p:grpSpPr>
          <p:sp>
            <p:nvSpPr>
              <p:cNvPr id="115" name="Ellipse 114"/>
              <p:cNvSpPr/>
              <p:nvPr/>
            </p:nvSpPr>
            <p:spPr bwMode="gray">
              <a:xfrm>
                <a:off x="8138028" y="4103692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400">
                  <a:latin typeface="Candara" pitchFamily="34" charset="0"/>
                </a:endParaRPr>
              </a:p>
            </p:txBody>
          </p:sp>
          <p:sp>
            <p:nvSpPr>
              <p:cNvPr id="106" name="Abgerundetes Rechteck 105"/>
              <p:cNvSpPr/>
              <p:nvPr/>
            </p:nvSpPr>
            <p:spPr bwMode="gray">
              <a:xfrm rot="18902425">
                <a:off x="7514643" y="3836486"/>
                <a:ext cx="609988" cy="606386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203200" sx="142000" sy="142000" algn="ctr" rotWithShape="0">
                  <a:srgbClr val="FA9D8E">
                    <a:alpha val="7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1400">
                  <a:latin typeface="Candara" pitchFamily="34" charset="0"/>
                </a:endParaRPr>
              </a:p>
            </p:txBody>
          </p:sp>
        </p:grpSp>
        <p:cxnSp>
          <p:nvCxnSpPr>
            <p:cNvPr id="52" name="Gewinkelte Verbindung 51"/>
            <p:cNvCxnSpPr>
              <a:stCxn id="93" idx="3"/>
            </p:cNvCxnSpPr>
            <p:nvPr/>
          </p:nvCxnSpPr>
          <p:spPr bwMode="gray">
            <a:xfrm>
              <a:off x="7000892" y="4233454"/>
              <a:ext cx="571504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Rechteck 119"/>
            <p:cNvSpPr/>
            <p:nvPr/>
          </p:nvSpPr>
          <p:spPr bwMode="gray">
            <a:xfrm>
              <a:off x="7035986" y="4519206"/>
              <a:ext cx="17872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1400" dirty="0" smtClean="0">
                  <a:latin typeface="Candara" pitchFamily="34" charset="0"/>
                </a:rPr>
                <a:t>Vorauswahl durch SA</a:t>
              </a:r>
              <a:endParaRPr lang="de-DE" sz="1400" dirty="0">
                <a:latin typeface="Candara" pitchFamily="34" charset="0"/>
              </a:endParaRPr>
            </a:p>
          </p:txBody>
        </p:sp>
        <p:cxnSp>
          <p:nvCxnSpPr>
            <p:cNvPr id="49" name="Gewinkelte Verbindung 48"/>
            <p:cNvCxnSpPr>
              <a:stCxn id="23" idx="3"/>
              <a:endCxn id="93" idx="1"/>
            </p:cNvCxnSpPr>
            <p:nvPr/>
          </p:nvCxnSpPr>
          <p:spPr bwMode="gray">
            <a:xfrm>
              <a:off x="4929190" y="4233454"/>
              <a:ext cx="357190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Rechteck 147"/>
          <p:cNvSpPr/>
          <p:nvPr/>
        </p:nvSpPr>
        <p:spPr bwMode="gray">
          <a:xfrm>
            <a:off x="333915" y="6357958"/>
            <a:ext cx="2095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1400" dirty="0" smtClean="0">
                <a:latin typeface="Candara" pitchFamily="34" charset="0"/>
              </a:rPr>
              <a:t>SA: Steuerungsausschuss</a:t>
            </a:r>
            <a:endParaRPr lang="de-DE" sz="14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1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ERGEBNISSE DER EVALUATION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525963"/>
          </a:xfrm>
        </p:spPr>
        <p:txBody>
          <a:bodyPr/>
          <a:lstStyle/>
          <a:p>
            <a:pPr>
              <a:spcBef>
                <a:spcPts val="500"/>
              </a:spcBef>
              <a:spcAft>
                <a:spcPts val="1000"/>
              </a:spcAft>
            </a:pPr>
            <a:r>
              <a:rPr lang="de-DE" dirty="0" smtClean="0"/>
              <a:t>Es wurden weder das günstigste noch das bei den Projektpartnern bereits anderweitig etablierte Produkt ausgewählt.</a:t>
            </a:r>
          </a:p>
          <a:p>
            <a:pPr>
              <a:spcBef>
                <a:spcPts val="500"/>
              </a:spcBef>
              <a:spcAft>
                <a:spcPts val="1000"/>
              </a:spcAft>
            </a:pPr>
            <a:r>
              <a:rPr lang="de-DE" dirty="0" smtClean="0"/>
              <a:t>Die Auswahl fiel auf "Visual Library" der Firma Semantics GmbH Aachen, vertreten durch Walter Nagel GmbH, Bielefeld.</a:t>
            </a:r>
          </a:p>
          <a:p>
            <a:pPr>
              <a:spcBef>
                <a:spcPts val="500"/>
              </a:spcBef>
              <a:spcAft>
                <a:spcPts val="1000"/>
              </a:spcAft>
            </a:pPr>
            <a:r>
              <a:rPr lang="de-DE" dirty="0" smtClean="0"/>
              <a:t>Wesentliche Kriterien für den Zuschlag waren neben der Erfüllung der Anforderungen die Produktreife, das architektonische Konzept sowie die Fachkompetenz der Lieferanten.</a:t>
            </a:r>
          </a:p>
          <a:p>
            <a:pPr>
              <a:spcBef>
                <a:spcPts val="500"/>
              </a:spcBef>
              <a:spcAft>
                <a:spcPts val="1000"/>
              </a:spcAft>
            </a:pPr>
            <a:r>
              <a:rPr lang="de-DE" dirty="0" smtClean="0"/>
              <a:t>Das ausgewählte Produkt konnte sehr schnell geliefert und eingerichtet werden.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7" name="Gruppieren 246"/>
          <p:cNvGrpSpPr/>
          <p:nvPr/>
        </p:nvGrpSpPr>
        <p:grpSpPr bwMode="gray">
          <a:xfrm>
            <a:off x="2428860" y="1857364"/>
            <a:ext cx="4500594" cy="4214842"/>
            <a:chOff x="2428860" y="1857364"/>
            <a:chExt cx="4500594" cy="4214842"/>
          </a:xfrm>
        </p:grpSpPr>
        <p:sp>
          <p:nvSpPr>
            <p:cNvPr id="225" name="Rechteck 224"/>
            <p:cNvSpPr/>
            <p:nvPr/>
          </p:nvSpPr>
          <p:spPr bwMode="gray">
            <a:xfrm>
              <a:off x="3286116" y="5143512"/>
              <a:ext cx="1428760" cy="714380"/>
            </a:xfrm>
            <a:prstGeom prst="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rIns="90000" rtlCol="0" anchor="ctr" anchorCtr="0"/>
            <a:lstStyle/>
            <a:p>
              <a:r>
                <a:rPr lang="de-DE" sz="1600" dirty="0" smtClean="0">
                  <a:latin typeface="Candara" pitchFamily="34" charset="0"/>
                </a:rPr>
                <a:t>HTTP</a:t>
              </a:r>
              <a:endParaRPr lang="de-DE" sz="1600" dirty="0">
                <a:latin typeface="Candara" pitchFamily="34" charset="0"/>
              </a:endParaRPr>
            </a:p>
          </p:txBody>
        </p:sp>
        <p:sp>
          <p:nvSpPr>
            <p:cNvPr id="201" name="Rechteck 200"/>
            <p:cNvSpPr/>
            <p:nvPr/>
          </p:nvSpPr>
          <p:spPr bwMode="gray">
            <a:xfrm>
              <a:off x="3571868" y="1857364"/>
              <a:ext cx="2428892" cy="714380"/>
            </a:xfrm>
            <a:prstGeom prst="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rIns="90000" rtlCol="0" anchor="ctr" anchorCtr="0"/>
            <a:lstStyle/>
            <a:p>
              <a:r>
                <a:rPr lang="de-DE" sz="1600" dirty="0" smtClean="0">
                  <a:latin typeface="Candara" pitchFamily="34" charset="0"/>
                </a:rPr>
                <a:t>TCP</a:t>
              </a:r>
              <a:endParaRPr lang="de-DE" sz="1600" dirty="0">
                <a:latin typeface="Candara" pitchFamily="34" charset="0"/>
              </a:endParaRPr>
            </a:p>
          </p:txBody>
        </p:sp>
        <p:sp>
          <p:nvSpPr>
            <p:cNvPr id="200" name="Rechteck 199"/>
            <p:cNvSpPr/>
            <p:nvPr/>
          </p:nvSpPr>
          <p:spPr bwMode="gray">
            <a:xfrm>
              <a:off x="4572000" y="5143512"/>
              <a:ext cx="1500198" cy="714380"/>
            </a:xfrm>
            <a:prstGeom prst="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rIns="90000" rtlCol="0" anchor="ctr" anchorCtr="0"/>
            <a:lstStyle/>
            <a:p>
              <a:pPr algn="r"/>
              <a:r>
                <a:rPr lang="de-DE" sz="1600" dirty="0" smtClean="0">
                  <a:latin typeface="Candara" pitchFamily="34" charset="0"/>
                </a:rPr>
                <a:t>RDP/</a:t>
              </a:r>
            </a:p>
            <a:p>
              <a:pPr algn="r"/>
              <a:r>
                <a:rPr lang="de-DE" sz="1600" dirty="0" smtClean="0">
                  <a:latin typeface="Candara" pitchFamily="34" charset="0"/>
                </a:rPr>
                <a:t>SSH</a:t>
              </a:r>
              <a:endParaRPr lang="de-DE" sz="1600" dirty="0">
                <a:latin typeface="Candara" pitchFamily="34" charset="0"/>
              </a:endParaRPr>
            </a:p>
          </p:txBody>
        </p:sp>
        <p:sp>
          <p:nvSpPr>
            <p:cNvPr id="199" name="Rechteck 198"/>
            <p:cNvSpPr/>
            <p:nvPr/>
          </p:nvSpPr>
          <p:spPr bwMode="gray">
            <a:xfrm>
              <a:off x="6286512" y="2143116"/>
              <a:ext cx="642942" cy="3929090"/>
            </a:xfrm>
            <a:prstGeom prst="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b" anchorCtr="1"/>
            <a:lstStyle/>
            <a:p>
              <a:pPr algn="ctr"/>
              <a:r>
                <a:rPr lang="de-DE" sz="1600" dirty="0" smtClean="0">
                  <a:latin typeface="Candara" pitchFamily="34" charset="0"/>
                </a:rPr>
                <a:t>RDP</a:t>
              </a:r>
              <a:endParaRPr lang="de-DE" sz="1600" dirty="0">
                <a:latin typeface="Candara" pitchFamily="34" charset="0"/>
              </a:endParaRPr>
            </a:p>
          </p:txBody>
        </p:sp>
        <p:sp>
          <p:nvSpPr>
            <p:cNvPr id="198" name="Rechteck 197"/>
            <p:cNvSpPr/>
            <p:nvPr/>
          </p:nvSpPr>
          <p:spPr bwMode="gray">
            <a:xfrm>
              <a:off x="2428860" y="2143116"/>
              <a:ext cx="642942" cy="3929090"/>
            </a:xfrm>
            <a:prstGeom prst="rect">
              <a:avLst/>
            </a:prstGeom>
            <a:solidFill>
              <a:srgbClr val="822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b" anchorCtr="1"/>
            <a:lstStyle/>
            <a:p>
              <a:pPr algn="ctr"/>
              <a:r>
                <a:rPr lang="de-DE" sz="1600" dirty="0" smtClean="0">
                  <a:latin typeface="Candara" pitchFamily="34" charset="0"/>
                </a:rPr>
                <a:t>FTP/</a:t>
              </a:r>
            </a:p>
            <a:p>
              <a:pPr algn="ctr"/>
              <a:r>
                <a:rPr lang="de-DE" sz="1600" dirty="0" smtClean="0">
                  <a:latin typeface="Candara" pitchFamily="34" charset="0"/>
                </a:rPr>
                <a:t>Post</a:t>
              </a:r>
              <a:endParaRPr lang="de-DE" sz="1600" dirty="0">
                <a:latin typeface="Candara" pitchFamily="34" charset="0"/>
              </a:endParaRPr>
            </a:p>
          </p:txBody>
        </p:sp>
      </p:grpSp>
      <p:grpSp>
        <p:nvGrpSpPr>
          <p:cNvPr id="237" name="Gruppieren 236"/>
          <p:cNvGrpSpPr/>
          <p:nvPr/>
        </p:nvGrpSpPr>
        <p:grpSpPr bwMode="gray">
          <a:xfrm>
            <a:off x="2989516" y="2500306"/>
            <a:ext cx="3368434" cy="2714644"/>
            <a:chOff x="2989516" y="2500306"/>
            <a:chExt cx="3368434" cy="2714644"/>
          </a:xfrm>
        </p:grpSpPr>
        <p:sp>
          <p:nvSpPr>
            <p:cNvPr id="7" name="Abgerundetes Rechteck 6"/>
            <p:cNvSpPr/>
            <p:nvPr/>
          </p:nvSpPr>
          <p:spPr bwMode="gray">
            <a:xfrm>
              <a:off x="3000364" y="2500306"/>
              <a:ext cx="3357586" cy="2714644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IT-Betrieb der ETH-Bibliothek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385815" y="3691598"/>
              <a:ext cx="676275" cy="92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Rechteck 29"/>
            <p:cNvSpPr/>
            <p:nvPr/>
          </p:nvSpPr>
          <p:spPr bwMode="gray">
            <a:xfrm>
              <a:off x="2989516" y="4548854"/>
              <a:ext cx="158248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Produktionsserver</a:t>
              </a:r>
            </a:p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(Linux) </a:t>
              </a:r>
              <a:endParaRPr lang="de-DE" sz="1400" dirty="0">
                <a:latin typeface="Candara" pitchFamily="34" charset="0"/>
              </a:endParaRPr>
            </a:p>
          </p:txBody>
        </p:sp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4214810" y="3086104"/>
              <a:ext cx="466725" cy="914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4" name="Rechteck 123"/>
            <p:cNvSpPr/>
            <p:nvPr/>
          </p:nvSpPr>
          <p:spPr bwMode="gray">
            <a:xfrm>
              <a:off x="4572000" y="3086104"/>
              <a:ext cx="5533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NAS</a:t>
              </a:r>
              <a:endParaRPr lang="de-DE" sz="1600" dirty="0">
                <a:latin typeface="Candara" pitchFamily="34" charset="0"/>
              </a:endParaRPr>
            </a:p>
          </p:txBody>
        </p:sp>
        <p:cxnSp>
          <p:nvCxnSpPr>
            <p:cNvPr id="148" name="Gewinkelte Verbindung 147"/>
            <p:cNvCxnSpPr>
              <a:stCxn id="1029" idx="0"/>
              <a:endCxn id="1032" idx="1"/>
            </p:cNvCxnSpPr>
            <p:nvPr/>
          </p:nvCxnSpPr>
          <p:spPr bwMode="gray">
            <a:xfrm rot="5400000" flipH="1" flipV="1">
              <a:off x="3895234" y="3372023"/>
              <a:ext cx="148294" cy="490857"/>
            </a:xfrm>
            <a:prstGeom prst="bentConnector2">
              <a:avLst/>
            </a:prstGeom>
            <a:ln w="19050" cap="rnd"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r>
              <a:rPr lang="de-DE" dirty="0" smtClean="0"/>
              <a:t>INFRASTRUKTUR DER ONLINE-PLATTFORM</a:t>
            </a:r>
            <a:endParaRPr lang="de-DE" dirty="0"/>
          </a:p>
        </p:txBody>
      </p:sp>
      <p:grpSp>
        <p:nvGrpSpPr>
          <p:cNvPr id="238" name="Gruppieren 237"/>
          <p:cNvGrpSpPr/>
          <p:nvPr/>
        </p:nvGrpSpPr>
        <p:grpSpPr bwMode="gray">
          <a:xfrm>
            <a:off x="4062090" y="3691598"/>
            <a:ext cx="2132678" cy="1380476"/>
            <a:chOff x="4062090" y="3691598"/>
            <a:chExt cx="2132678" cy="1380476"/>
          </a:xfrm>
        </p:grpSpPr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5171765" y="3691598"/>
              <a:ext cx="676275" cy="92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6" name="Gewinkelte Verbindung 25"/>
            <p:cNvCxnSpPr>
              <a:stCxn id="1029" idx="3"/>
              <a:endCxn id="1030" idx="1"/>
            </p:cNvCxnSpPr>
            <p:nvPr/>
          </p:nvCxnSpPr>
          <p:spPr bwMode="gray">
            <a:xfrm>
              <a:off x="4062090" y="4153561"/>
              <a:ext cx="1109675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hteck 31"/>
            <p:cNvSpPr/>
            <p:nvPr/>
          </p:nvSpPr>
          <p:spPr bwMode="gray">
            <a:xfrm>
              <a:off x="4714876" y="4548854"/>
              <a:ext cx="147989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Client-Server</a:t>
              </a:r>
            </a:p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(Windows 2008) </a:t>
              </a:r>
              <a:endParaRPr lang="de-DE" sz="1400" dirty="0">
                <a:latin typeface="Candara" pitchFamily="34" charset="0"/>
              </a:endParaRPr>
            </a:p>
          </p:txBody>
        </p:sp>
      </p:grpSp>
      <p:grpSp>
        <p:nvGrpSpPr>
          <p:cNvPr id="239" name="Gruppieren 238"/>
          <p:cNvGrpSpPr/>
          <p:nvPr/>
        </p:nvGrpSpPr>
        <p:grpSpPr bwMode="gray">
          <a:xfrm>
            <a:off x="285720" y="1928802"/>
            <a:ext cx="2714644" cy="3857652"/>
            <a:chOff x="285720" y="1928802"/>
            <a:chExt cx="2714644" cy="3857652"/>
          </a:xfrm>
        </p:grpSpPr>
        <p:sp>
          <p:nvSpPr>
            <p:cNvPr id="12" name="Abgerundetes Rechteck 11"/>
            <p:cNvSpPr/>
            <p:nvPr/>
          </p:nvSpPr>
          <p:spPr bwMode="gray">
            <a:xfrm>
              <a:off x="285720" y="1928802"/>
              <a:ext cx="2214578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Digitalisierung/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Archivierung 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UB Basel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643042" y="2000240"/>
              <a:ext cx="742950" cy="561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Abgerundetes Rechteck 13"/>
            <p:cNvSpPr/>
            <p:nvPr/>
          </p:nvSpPr>
          <p:spPr bwMode="gray">
            <a:xfrm>
              <a:off x="285720" y="2714620"/>
              <a:ext cx="2214578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Digitalisierung /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Archivierung 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UB Bern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643042" y="2786058"/>
              <a:ext cx="742950" cy="561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Abgerundetes Rechteck 15"/>
            <p:cNvSpPr/>
            <p:nvPr/>
          </p:nvSpPr>
          <p:spPr bwMode="gray">
            <a:xfrm>
              <a:off x="285720" y="3500438"/>
              <a:ext cx="2214578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Digitalisierung /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Archivierung 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Bibl. de </a:t>
              </a:r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Genève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643042" y="3571876"/>
              <a:ext cx="742950" cy="561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Abgerundetes Rechteck 17"/>
            <p:cNvSpPr/>
            <p:nvPr/>
          </p:nvSpPr>
          <p:spPr bwMode="gray">
            <a:xfrm>
              <a:off x="285720" y="4286256"/>
              <a:ext cx="2214578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Digitalisierung /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Archivierung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ZB Zürich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643042" y="4357694"/>
              <a:ext cx="742950" cy="561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Abgerundetes Rechteck 19"/>
            <p:cNvSpPr/>
            <p:nvPr/>
          </p:nvSpPr>
          <p:spPr bwMode="gray">
            <a:xfrm>
              <a:off x="285720" y="5072074"/>
              <a:ext cx="2214578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Digitalisierung /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Archivierung</a:t>
              </a:r>
            </a:p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ETH-</a:t>
              </a:r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Bib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Zürich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643042" y="5143512"/>
              <a:ext cx="742950" cy="561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Gewinkelte Verbindung 41"/>
            <p:cNvCxnSpPr>
              <a:stCxn id="20" idx="3"/>
              <a:endCxn id="7" idx="1"/>
            </p:cNvCxnSpPr>
            <p:nvPr/>
          </p:nvCxnSpPr>
          <p:spPr bwMode="gray">
            <a:xfrm flipV="1">
              <a:off x="2500298" y="3857628"/>
              <a:ext cx="500066" cy="1571636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winkelte Verbindung 41"/>
            <p:cNvCxnSpPr>
              <a:stCxn id="18" idx="3"/>
              <a:endCxn id="7" idx="1"/>
            </p:cNvCxnSpPr>
            <p:nvPr/>
          </p:nvCxnSpPr>
          <p:spPr bwMode="gray">
            <a:xfrm flipV="1">
              <a:off x="2500298" y="3857628"/>
              <a:ext cx="500066" cy="785818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winkelte Verbindung 41"/>
            <p:cNvCxnSpPr>
              <a:stCxn id="16" idx="3"/>
              <a:endCxn id="7" idx="1"/>
            </p:cNvCxnSpPr>
            <p:nvPr/>
          </p:nvCxnSpPr>
          <p:spPr bwMode="gray">
            <a:xfrm>
              <a:off x="2500298" y="3857628"/>
              <a:ext cx="500066" cy="1588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winkelte Verbindung 41"/>
            <p:cNvCxnSpPr>
              <a:stCxn id="14" idx="3"/>
              <a:endCxn id="7" idx="1"/>
            </p:cNvCxnSpPr>
            <p:nvPr/>
          </p:nvCxnSpPr>
          <p:spPr bwMode="gray">
            <a:xfrm>
              <a:off x="2500298" y="3071810"/>
              <a:ext cx="500066" cy="785818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winkelte Verbindung 41"/>
            <p:cNvCxnSpPr>
              <a:stCxn id="12" idx="3"/>
              <a:endCxn id="7" idx="1"/>
            </p:cNvCxnSpPr>
            <p:nvPr/>
          </p:nvCxnSpPr>
          <p:spPr bwMode="gray">
            <a:xfrm>
              <a:off x="2500298" y="2285992"/>
              <a:ext cx="500066" cy="1571636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ieren 239"/>
          <p:cNvGrpSpPr/>
          <p:nvPr/>
        </p:nvGrpSpPr>
        <p:grpSpPr bwMode="gray">
          <a:xfrm>
            <a:off x="6357950" y="1928802"/>
            <a:ext cx="2500330" cy="3857652"/>
            <a:chOff x="6357950" y="1928802"/>
            <a:chExt cx="2500330" cy="3857652"/>
          </a:xfrm>
        </p:grpSpPr>
        <p:sp>
          <p:nvSpPr>
            <p:cNvPr id="53" name="Abgerundetes Rechteck 52"/>
            <p:cNvSpPr/>
            <p:nvPr/>
          </p:nvSpPr>
          <p:spPr bwMode="gray">
            <a:xfrm>
              <a:off x="6858016" y="1928802"/>
              <a:ext cx="2000264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Erschliessung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UB Basel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7000892" y="1949957"/>
              <a:ext cx="571504" cy="675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" name="Abgerundetes Rechteck 68"/>
            <p:cNvSpPr/>
            <p:nvPr/>
          </p:nvSpPr>
          <p:spPr bwMode="gray">
            <a:xfrm>
              <a:off x="6858016" y="2714620"/>
              <a:ext cx="2000264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Erschliessung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UB Bern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70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7000892" y="2735775"/>
              <a:ext cx="571504" cy="675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" name="Abgerundetes Rechteck 70"/>
            <p:cNvSpPr/>
            <p:nvPr/>
          </p:nvSpPr>
          <p:spPr bwMode="gray">
            <a:xfrm>
              <a:off x="6858016" y="3500438"/>
              <a:ext cx="2000264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Erschliessung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Bibl. de </a:t>
              </a:r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Genève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72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7000892" y="3521593"/>
              <a:ext cx="571504" cy="675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" name="Abgerundetes Rechteck 72"/>
            <p:cNvSpPr/>
            <p:nvPr/>
          </p:nvSpPr>
          <p:spPr bwMode="gray">
            <a:xfrm>
              <a:off x="6858016" y="4286256"/>
              <a:ext cx="2000264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Erschliessung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ZB Zürich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74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7000892" y="4307411"/>
              <a:ext cx="571504" cy="675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5" name="Abgerundetes Rechteck 74"/>
            <p:cNvSpPr/>
            <p:nvPr/>
          </p:nvSpPr>
          <p:spPr bwMode="gray">
            <a:xfrm>
              <a:off x="6858016" y="5072074"/>
              <a:ext cx="2000264" cy="714380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Erschliessung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ETH-</a:t>
              </a:r>
              <a:r>
                <a:rPr lang="de-DE" sz="1400" dirty="0" err="1" smtClean="0">
                  <a:solidFill>
                    <a:schemeClr val="bg1"/>
                  </a:solidFill>
                  <a:latin typeface="Candara" pitchFamily="34" charset="0"/>
                </a:rPr>
                <a:t>Bib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 Zürich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76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7000892" y="5093229"/>
              <a:ext cx="571504" cy="675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77" name="Gewinkelte Verbindung 41"/>
            <p:cNvCxnSpPr>
              <a:stCxn id="53" idx="1"/>
              <a:endCxn id="7" idx="3"/>
            </p:cNvCxnSpPr>
            <p:nvPr/>
          </p:nvCxnSpPr>
          <p:spPr bwMode="gray">
            <a:xfrm rot="10800000" flipV="1">
              <a:off x="6357950" y="2285992"/>
              <a:ext cx="500066" cy="1571636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Gewinkelte Verbindung 41"/>
            <p:cNvCxnSpPr>
              <a:stCxn id="69" idx="1"/>
              <a:endCxn id="7" idx="3"/>
            </p:cNvCxnSpPr>
            <p:nvPr/>
          </p:nvCxnSpPr>
          <p:spPr bwMode="gray">
            <a:xfrm rot="10800000" flipV="1">
              <a:off x="6357950" y="3071810"/>
              <a:ext cx="500066" cy="785818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Gewinkelte Verbindung 41"/>
            <p:cNvCxnSpPr>
              <a:stCxn id="71" idx="1"/>
              <a:endCxn id="7" idx="3"/>
            </p:cNvCxnSpPr>
            <p:nvPr/>
          </p:nvCxnSpPr>
          <p:spPr bwMode="gray">
            <a:xfrm rot="10800000">
              <a:off x="6357950" y="3857628"/>
              <a:ext cx="500066" cy="1588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winkelte Verbindung 41"/>
            <p:cNvCxnSpPr>
              <a:stCxn id="73" idx="1"/>
              <a:endCxn id="7" idx="3"/>
            </p:cNvCxnSpPr>
            <p:nvPr/>
          </p:nvCxnSpPr>
          <p:spPr bwMode="gray">
            <a:xfrm rot="10800000">
              <a:off x="6357950" y="3857628"/>
              <a:ext cx="500066" cy="785818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Gewinkelte Verbindung 41"/>
            <p:cNvCxnSpPr>
              <a:stCxn id="75" idx="1"/>
              <a:endCxn id="7" idx="3"/>
            </p:cNvCxnSpPr>
            <p:nvPr/>
          </p:nvCxnSpPr>
          <p:spPr bwMode="gray">
            <a:xfrm rot="10800000">
              <a:off x="6357950" y="3857628"/>
              <a:ext cx="500066" cy="1571636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2" name="Gruppieren 241"/>
          <p:cNvGrpSpPr/>
          <p:nvPr/>
        </p:nvGrpSpPr>
        <p:grpSpPr bwMode="gray">
          <a:xfrm>
            <a:off x="4643438" y="5214950"/>
            <a:ext cx="1571636" cy="1357322"/>
            <a:chOff x="4643438" y="5214950"/>
            <a:chExt cx="1571636" cy="1357322"/>
          </a:xfrm>
        </p:grpSpPr>
        <p:sp>
          <p:nvSpPr>
            <p:cNvPr id="101" name="Abgerundetes Rechteck 100"/>
            <p:cNvSpPr/>
            <p:nvPr/>
          </p:nvSpPr>
          <p:spPr bwMode="gray">
            <a:xfrm>
              <a:off x="4643438" y="5786454"/>
              <a:ext cx="1571636" cy="785818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Wartung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Semantics</a:t>
              </a:r>
            </a:p>
            <a:p>
              <a:pPr algn="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Aachen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02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4714876" y="5857892"/>
              <a:ext cx="571504" cy="675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45" name="Gewinkelte Verbindung 41"/>
            <p:cNvCxnSpPr>
              <a:stCxn id="101" idx="0"/>
              <a:endCxn id="7" idx="2"/>
            </p:cNvCxnSpPr>
            <p:nvPr/>
          </p:nvCxnSpPr>
          <p:spPr bwMode="gray">
            <a:xfrm rot="16200000" flipV="1">
              <a:off x="4768455" y="5125652"/>
              <a:ext cx="571504" cy="750099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4" name="Gruppieren 243"/>
          <p:cNvGrpSpPr/>
          <p:nvPr/>
        </p:nvGrpSpPr>
        <p:grpSpPr bwMode="gray">
          <a:xfrm>
            <a:off x="3000364" y="928670"/>
            <a:ext cx="2357454" cy="1571636"/>
            <a:chOff x="3000364" y="928670"/>
            <a:chExt cx="2357454" cy="1571636"/>
          </a:xfrm>
        </p:grpSpPr>
        <p:sp>
          <p:nvSpPr>
            <p:cNvPr id="178" name="Abgerundetes Rechteck 177"/>
            <p:cNvSpPr/>
            <p:nvPr/>
          </p:nvSpPr>
          <p:spPr bwMode="gray">
            <a:xfrm>
              <a:off x="3000364" y="928670"/>
              <a:ext cx="2357454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Online Kataloge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3098697" y="1322228"/>
              <a:ext cx="658238" cy="335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0" name="Rechteck 179"/>
            <p:cNvSpPr/>
            <p:nvPr/>
          </p:nvSpPr>
          <p:spPr bwMode="gray">
            <a:xfrm>
              <a:off x="3098697" y="1590248"/>
              <a:ext cx="7104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NEBIS</a:t>
              </a:r>
              <a:endParaRPr lang="de-DE" sz="1600" dirty="0">
                <a:latin typeface="Candara" pitchFamily="34" charset="0"/>
              </a:endParaRPr>
            </a:p>
          </p:txBody>
        </p:sp>
        <p:pic>
          <p:nvPicPr>
            <p:cNvPr id="181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3869219" y="1322228"/>
              <a:ext cx="658238" cy="335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2" name="Rechteck 181"/>
            <p:cNvSpPr/>
            <p:nvPr/>
          </p:nvSpPr>
          <p:spPr bwMode="gray">
            <a:xfrm>
              <a:off x="3660558" y="1590248"/>
              <a:ext cx="107157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IDS </a:t>
              </a:r>
              <a:r>
                <a:rPr lang="de-DE" sz="1200" dirty="0" smtClean="0">
                  <a:solidFill>
                    <a:schemeClr val="bg1"/>
                  </a:solidFill>
                  <a:latin typeface="Candara" pitchFamily="34" charset="0"/>
                </a:rPr>
                <a:t>BS/BE</a:t>
              </a:r>
              <a:endParaRPr lang="de-DE" sz="1200" dirty="0">
                <a:latin typeface="Candara" pitchFamily="34" charset="0"/>
              </a:endParaRPr>
            </a:p>
          </p:txBody>
        </p:sp>
        <p:pic>
          <p:nvPicPr>
            <p:cNvPr id="183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4628472" y="1322228"/>
              <a:ext cx="658238" cy="335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" name="Rechteck 183"/>
            <p:cNvSpPr/>
            <p:nvPr/>
          </p:nvSpPr>
          <p:spPr bwMode="gray">
            <a:xfrm>
              <a:off x="4628472" y="1590248"/>
              <a:ext cx="6848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RERO</a:t>
              </a:r>
              <a:endParaRPr lang="de-DE" sz="1600" dirty="0">
                <a:latin typeface="Candara" pitchFamily="34" charset="0"/>
              </a:endParaRPr>
            </a:p>
          </p:txBody>
        </p:sp>
        <p:cxnSp>
          <p:nvCxnSpPr>
            <p:cNvPr id="185" name="Gewinkelte Verbindung 41"/>
            <p:cNvCxnSpPr>
              <a:stCxn id="7" idx="0"/>
              <a:endCxn id="178" idx="2"/>
            </p:cNvCxnSpPr>
            <p:nvPr/>
          </p:nvCxnSpPr>
          <p:spPr bwMode="gray">
            <a:xfrm rot="16200000" flipV="1">
              <a:off x="4143372" y="1964521"/>
              <a:ext cx="571504" cy="500066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5" name="Gruppieren 244"/>
          <p:cNvGrpSpPr/>
          <p:nvPr/>
        </p:nvGrpSpPr>
        <p:grpSpPr bwMode="gray">
          <a:xfrm>
            <a:off x="4679157" y="928670"/>
            <a:ext cx="1678793" cy="1571636"/>
            <a:chOff x="4679157" y="928670"/>
            <a:chExt cx="1678793" cy="1571636"/>
          </a:xfrm>
        </p:grpSpPr>
        <p:sp>
          <p:nvSpPr>
            <p:cNvPr id="190" name="Abgerundetes Rechteck 189"/>
            <p:cNvSpPr/>
            <p:nvPr/>
          </p:nvSpPr>
          <p:spPr bwMode="gray">
            <a:xfrm>
              <a:off x="5392322" y="928670"/>
              <a:ext cx="928694" cy="1000132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t" anchorCtr="0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DOI RA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pic>
          <p:nvPicPr>
            <p:cNvPr id="191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5535198" y="1322228"/>
              <a:ext cx="658238" cy="335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2" name="Rechteck 191"/>
            <p:cNvSpPr/>
            <p:nvPr/>
          </p:nvSpPr>
          <p:spPr bwMode="gray">
            <a:xfrm>
              <a:off x="5354021" y="1590248"/>
              <a:ext cx="10039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DOI Server</a:t>
              </a:r>
              <a:endParaRPr lang="de-DE" sz="1400" dirty="0">
                <a:latin typeface="Candara" pitchFamily="34" charset="0"/>
              </a:endParaRPr>
            </a:p>
          </p:txBody>
        </p:sp>
        <p:cxnSp>
          <p:nvCxnSpPr>
            <p:cNvPr id="193" name="Gewinkelte Verbindung 41"/>
            <p:cNvCxnSpPr>
              <a:stCxn id="7" idx="0"/>
              <a:endCxn id="190" idx="2"/>
            </p:cNvCxnSpPr>
            <p:nvPr/>
          </p:nvCxnSpPr>
          <p:spPr bwMode="gray">
            <a:xfrm rot="5400000" flipH="1" flipV="1">
              <a:off x="4982161" y="1625798"/>
              <a:ext cx="571504" cy="1177512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3" name="Gruppieren 242"/>
          <p:cNvGrpSpPr/>
          <p:nvPr/>
        </p:nvGrpSpPr>
        <p:grpSpPr bwMode="gray">
          <a:xfrm>
            <a:off x="3143240" y="5214951"/>
            <a:ext cx="1535916" cy="1363260"/>
            <a:chOff x="3143240" y="5214951"/>
            <a:chExt cx="1535916" cy="1363260"/>
          </a:xfrm>
        </p:grpSpPr>
        <p:sp>
          <p:nvSpPr>
            <p:cNvPr id="226" name="Abgerundetes Rechteck 225"/>
            <p:cNvSpPr/>
            <p:nvPr/>
          </p:nvSpPr>
          <p:spPr bwMode="gray">
            <a:xfrm>
              <a:off x="3143240" y="5786454"/>
              <a:ext cx="1428760" cy="785818"/>
            </a:xfrm>
            <a:prstGeom prst="roundRect">
              <a:avLst>
                <a:gd name="adj" fmla="val 10230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sx="105000" sy="105000" algn="ctr" rotWithShape="0">
                <a:srgbClr val="501E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" rIns="54000" rtlCol="0" anchor="t" anchorCtr="0"/>
            <a:lstStyle/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Online Benutzer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227" name="Gewinkelte Verbindung 41"/>
            <p:cNvCxnSpPr>
              <a:stCxn id="226" idx="0"/>
              <a:endCxn id="7" idx="2"/>
            </p:cNvCxnSpPr>
            <p:nvPr/>
          </p:nvCxnSpPr>
          <p:spPr bwMode="gray">
            <a:xfrm rot="5400000" flipH="1" flipV="1">
              <a:off x="3982636" y="5089934"/>
              <a:ext cx="571504" cy="821537"/>
            </a:xfrm>
            <a:prstGeom prst="bentConnector3">
              <a:avLst>
                <a:gd name="adj1" fmla="val 50000"/>
              </a:avLst>
            </a:prstGeom>
            <a:ln w="19050" cap="rnd" cmpd="sng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36" name="Picture 12" descr="C:\Dokumente und Einstellungen\khfuchs\Lokale Einstellungen\Temporary Internet Files\Content.IE5\TPXQY16T\MPj04330920000[1]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gray">
            <a:xfrm>
              <a:off x="3571868" y="6027381"/>
              <a:ext cx="678773" cy="55083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Gewinkelte Verbindung 11"/>
          <p:cNvCxnSpPr>
            <a:stCxn id="38" idx="0"/>
            <a:endCxn id="11" idx="2"/>
          </p:cNvCxnSpPr>
          <p:nvPr/>
        </p:nvCxnSpPr>
        <p:spPr>
          <a:xfrm rot="16200000" flipH="1" flipV="1">
            <a:off x="1051731" y="2159028"/>
            <a:ext cx="4000528" cy="2968572"/>
          </a:xfrm>
          <a:prstGeom prst="bentConnector5">
            <a:avLst>
              <a:gd name="adj1" fmla="val -5714"/>
              <a:gd name="adj2" fmla="val 48130"/>
              <a:gd name="adj3" fmla="val 105714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REALISIERTER WORKFLOW</a:t>
            </a:r>
            <a:endParaRPr lang="de-DE" dirty="0"/>
          </a:p>
        </p:txBody>
      </p:sp>
      <p:grpSp>
        <p:nvGrpSpPr>
          <p:cNvPr id="100" name="Gruppieren 99"/>
          <p:cNvGrpSpPr/>
          <p:nvPr/>
        </p:nvGrpSpPr>
        <p:grpSpPr>
          <a:xfrm>
            <a:off x="500034" y="1071546"/>
            <a:ext cx="2357454" cy="3500462"/>
            <a:chOff x="500034" y="1071546"/>
            <a:chExt cx="2357454" cy="3500462"/>
          </a:xfrm>
        </p:grpSpPr>
        <p:sp>
          <p:nvSpPr>
            <p:cNvPr id="4" name="Abgerundetes Rechteck 3"/>
            <p:cNvSpPr/>
            <p:nvPr/>
          </p:nvSpPr>
          <p:spPr>
            <a:xfrm>
              <a:off x="500034" y="1643050"/>
              <a:ext cx="2357454" cy="7858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Digitalisierung bei den Projektpartnern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5" name="Abgerundetes Rechteck 4"/>
            <p:cNvSpPr/>
            <p:nvPr/>
          </p:nvSpPr>
          <p:spPr>
            <a:xfrm>
              <a:off x="500034" y="3786190"/>
              <a:ext cx="2357454" cy="7858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Benennen und Verpacken der 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unkomprimierten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Daten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6" name="Abgerundetes Rechteck 5"/>
            <p:cNvSpPr/>
            <p:nvPr/>
          </p:nvSpPr>
          <p:spPr>
            <a:xfrm>
              <a:off x="500034" y="2714620"/>
              <a:ext cx="2357454" cy="7858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Qualitätskontrolle</a:t>
              </a:r>
            </a:p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Bildverarbeitung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8" name="Gewinkelte Verbindung 7"/>
            <p:cNvCxnSpPr>
              <a:stCxn id="4" idx="0"/>
              <a:endCxn id="14" idx="4"/>
            </p:cNvCxnSpPr>
            <p:nvPr/>
          </p:nvCxnSpPr>
          <p:spPr>
            <a:xfrm rot="5400000" flipH="1" flipV="1">
              <a:off x="1571604" y="1535893"/>
              <a:ext cx="214314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winkelte Verbindung 8"/>
            <p:cNvCxnSpPr>
              <a:stCxn id="6" idx="0"/>
              <a:endCxn id="4" idx="2"/>
            </p:cNvCxnSpPr>
            <p:nvPr/>
          </p:nvCxnSpPr>
          <p:spPr>
            <a:xfrm rot="5400000" flipH="1" flipV="1">
              <a:off x="1535885" y="257174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winkelte Verbindung 9"/>
            <p:cNvCxnSpPr>
              <a:stCxn id="5" idx="0"/>
              <a:endCxn id="6" idx="2"/>
            </p:cNvCxnSpPr>
            <p:nvPr/>
          </p:nvCxnSpPr>
          <p:spPr>
            <a:xfrm rot="5400000" flipH="1" flipV="1">
              <a:off x="1535885" y="364331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Ellipse 13"/>
            <p:cNvSpPr/>
            <p:nvPr/>
          </p:nvSpPr>
          <p:spPr>
            <a:xfrm>
              <a:off x="1500166" y="1071546"/>
              <a:ext cx="357190" cy="357190"/>
            </a:xfrm>
            <a:prstGeom prst="ellipse">
              <a:avLst/>
            </a:prstGeom>
            <a:solidFill>
              <a:srgbClr val="501E00"/>
            </a:solidFill>
            <a:ln>
              <a:solidFill>
                <a:schemeClr val="tx1"/>
              </a:solidFill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</p:grpSp>
      <p:sp>
        <p:nvSpPr>
          <p:cNvPr id="7" name="Abgerundetes Rechteck 6"/>
          <p:cNvSpPr/>
          <p:nvPr/>
        </p:nvSpPr>
        <p:spPr>
          <a:xfrm>
            <a:off x="6215074" y="1643050"/>
            <a:ext cx="2357454" cy="785818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bg1"/>
                </a:solidFill>
                <a:latin typeface="Candara" pitchFamily="34" charset="0"/>
              </a:rPr>
              <a:t>Freigabe in der Online-Plattform durch die Projektpartner</a:t>
            </a:r>
            <a:r>
              <a:rPr lang="de-DE" sz="1400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de-DE" sz="1200" dirty="0" smtClean="0">
                <a:solidFill>
                  <a:schemeClr val="bg1"/>
                </a:solidFill>
                <a:latin typeface="Candara" pitchFamily="34" charset="0"/>
              </a:rPr>
              <a:t>(via Client)</a:t>
            </a:r>
            <a:endParaRPr lang="de-DE" sz="1400" dirty="0" smtClean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20" name="Gewinkelte Verbindung 19"/>
          <p:cNvCxnSpPr>
            <a:stCxn id="7" idx="0"/>
            <a:endCxn id="18" idx="2"/>
          </p:cNvCxnSpPr>
          <p:nvPr/>
        </p:nvCxnSpPr>
        <p:spPr>
          <a:xfrm rot="16200000" flipH="1" flipV="1">
            <a:off x="3964777" y="2214554"/>
            <a:ext cx="4000528" cy="2857520"/>
          </a:xfrm>
          <a:prstGeom prst="bentConnector5">
            <a:avLst>
              <a:gd name="adj1" fmla="val -5714"/>
              <a:gd name="adj2" fmla="val 50000"/>
              <a:gd name="adj3" fmla="val 105714"/>
            </a:avLst>
          </a:prstGeom>
          <a:ln w="19050" cap="rnd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3" name="Gruppieren 102"/>
          <p:cNvGrpSpPr/>
          <p:nvPr/>
        </p:nvGrpSpPr>
        <p:grpSpPr>
          <a:xfrm>
            <a:off x="3357554" y="3500438"/>
            <a:ext cx="2357454" cy="2143140"/>
            <a:chOff x="3357554" y="3500438"/>
            <a:chExt cx="2357454" cy="2143140"/>
          </a:xfrm>
        </p:grpSpPr>
        <p:sp>
          <p:nvSpPr>
            <p:cNvPr id="18" name="Abgerundetes Rechteck 17"/>
            <p:cNvSpPr/>
            <p:nvPr/>
          </p:nvSpPr>
          <p:spPr>
            <a:xfrm>
              <a:off x="3357554" y="4857760"/>
              <a:ext cx="2357454" cy="7858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Strukturierung der 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Digi-talisate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bei den Projekt-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partnern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(via Client)</a:t>
              </a:r>
            </a:p>
          </p:txBody>
        </p:sp>
        <p:sp>
          <p:nvSpPr>
            <p:cNvPr id="42" name="Abgerundetes Rechteck 41"/>
            <p:cNvSpPr/>
            <p:nvPr/>
          </p:nvSpPr>
          <p:spPr>
            <a:xfrm>
              <a:off x="3357554" y="3786190"/>
              <a:ext cx="2357454" cy="7858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Prüfung der Importe bei den Projektpartnern</a:t>
              </a:r>
            </a:p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(via Client)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83" name="Gewinkelte Verbindung 82"/>
            <p:cNvCxnSpPr/>
            <p:nvPr/>
          </p:nvCxnSpPr>
          <p:spPr>
            <a:xfrm rot="5400000" flipH="1" flipV="1">
              <a:off x="4429918" y="3642520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winkelte Verbindung 18"/>
            <p:cNvCxnSpPr>
              <a:stCxn id="18" idx="0"/>
              <a:endCxn id="42" idx="2"/>
            </p:cNvCxnSpPr>
            <p:nvPr/>
          </p:nvCxnSpPr>
          <p:spPr>
            <a:xfrm rot="5400000" flipH="1" flipV="1">
              <a:off x="4393405" y="471488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7" name="Gruppieren 106"/>
          <p:cNvGrpSpPr/>
          <p:nvPr/>
        </p:nvGrpSpPr>
        <p:grpSpPr>
          <a:xfrm>
            <a:off x="3357554" y="1643050"/>
            <a:ext cx="2357454" cy="1857388"/>
            <a:chOff x="3357554" y="1643050"/>
            <a:chExt cx="2357454" cy="1857388"/>
          </a:xfrm>
        </p:grpSpPr>
        <p:cxnSp>
          <p:nvCxnSpPr>
            <p:cNvPr id="84" name="Gewinkelte Verbindung 83"/>
            <p:cNvCxnSpPr/>
            <p:nvPr/>
          </p:nvCxnSpPr>
          <p:spPr>
            <a:xfrm rot="5400000" flipH="1" flipV="1">
              <a:off x="4429918" y="2570950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ichtungspfeil 36"/>
            <p:cNvSpPr/>
            <p:nvPr/>
          </p:nvSpPr>
          <p:spPr>
            <a:xfrm>
              <a:off x="3357554" y="2714620"/>
              <a:ext cx="2357454" cy="785818"/>
            </a:xfrm>
            <a:prstGeom prst="homePlate">
              <a:avLst>
                <a:gd name="adj" fmla="val 28264"/>
              </a:avLst>
            </a:prstGeom>
            <a:solidFill>
              <a:srgbClr val="EED596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  <a:scene3d>
              <a:camera prst="orthographicFront"/>
              <a:lightRig rig="balanced" dir="t">
                <a:rot lat="0" lon="0" rev="1800000"/>
              </a:lightRig>
            </a:scene3d>
            <a:sp3d extrusionH="107950" contourW="12700" prstMaterial="matte">
              <a:bevelT w="101600" h="101600"/>
              <a:extrusionClr>
                <a:schemeClr val="bg2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Metadatenabfrage aus den Online-Katalogen über den VL-Server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38" name="Abgerundetes Rechteck 37"/>
            <p:cNvSpPr/>
            <p:nvPr/>
          </p:nvSpPr>
          <p:spPr>
            <a:xfrm>
              <a:off x="3357554" y="1643050"/>
              <a:ext cx="2357454" cy="785818"/>
            </a:xfrm>
            <a:prstGeom prst="roundRect">
              <a:avLst/>
            </a:prstGeom>
            <a:solidFill>
              <a:srgbClr val="EED596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  <a:scene3d>
              <a:camera prst="orthographicFront"/>
              <a:lightRig rig="balanced" dir="t">
                <a:rot lat="0" lon="0" rev="1800000"/>
              </a:lightRig>
            </a:scene3d>
            <a:sp3d extrusionH="107950" contourW="12700" prstMaterial="matte">
              <a:bevelT w="101600" h="101600"/>
              <a:extrusionClr>
                <a:schemeClr val="bg2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Importieren und Erstellen der Derivate auf dem VL-Server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</p:grpSp>
      <p:grpSp>
        <p:nvGrpSpPr>
          <p:cNvPr id="101" name="Gruppieren 100"/>
          <p:cNvGrpSpPr/>
          <p:nvPr/>
        </p:nvGrpSpPr>
        <p:grpSpPr>
          <a:xfrm>
            <a:off x="500034" y="4572008"/>
            <a:ext cx="2357454" cy="1071570"/>
            <a:chOff x="500034" y="4572008"/>
            <a:chExt cx="2357454" cy="1071570"/>
          </a:xfrm>
        </p:grpSpPr>
        <p:cxnSp>
          <p:nvCxnSpPr>
            <p:cNvPr id="94" name="Gewinkelte Verbindung 93"/>
            <p:cNvCxnSpPr/>
            <p:nvPr/>
          </p:nvCxnSpPr>
          <p:spPr>
            <a:xfrm rot="5400000" flipH="1" flipV="1">
              <a:off x="1500960" y="4714090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ichtungspfeil 10"/>
            <p:cNvSpPr/>
            <p:nvPr/>
          </p:nvSpPr>
          <p:spPr>
            <a:xfrm>
              <a:off x="500034" y="4857760"/>
              <a:ext cx="2357454" cy="785818"/>
            </a:xfrm>
            <a:prstGeom prst="homePlate">
              <a:avLst>
                <a:gd name="adj" fmla="val 28264"/>
              </a:avLst>
            </a:prstGeom>
            <a:solidFill>
              <a:srgbClr val="EED596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  <a:scene3d>
              <a:camera prst="orthographicFront"/>
              <a:lightRig rig="balanced" dir="t">
                <a:rot lat="0" lon="0" rev="1800000"/>
              </a:lightRig>
            </a:scene3d>
            <a:sp3d extrusionH="107950" contourW="12700" prstMaterial="matte">
              <a:bevelT w="101600" h="101600"/>
              <a:extrusionClr>
                <a:schemeClr val="bg2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Versand an die ETH-Bibliothek</a:t>
              </a:r>
            </a:p>
            <a:p>
              <a:pPr algn="ctr"/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(FTP oder Postweg)</a:t>
              </a:r>
              <a:endParaRPr lang="de-DE" sz="14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</p:grpSp>
      <p:grpSp>
        <p:nvGrpSpPr>
          <p:cNvPr id="105" name="Gruppieren 104"/>
          <p:cNvGrpSpPr/>
          <p:nvPr/>
        </p:nvGrpSpPr>
        <p:grpSpPr>
          <a:xfrm>
            <a:off x="6215074" y="2429662"/>
            <a:ext cx="2357454" cy="3713982"/>
            <a:chOff x="6215074" y="2429662"/>
            <a:chExt cx="2357454" cy="3713982"/>
          </a:xfrm>
        </p:grpSpPr>
        <p:cxnSp>
          <p:nvCxnSpPr>
            <p:cNvPr id="92" name="Gewinkelte Verbindung 91"/>
            <p:cNvCxnSpPr/>
            <p:nvPr/>
          </p:nvCxnSpPr>
          <p:spPr>
            <a:xfrm rot="5400000" flipH="1" flipV="1">
              <a:off x="7216000" y="3642520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winkelte Verbindung 12"/>
            <p:cNvCxnSpPr>
              <a:stCxn id="85" idx="0"/>
              <a:endCxn id="7" idx="2"/>
            </p:cNvCxnSpPr>
            <p:nvPr/>
          </p:nvCxnSpPr>
          <p:spPr>
            <a:xfrm rot="5400000" flipH="1" flipV="1">
              <a:off x="7250925" y="2571744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uppieren 14"/>
            <p:cNvGrpSpPr/>
            <p:nvPr/>
          </p:nvGrpSpPr>
          <p:grpSpPr>
            <a:xfrm>
              <a:off x="7215206" y="5786454"/>
              <a:ext cx="357190" cy="357190"/>
              <a:chOff x="6143636" y="2143116"/>
              <a:chExt cx="357190" cy="357190"/>
            </a:xfrm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grpSpPr>
          <p:sp>
            <p:nvSpPr>
              <p:cNvPr id="16" name="Ellipse 15"/>
              <p:cNvSpPr/>
              <p:nvPr/>
            </p:nvSpPr>
            <p:spPr>
              <a:xfrm>
                <a:off x="6143636" y="2143116"/>
                <a:ext cx="357190" cy="357190"/>
              </a:xfrm>
              <a:prstGeom prst="ellipse">
                <a:avLst/>
              </a:prstGeom>
              <a:solidFill>
                <a:srgbClr val="501E00"/>
              </a:solidFill>
              <a:ln>
                <a:solidFill>
                  <a:schemeClr val="tx1"/>
                </a:solidFill>
              </a:ln>
              <a:effectLst>
                <a:outerShdw blurRad="63500" dist="25400" dir="3000000" sx="105000" sy="105000" algn="ctr" rotWithShape="0">
                  <a:srgbClr val="501E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>
                  <a:latin typeface="Candara" pitchFamily="34" charset="0"/>
                </a:endParaRPr>
              </a:p>
            </p:txBody>
          </p:sp>
          <p:sp>
            <p:nvSpPr>
              <p:cNvPr id="17" name="Ellipse 16"/>
              <p:cNvSpPr/>
              <p:nvPr/>
            </p:nvSpPr>
            <p:spPr>
              <a:xfrm>
                <a:off x="6215074" y="2214554"/>
                <a:ext cx="214314" cy="214314"/>
              </a:xfrm>
              <a:prstGeom prst="ellipse">
                <a:avLst/>
              </a:prstGeom>
              <a:solidFill>
                <a:srgbClr val="501E00"/>
              </a:solidFill>
              <a:ln>
                <a:solidFill>
                  <a:schemeClr val="tx1"/>
                </a:solidFill>
              </a:ln>
              <a:effectLst>
                <a:outerShdw blurRad="63500" dist="25400" dir="3000000" sx="105000" sy="105000" algn="ctr" rotWithShape="0">
                  <a:srgbClr val="501E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>
                  <a:latin typeface="Candara" pitchFamily="34" charset="0"/>
                </a:endParaRPr>
              </a:p>
            </p:txBody>
          </p:sp>
        </p:grpSp>
        <p:sp>
          <p:nvSpPr>
            <p:cNvPr id="85" name="Abgerundetes Rechteck 84"/>
            <p:cNvSpPr/>
            <p:nvPr/>
          </p:nvSpPr>
          <p:spPr>
            <a:xfrm>
              <a:off x="6215074" y="2714620"/>
              <a:ext cx="2357454" cy="785818"/>
            </a:xfrm>
            <a:prstGeom prst="roundRect">
              <a:avLst/>
            </a:prstGeom>
            <a:solidFill>
              <a:srgbClr val="EED596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  <a:scene3d>
              <a:camera prst="orthographicFront"/>
              <a:lightRig rig="balanced" dir="t">
                <a:rot lat="0" lon="0" rev="1800000"/>
              </a:lightRig>
            </a:scene3d>
            <a:sp3d extrusionH="107950" contourW="12700" prstMaterial="matte">
              <a:bevelT w="101600" h="101600"/>
              <a:extrusionClr>
                <a:schemeClr val="bg2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Erstellen von 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Archivcon-tainern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inkl. Metadaten auf dem VL-Server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sp>
          <p:nvSpPr>
            <p:cNvPr id="89" name="Richtungspfeil 88"/>
            <p:cNvSpPr/>
            <p:nvPr/>
          </p:nvSpPr>
          <p:spPr>
            <a:xfrm>
              <a:off x="6215074" y="3786190"/>
              <a:ext cx="2357454" cy="785818"/>
            </a:xfrm>
            <a:prstGeom prst="homePlate">
              <a:avLst>
                <a:gd name="adj" fmla="val 28264"/>
              </a:avLst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Rückversand der Con-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tainer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an die Projekt-</a:t>
              </a:r>
              <a:r>
                <a:rPr lang="de-DE" sz="1600" dirty="0" err="1" smtClean="0">
                  <a:solidFill>
                    <a:schemeClr val="bg1"/>
                  </a:solidFill>
                  <a:latin typeface="Candara" pitchFamily="34" charset="0"/>
                </a:rPr>
                <a:t>partner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 </a:t>
              </a:r>
              <a:r>
                <a:rPr lang="de-DE" sz="1400" dirty="0" smtClean="0">
                  <a:solidFill>
                    <a:schemeClr val="bg1"/>
                  </a:solidFill>
                  <a:latin typeface="Candara" pitchFamily="34" charset="0"/>
                </a:rPr>
                <a:t>(Postweg</a:t>
              </a:r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)</a:t>
              </a:r>
            </a:p>
          </p:txBody>
        </p:sp>
        <p:sp>
          <p:nvSpPr>
            <p:cNvPr id="90" name="Abgerundetes Rechteck 89"/>
            <p:cNvSpPr/>
            <p:nvPr/>
          </p:nvSpPr>
          <p:spPr>
            <a:xfrm>
              <a:off x="6215074" y="4857760"/>
              <a:ext cx="2357454" cy="7858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63500" dist="25400" dir="3000000" sx="105000" sy="105000" algn="ctr" rotWithShape="0">
                <a:srgbClr val="501E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bg1"/>
                  </a:solidFill>
                  <a:latin typeface="Candara" pitchFamily="34" charset="0"/>
                </a:rPr>
                <a:t>Archivierung der Container bei den Projektpartnern</a:t>
              </a:r>
              <a:endParaRPr lang="de-DE" sz="1600" dirty="0">
                <a:solidFill>
                  <a:schemeClr val="bg1"/>
                </a:solidFill>
                <a:latin typeface="Candara" pitchFamily="34" charset="0"/>
              </a:endParaRPr>
            </a:p>
          </p:txBody>
        </p:sp>
        <p:cxnSp>
          <p:nvCxnSpPr>
            <p:cNvPr id="93" name="Gewinkelte Verbindung 92"/>
            <p:cNvCxnSpPr/>
            <p:nvPr/>
          </p:nvCxnSpPr>
          <p:spPr>
            <a:xfrm rot="5400000" flipH="1" flipV="1">
              <a:off x="7214412" y="4714090"/>
              <a:ext cx="285752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Gewinkelte Verbindung 94"/>
            <p:cNvCxnSpPr>
              <a:endCxn id="90" idx="2"/>
            </p:cNvCxnSpPr>
            <p:nvPr/>
          </p:nvCxnSpPr>
          <p:spPr>
            <a:xfrm rot="5400000" flipH="1" flipV="1">
              <a:off x="7322363" y="5715016"/>
              <a:ext cx="142876" cy="1588"/>
            </a:xfrm>
            <a:prstGeom prst="bentConnector3">
              <a:avLst>
                <a:gd name="adj1" fmla="val 50000"/>
              </a:avLst>
            </a:prstGeom>
            <a:ln w="19050" cap="rnd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Abgerundetes Rechteck 97"/>
          <p:cNvSpPr/>
          <p:nvPr/>
        </p:nvSpPr>
        <p:spPr>
          <a:xfrm>
            <a:off x="2071670" y="6286520"/>
            <a:ext cx="1428760" cy="428628"/>
          </a:xfrm>
          <a:prstGeom prst="roundRect">
            <a:avLst/>
          </a:prstGeom>
          <a:solidFill>
            <a:srgbClr val="EED596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  <a:scene3d>
            <a:camera prst="orthographicFront"/>
            <a:lightRig rig="balanced" dir="t">
              <a:rot lat="0" lon="0" rev="1800000"/>
            </a:lightRig>
          </a:scene3d>
          <a:sp3d extrusionH="107950" contourW="12700" prstMaterial="matte">
            <a:bevelT w="101600" h="101600"/>
            <a:extrusionClr>
              <a:schemeClr val="bg2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schemeClr val="bg1"/>
                </a:solidFill>
                <a:latin typeface="Candara" pitchFamily="34" charset="0"/>
              </a:rPr>
              <a:t>Automatische </a:t>
            </a:r>
          </a:p>
          <a:p>
            <a:pPr algn="ctr"/>
            <a:r>
              <a:rPr lang="de-DE" sz="1200" dirty="0" smtClean="0">
                <a:solidFill>
                  <a:schemeClr val="bg1"/>
                </a:solidFill>
                <a:latin typeface="Candara" pitchFamily="34" charset="0"/>
              </a:rPr>
              <a:t>Ausführung</a:t>
            </a:r>
            <a:endParaRPr lang="de-DE" sz="12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99" name="Abgerundetes Rechteck 98"/>
          <p:cNvSpPr/>
          <p:nvPr/>
        </p:nvSpPr>
        <p:spPr>
          <a:xfrm>
            <a:off x="500034" y="6286520"/>
            <a:ext cx="1428760" cy="428628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63500" dist="25400" dir="3000000" sx="105000" sy="105000" algn="ctr" rotWithShape="0">
              <a:srgbClr val="501E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schemeClr val="bg1"/>
                </a:solidFill>
                <a:latin typeface="Candara" pitchFamily="34" charset="0"/>
              </a:rPr>
              <a:t>Manueller Eingriff erforderlich</a:t>
            </a:r>
            <a:endParaRPr lang="de-DE" sz="1200" dirty="0">
              <a:solidFill>
                <a:schemeClr val="bg1"/>
              </a:solidFill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8" grpId="0" animBg="1"/>
      <p:bldP spid="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ANFORDERUNGEN AN DIE WEB-SCHNITTSTELLE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de-DE" sz="2400" dirty="0" smtClean="0"/>
              <a:t>Die Strukturierung der präsentierten Titel muss nach Kollektionen und nach Projektpartnern möglich sein.</a:t>
            </a:r>
          </a:p>
          <a:p>
            <a:pPr>
              <a:spcAft>
                <a:spcPts val="1000"/>
              </a:spcAft>
            </a:pPr>
            <a:r>
              <a:rPr lang="de-DE" sz="2400" dirty="0" smtClean="0"/>
              <a:t>Es muss ein hierarchisches </a:t>
            </a:r>
            <a:r>
              <a:rPr lang="de-DE" sz="2400" dirty="0" err="1" smtClean="0"/>
              <a:t>Browsing</a:t>
            </a:r>
            <a:r>
              <a:rPr lang="de-DE" sz="2400" dirty="0" smtClean="0"/>
              <a:t> nach bestimmten Metadaten (z. B. Autor oder Jahr) möglich sein.</a:t>
            </a:r>
          </a:p>
          <a:p>
            <a:pPr>
              <a:spcAft>
                <a:spcPts val="1000"/>
              </a:spcAft>
            </a:pPr>
            <a:r>
              <a:rPr lang="de-DE" sz="2400" dirty="0" smtClean="0"/>
              <a:t>Das visuelle Design muss </a:t>
            </a:r>
            <a:r>
              <a:rPr lang="de-DE" sz="2400" dirty="0" err="1" smtClean="0"/>
              <a:t>gleichermassen</a:t>
            </a:r>
            <a:r>
              <a:rPr lang="de-DE" sz="2400" dirty="0" smtClean="0"/>
              <a:t> einfach und ansprechend sein.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sz="2400" dirty="0" smtClean="0"/>
              <a:t>Die Bedienung für Benutzer (Frontend) muss intuitiv sein.</a:t>
            </a:r>
            <a:endParaRPr lang="de-DE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WEB-SCHNITTSTELLE DER PLATTFORM E-RARA.CH</a:t>
            </a:r>
            <a:endParaRPr lang="de-DE" dirty="0"/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948952"/>
            <a:ext cx="7858180" cy="5766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uppieren 9"/>
          <p:cNvGrpSpPr/>
          <p:nvPr/>
        </p:nvGrpSpPr>
        <p:grpSpPr>
          <a:xfrm>
            <a:off x="2714612" y="2428868"/>
            <a:ext cx="5500726" cy="571504"/>
            <a:chOff x="2714612" y="2428868"/>
            <a:chExt cx="5500726" cy="571504"/>
          </a:xfrm>
        </p:grpSpPr>
        <p:sp>
          <p:nvSpPr>
            <p:cNvPr id="7" name="Textfeld 6"/>
            <p:cNvSpPr txBox="1"/>
            <p:nvPr/>
          </p:nvSpPr>
          <p:spPr>
            <a:xfrm>
              <a:off x="2714612" y="2714620"/>
              <a:ext cx="5500726" cy="285752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rIns="18000" rtlCol="0" anchor="ctr" anchorCtr="0">
              <a:noAutofit/>
            </a:bodyPr>
            <a:lstStyle/>
            <a:p>
              <a:pPr algn="ctr"/>
              <a:r>
                <a:rPr lang="de-DE" sz="1500" dirty="0" smtClean="0">
                  <a:solidFill>
                    <a:schemeClr val="bg1"/>
                  </a:solidFill>
                  <a:latin typeface="Candara" pitchFamily="34" charset="0"/>
                </a:rPr>
                <a:t>Strukturierung nach Projektpartner</a:t>
              </a:r>
            </a:p>
          </p:txBody>
        </p:sp>
        <p:sp>
          <p:nvSpPr>
            <p:cNvPr id="6" name="Rechteck 5"/>
            <p:cNvSpPr/>
            <p:nvPr/>
          </p:nvSpPr>
          <p:spPr>
            <a:xfrm>
              <a:off x="2714612" y="2428868"/>
              <a:ext cx="5500726" cy="285752"/>
            </a:xfrm>
            <a:prstGeom prst="rect">
              <a:avLst/>
            </a:prstGeom>
            <a:noFill/>
            <a:ln w="38100">
              <a:solidFill>
                <a:srgbClr val="E647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</p:grpSp>
      <p:grpSp>
        <p:nvGrpSpPr>
          <p:cNvPr id="11" name="Gruppieren 10"/>
          <p:cNvGrpSpPr/>
          <p:nvPr/>
        </p:nvGrpSpPr>
        <p:grpSpPr>
          <a:xfrm>
            <a:off x="714348" y="2786058"/>
            <a:ext cx="4071966" cy="714380"/>
            <a:chOff x="714348" y="2786058"/>
            <a:chExt cx="4071966" cy="714380"/>
          </a:xfrm>
        </p:grpSpPr>
        <p:sp>
          <p:nvSpPr>
            <p:cNvPr id="5" name="Textfeld 4"/>
            <p:cNvSpPr txBox="1"/>
            <p:nvPr/>
          </p:nvSpPr>
          <p:spPr>
            <a:xfrm>
              <a:off x="2143108" y="3214686"/>
              <a:ext cx="2643206" cy="285752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rIns="18000" rtlCol="0" anchor="ctr" anchorCtr="0">
              <a:noAutofit/>
            </a:bodyPr>
            <a:lstStyle/>
            <a:p>
              <a:r>
                <a:rPr lang="de-DE" sz="1500" dirty="0" smtClean="0">
                  <a:solidFill>
                    <a:schemeClr val="bg1"/>
                  </a:solidFill>
                  <a:latin typeface="Candara" pitchFamily="34" charset="0"/>
                </a:rPr>
                <a:t>Strukturierung  nach Kollektion</a:t>
              </a:r>
            </a:p>
          </p:txBody>
        </p:sp>
        <p:sp>
          <p:nvSpPr>
            <p:cNvPr id="4" name="Rechteck 3"/>
            <p:cNvSpPr/>
            <p:nvPr/>
          </p:nvSpPr>
          <p:spPr>
            <a:xfrm>
              <a:off x="714348" y="2786058"/>
              <a:ext cx="1428760" cy="714380"/>
            </a:xfrm>
            <a:prstGeom prst="rect">
              <a:avLst/>
            </a:prstGeom>
            <a:noFill/>
            <a:ln w="38100">
              <a:solidFill>
                <a:srgbClr val="E647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</p:grpSp>
      <p:grpSp>
        <p:nvGrpSpPr>
          <p:cNvPr id="12" name="Gruppieren 11"/>
          <p:cNvGrpSpPr/>
          <p:nvPr/>
        </p:nvGrpSpPr>
        <p:grpSpPr>
          <a:xfrm>
            <a:off x="714348" y="3571876"/>
            <a:ext cx="4214842" cy="1000132"/>
            <a:chOff x="714348" y="3571876"/>
            <a:chExt cx="4214842" cy="1000132"/>
          </a:xfrm>
        </p:grpSpPr>
        <p:sp>
          <p:nvSpPr>
            <p:cNvPr id="9" name="Textfeld 8"/>
            <p:cNvSpPr txBox="1"/>
            <p:nvPr/>
          </p:nvSpPr>
          <p:spPr>
            <a:xfrm>
              <a:off x="2143108" y="4286256"/>
              <a:ext cx="2786082" cy="285752"/>
            </a:xfrm>
            <a:prstGeom prst="rect">
              <a:avLst/>
            </a:prstGeom>
            <a:solidFill>
              <a:srgbClr val="BFBFBF">
                <a:alpha val="80000"/>
              </a:srgbClr>
            </a:solidFill>
          </p:spPr>
          <p:txBody>
            <a:bodyPr wrap="square" rIns="18000" rtlCol="0" anchor="ctr" anchorCtr="0">
              <a:noAutofit/>
            </a:bodyPr>
            <a:lstStyle/>
            <a:p>
              <a:r>
                <a:rPr lang="de-DE" sz="1500" dirty="0" smtClean="0">
                  <a:solidFill>
                    <a:schemeClr val="bg1"/>
                  </a:solidFill>
                  <a:latin typeface="Candara" pitchFamily="34" charset="0"/>
                </a:rPr>
                <a:t>Strukturierung  nach Metadaten</a:t>
              </a:r>
            </a:p>
          </p:txBody>
        </p:sp>
        <p:sp>
          <p:nvSpPr>
            <p:cNvPr id="8" name="Rechteck 7"/>
            <p:cNvSpPr/>
            <p:nvPr/>
          </p:nvSpPr>
          <p:spPr>
            <a:xfrm>
              <a:off x="714348" y="3571876"/>
              <a:ext cx="1428760" cy="1000132"/>
            </a:xfrm>
            <a:prstGeom prst="rect">
              <a:avLst/>
            </a:prstGeom>
            <a:noFill/>
            <a:ln w="38100">
              <a:solidFill>
                <a:srgbClr val="E647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latin typeface="Candar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AKTUELLE KENNZAHLEN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00100" y="1928802"/>
            <a:ext cx="7543824" cy="3571900"/>
          </a:xfrm>
        </p:spPr>
        <p:txBody>
          <a:bodyPr/>
          <a:lstStyle/>
          <a:p>
            <a:pPr marL="4305300" indent="-4305300">
              <a:spcBef>
                <a:spcPts val="0"/>
              </a:spcBef>
              <a:spcAft>
                <a:spcPts val="1000"/>
              </a:spcAft>
              <a:buNone/>
            </a:pPr>
            <a:r>
              <a:rPr lang="de-DE" sz="2400" dirty="0" smtClean="0"/>
              <a:t>Durchsatz Scan-Roboter	300 Seiten/h</a:t>
            </a:r>
          </a:p>
          <a:p>
            <a:pPr marL="4305300" indent="-4305300">
              <a:spcBef>
                <a:spcPts val="0"/>
              </a:spcBef>
              <a:spcAft>
                <a:spcPts val="1000"/>
              </a:spcAft>
              <a:buNone/>
            </a:pPr>
            <a:r>
              <a:rPr lang="de-DE" sz="2400" dirty="0" smtClean="0"/>
              <a:t>Durchsatz manueller Scanner	100 Seiten/h</a:t>
            </a:r>
          </a:p>
          <a:p>
            <a:pPr marL="4305300" indent="-4305300">
              <a:spcBef>
                <a:spcPts val="0"/>
              </a:spcBef>
              <a:spcAft>
                <a:spcPts val="1000"/>
              </a:spcAft>
              <a:buNone/>
            </a:pPr>
            <a:r>
              <a:rPr lang="de-DE" sz="2400" dirty="0" smtClean="0"/>
              <a:t>Titel online seit Oktober 2009	ca. 950</a:t>
            </a:r>
          </a:p>
          <a:p>
            <a:pPr marL="4305300" indent="-4305300">
              <a:spcBef>
                <a:spcPts val="0"/>
              </a:spcBef>
              <a:spcAft>
                <a:spcPts val="1000"/>
              </a:spcAft>
              <a:buNone/>
            </a:pPr>
            <a:r>
              <a:rPr lang="de-DE" sz="2400" dirty="0" smtClean="0"/>
              <a:t>Importierte Datenmenge	40 GB/Tag</a:t>
            </a:r>
          </a:p>
          <a:p>
            <a:pPr marL="4305300" indent="-4305300">
              <a:spcBef>
                <a:spcPts val="0"/>
              </a:spcBef>
              <a:spcAft>
                <a:spcPts val="1000"/>
              </a:spcAft>
              <a:buNone/>
            </a:pPr>
            <a:r>
              <a:rPr lang="de-DE" sz="2400" dirty="0" smtClean="0"/>
              <a:t>Davon über FTP	ca. 12 GB/Tag</a:t>
            </a:r>
          </a:p>
          <a:p>
            <a:pPr marL="4305300" indent="-4305300">
              <a:spcBef>
                <a:spcPts val="0"/>
              </a:spcBef>
              <a:spcAft>
                <a:spcPts val="1000"/>
              </a:spcAft>
              <a:buNone/>
            </a:pPr>
            <a:r>
              <a:rPr lang="de-DE" sz="2400" dirty="0" smtClean="0"/>
              <a:t>Import Seiten	ca. 2000/Tag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ERFAHRUNGEN DER TECHNISCHEN REALISIERUNG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8596" y="1500174"/>
            <a:ext cx="8358246" cy="45259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Bei täglichem Transfer der Tagesproduktion (ca. 10-20 GB) ist FTP über das Internet als Transportverfahren geeignet.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Der Zugriff auf den Client über RDP erlaubt ein ausreichend komfortables Arbeiten.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de-DE" dirty="0" smtClean="0"/>
              <a:t>Die realisierte Lösung erlaubt beliebige Betriebssysteme für den Client-Betrieb ohne auf einen Web-Client zurückgreifen zu müssen.</a:t>
            </a:r>
          </a:p>
          <a:p>
            <a:r>
              <a:rPr lang="de-DE" dirty="0" smtClean="0"/>
              <a:t>Die Komplexität und die Konfiguration des Workflows erfordern eine mehrmonatige Phase der Abstimmung bis ein Routinebetrieb erreicht ist.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600" dirty="0" smtClean="0"/>
              <a:t>ERFAHRUNGEN DER ORGANISATORISCHEN REALISIERUNG</a:t>
            </a:r>
            <a:endParaRPr lang="de-DE" sz="2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000"/>
              </a:spcAft>
            </a:pPr>
            <a:r>
              <a:rPr lang="de-DE" dirty="0" smtClean="0"/>
              <a:t>Das reibungslose Zusammenspiel der Standorte erfordert die Festlegung von Regeln für die Digitalisierung, die Dateibenennung, den Datentransfer und die Qualitätssicherung.</a:t>
            </a:r>
          </a:p>
          <a:p>
            <a:pPr>
              <a:spcAft>
                <a:spcPts val="1000"/>
              </a:spcAft>
            </a:pPr>
            <a:r>
              <a:rPr lang="de-DE" dirty="0" smtClean="0"/>
              <a:t>Der Entwurf einer allseits befriedigenden Web-Schnittstelle muss in der Planung und der Umsetzung ausreichend berücksichtigt werden (Zeit und Kosten).</a:t>
            </a:r>
          </a:p>
          <a:p>
            <a:pPr>
              <a:spcAft>
                <a:spcPts val="1000"/>
              </a:spcAft>
            </a:pPr>
            <a:r>
              <a:rPr lang="de-DE" dirty="0" smtClean="0"/>
              <a:t>Der Betrieb und der Support einer Plattform dieser </a:t>
            </a:r>
            <a:r>
              <a:rPr lang="de-DE" dirty="0" err="1" smtClean="0"/>
              <a:t>Grösse</a:t>
            </a:r>
            <a:r>
              <a:rPr lang="de-DE" dirty="0" smtClean="0"/>
              <a:t> erfordert eine dedizierte Fachkraft.</a:t>
            </a:r>
          </a:p>
          <a:p>
            <a:pPr>
              <a:spcAft>
                <a:spcPts val="1000"/>
              </a:spcAft>
            </a:pPr>
            <a:r>
              <a:rPr lang="de-DE" dirty="0" smtClean="0"/>
              <a:t>Der Betrieb der Plattform muss in einem professionell organisierten Informatik-Zentrum erfolgen.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ANIMETRA AG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dirty="0" smtClean="0"/>
              <a:t>Copyright 2010 Animetra AG Freiburg</a:t>
            </a:r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r>
              <a:rPr lang="de-DE" dirty="0" err="1" smtClean="0"/>
              <a:t>Kirchzartener</a:t>
            </a:r>
            <a:r>
              <a:rPr lang="de-DE" dirty="0" smtClean="0"/>
              <a:t> Straße 25</a:t>
            </a:r>
          </a:p>
          <a:p>
            <a:pPr>
              <a:buNone/>
            </a:pPr>
            <a:r>
              <a:rPr lang="de-DE" dirty="0" smtClean="0"/>
              <a:t>D-79117 Freiburg i. Br.</a:t>
            </a:r>
          </a:p>
          <a:p>
            <a:pPr>
              <a:buNone/>
            </a:pPr>
            <a:r>
              <a:rPr lang="de-DE" dirty="0" smtClean="0"/>
              <a:t>Tel +49 (0)761 612 90 760</a:t>
            </a:r>
          </a:p>
          <a:p>
            <a:pPr>
              <a:buNone/>
            </a:pPr>
            <a:r>
              <a:rPr lang="de-DE" dirty="0" smtClean="0"/>
              <a:t>Fax +49 </a:t>
            </a:r>
            <a:r>
              <a:rPr lang="de-DE" dirty="0" smtClean="0"/>
              <a:t>(0)761 612 </a:t>
            </a:r>
            <a:r>
              <a:rPr lang="de-DE" dirty="0" smtClean="0"/>
              <a:t>90 761</a:t>
            </a:r>
          </a:p>
          <a:p>
            <a:pPr>
              <a:buNone/>
            </a:pPr>
            <a:r>
              <a:rPr lang="de-DE" dirty="0" smtClean="0"/>
              <a:t>E-Mail info@animetra.de</a:t>
            </a:r>
          </a:p>
          <a:p>
            <a:pPr>
              <a:buNone/>
            </a:pPr>
            <a:r>
              <a:rPr lang="de-DE" dirty="0" smtClean="0"/>
              <a:t>Web www.animetra.de</a:t>
            </a: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7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2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944</Words>
  <Application>Microsoft Office PowerPoint</Application>
  <PresentationFormat>Bildschirmpräsentation (4:3)</PresentationFormat>
  <Paragraphs>214</Paragraphs>
  <Slides>18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11</vt:i4>
      </vt:variant>
      <vt:variant>
        <vt:lpstr>Folientitel</vt:lpstr>
      </vt:variant>
      <vt:variant>
        <vt:i4>18</vt:i4>
      </vt:variant>
    </vt:vector>
  </HeadingPairs>
  <TitlesOfParts>
    <vt:vector size="37" baseType="lpstr">
      <vt:lpstr>Arial</vt:lpstr>
      <vt:lpstr>Franklin Gothic Book</vt:lpstr>
      <vt:lpstr>Tahoma</vt:lpstr>
      <vt:lpstr>Candara</vt:lpstr>
      <vt:lpstr>Gautami</vt:lpstr>
      <vt:lpstr>Calibri</vt:lpstr>
      <vt:lpstr>USALight</vt:lpstr>
      <vt:lpstr>GillionLightDB</vt:lpstr>
      <vt:lpstr>Larissa-Design</vt:lpstr>
      <vt:lpstr>9_Benutzerdefiniertes Design</vt:lpstr>
      <vt:lpstr>8_Benutzerdefiniertes Design</vt:lpstr>
      <vt:lpstr>7_Benutzerdefiniertes Design</vt:lpstr>
      <vt:lpstr>5_Benutzerdefiniertes Design</vt:lpstr>
      <vt:lpstr>6_Benutzerdefiniertes Design</vt:lpstr>
      <vt:lpstr>4_Benutzerdefiniertes Design</vt:lpstr>
      <vt:lpstr>3_Benutzerdefiniertes Design</vt:lpstr>
      <vt:lpstr>1_Benutzerdefiniertes Design</vt:lpstr>
      <vt:lpstr>2_Benutzerdefiniertes Design</vt:lpstr>
      <vt:lpstr>Benutzerdefiniertes Design</vt:lpstr>
      <vt:lpstr>INFORMATIK- UND WORKFLOW-ASPEKTE DES DIGITALISIERUNGSPROJEKTES E-RARA.CH  LÖSUNGEN FÜR EINEN VERBUND VON STANDORTEN</vt:lpstr>
      <vt:lpstr>E-RARA PROJEKTAUFTRAG</vt:lpstr>
      <vt:lpstr>E-RARA PROJEKTPARTNER</vt:lpstr>
      <vt:lpstr>E-RARA MENGENGERÜST</vt:lpstr>
      <vt:lpstr>E-RARA PROJEKTORGANISATION</vt:lpstr>
      <vt:lpstr>GEPLANTER WORKFLOW VOR DER BESCHAFFUNG</vt:lpstr>
      <vt:lpstr>ANFORDERUNGEN AN DIE ONLINE-PLATTFORM</vt:lpstr>
      <vt:lpstr>VORGEHEN IM TEILPROJEKT "ONLINE-PLATTFORM"</vt:lpstr>
      <vt:lpstr>EVALUATIONSVORGEHEN</vt:lpstr>
      <vt:lpstr>ERGEBNISSE DER EVALUATION</vt:lpstr>
      <vt:lpstr>INFRASTRUKTUR DER ONLINE-PLATTFORM</vt:lpstr>
      <vt:lpstr>REALISIERTER WORKFLOW</vt:lpstr>
      <vt:lpstr>ANFORDERUNGEN AN DIE WEB-SCHNITTSTELLE</vt:lpstr>
      <vt:lpstr>WEB-SCHNITTSTELLE DER PLATTFORM E-RARA.CH</vt:lpstr>
      <vt:lpstr>AKTUELLE KENNZAHLEN</vt:lpstr>
      <vt:lpstr>ERFAHRUNGEN DER TECHNISCHEN REALISIERUNG</vt:lpstr>
      <vt:lpstr>ERFAHRUNGEN DER ORGANISATORISCHEN REALISIERUNG</vt:lpstr>
      <vt:lpstr>ANIMETRA AG 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SEC</dc:creator>
  <cp:lastModifiedBy>Karl Hermann Fuchs</cp:lastModifiedBy>
  <cp:revision>316</cp:revision>
  <dcterms:created xsi:type="dcterms:W3CDTF">2008-09-29T13:05:43Z</dcterms:created>
  <dcterms:modified xsi:type="dcterms:W3CDTF">2010-04-17T13:09:25Z</dcterms:modified>
</cp:coreProperties>
</file>