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doc" ContentType="application/msword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9" r:id="rId1"/>
  </p:sldMasterIdLst>
  <p:notesMasterIdLst>
    <p:notesMasterId r:id="rId32"/>
  </p:notesMasterIdLst>
  <p:sldIdLst>
    <p:sldId id="257" r:id="rId2"/>
    <p:sldId id="262" r:id="rId3"/>
    <p:sldId id="305" r:id="rId4"/>
    <p:sldId id="298" r:id="rId5"/>
    <p:sldId id="322" r:id="rId6"/>
    <p:sldId id="323" r:id="rId7"/>
    <p:sldId id="325" r:id="rId8"/>
    <p:sldId id="326" r:id="rId9"/>
    <p:sldId id="327" r:id="rId10"/>
    <p:sldId id="328" r:id="rId11"/>
    <p:sldId id="331" r:id="rId12"/>
    <p:sldId id="338" r:id="rId13"/>
    <p:sldId id="335" r:id="rId14"/>
    <p:sldId id="330" r:id="rId15"/>
    <p:sldId id="329" r:id="rId16"/>
    <p:sldId id="343" r:id="rId17"/>
    <p:sldId id="345" r:id="rId18"/>
    <p:sldId id="347" r:id="rId19"/>
    <p:sldId id="348" r:id="rId20"/>
    <p:sldId id="349" r:id="rId21"/>
    <p:sldId id="350" r:id="rId22"/>
    <p:sldId id="334" r:id="rId23"/>
    <p:sldId id="351" r:id="rId24"/>
    <p:sldId id="353" r:id="rId25"/>
    <p:sldId id="352" r:id="rId26"/>
    <p:sldId id="354" r:id="rId27"/>
    <p:sldId id="355" r:id="rId28"/>
    <p:sldId id="356" r:id="rId29"/>
    <p:sldId id="341" r:id="rId30"/>
    <p:sldId id="256" r:id="rId3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76BE"/>
    <a:srgbClr val="0033CC"/>
    <a:srgbClr val="777777"/>
    <a:srgbClr val="808080"/>
    <a:srgbClr val="B2B2B2"/>
    <a:srgbClr val="4216C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115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C9B8EB-53A5-4473-8191-EE61B646A11F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de-DE"/>
        </a:p>
      </dgm:t>
    </dgm:pt>
    <dgm:pt modelId="{0226BEF2-DD52-404F-9D63-5444464619C1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pPr rtl="0">
            <a:lnSpc>
              <a:spcPct val="100000"/>
            </a:lnSpc>
          </a:pPr>
          <a:r>
            <a:rPr lang="de-DE" dirty="0" smtClean="0"/>
            <a:t>1970 s</a:t>
          </a:r>
          <a:r>
            <a:rPr lang="de-DE" b="0" dirty="0" smtClean="0"/>
            <a:t>teuerten </a:t>
          </a:r>
          <a:r>
            <a:rPr lang="de-DE" dirty="0" smtClean="0"/>
            <a:t>das produzierende Gewerbe und der Dienst-</a:t>
          </a:r>
          <a:r>
            <a:rPr lang="de-DE" dirty="0" err="1" smtClean="0"/>
            <a:t>leistungssektor</a:t>
          </a:r>
          <a:r>
            <a:rPr lang="de-DE" dirty="0" smtClean="0"/>
            <a:t> beide ca. 48% zur Bruttowertschöpfung in Deutschland bei.</a:t>
          </a:r>
          <a:endParaRPr lang="de-DE" dirty="0"/>
        </a:p>
      </dgm:t>
    </dgm:pt>
    <dgm:pt modelId="{B2E29725-ECCB-4597-BA9E-5FF8C1A75D71}" type="parTrans" cxnId="{DEBA9EC9-D23A-4FEA-B995-4E27A7AD335A}">
      <dgm:prSet/>
      <dgm:spPr/>
      <dgm:t>
        <a:bodyPr/>
        <a:lstStyle/>
        <a:p>
          <a:endParaRPr lang="de-DE"/>
        </a:p>
      </dgm:t>
    </dgm:pt>
    <dgm:pt modelId="{E9AA4481-5F2E-43B0-BA50-73F2A9516D36}" type="sibTrans" cxnId="{DEBA9EC9-D23A-4FEA-B995-4E27A7AD335A}">
      <dgm:prSet/>
      <dgm:spPr/>
      <dgm:t>
        <a:bodyPr/>
        <a:lstStyle/>
        <a:p>
          <a:endParaRPr lang="de-DE"/>
        </a:p>
      </dgm:t>
    </dgm:pt>
    <dgm:pt modelId="{64F69D67-2425-4217-B417-61B89EFA3D6C}">
      <dgm:prSet/>
      <dgm:spPr/>
      <dgm:t>
        <a:bodyPr/>
        <a:lstStyle/>
        <a:p>
          <a:pPr rtl="0"/>
          <a:r>
            <a:rPr lang="de-DE" dirty="0" smtClean="0"/>
            <a:t>2007 lag der Anteil des Dienstleistungssektors bei knapp 70%. </a:t>
          </a:r>
          <a:endParaRPr lang="de-DE" dirty="0"/>
        </a:p>
      </dgm:t>
    </dgm:pt>
    <dgm:pt modelId="{38723627-BF73-4FF8-A8FE-70177ECFC557}" type="parTrans" cxnId="{C1B56012-7C36-441D-833B-B8B052902EA6}">
      <dgm:prSet/>
      <dgm:spPr/>
      <dgm:t>
        <a:bodyPr/>
        <a:lstStyle/>
        <a:p>
          <a:endParaRPr lang="de-DE"/>
        </a:p>
      </dgm:t>
    </dgm:pt>
    <dgm:pt modelId="{A8B7E95F-4A6A-4C81-8AE7-61D77BA51B2D}" type="sibTrans" cxnId="{C1B56012-7C36-441D-833B-B8B052902EA6}">
      <dgm:prSet/>
      <dgm:spPr/>
      <dgm:t>
        <a:bodyPr/>
        <a:lstStyle/>
        <a:p>
          <a:endParaRPr lang="de-DE"/>
        </a:p>
      </dgm:t>
    </dgm:pt>
    <dgm:pt modelId="{10326CC2-32BC-410C-B63F-139AB074DB6A}">
      <dgm:prSet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pPr rtl="0">
            <a:lnSpc>
              <a:spcPct val="100000"/>
            </a:lnSpc>
          </a:pPr>
          <a:r>
            <a:rPr lang="de-DE" dirty="0" smtClean="0">
              <a:solidFill>
                <a:schemeClr val="accent3"/>
              </a:solidFill>
            </a:rPr>
            <a:t>Parallel stieg die Beschäftigtenquote in diesem Zeitraum von rund 45% auf knapp 75%.</a:t>
          </a:r>
          <a:endParaRPr lang="de-DE" dirty="0">
            <a:solidFill>
              <a:schemeClr val="accent3"/>
            </a:solidFill>
          </a:endParaRPr>
        </a:p>
      </dgm:t>
    </dgm:pt>
    <dgm:pt modelId="{8AF5295A-F9A1-4270-83FA-16C35410D6CE}" type="parTrans" cxnId="{C851A81A-58D2-4941-83FE-712E922A7836}">
      <dgm:prSet/>
      <dgm:spPr/>
      <dgm:t>
        <a:bodyPr/>
        <a:lstStyle/>
        <a:p>
          <a:endParaRPr lang="de-DE"/>
        </a:p>
      </dgm:t>
    </dgm:pt>
    <dgm:pt modelId="{EA23F39B-A43E-4CFA-8A56-EBD805559A59}" type="sibTrans" cxnId="{C851A81A-58D2-4941-83FE-712E922A7836}">
      <dgm:prSet/>
      <dgm:spPr/>
      <dgm:t>
        <a:bodyPr/>
        <a:lstStyle/>
        <a:p>
          <a:endParaRPr lang="de-DE"/>
        </a:p>
      </dgm:t>
    </dgm:pt>
    <dgm:pt modelId="{1497577F-280C-4EF3-AF3A-20A93D3CF324}" type="pres">
      <dgm:prSet presAssocID="{26C9B8EB-53A5-4473-8191-EE61B646A1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F17B8F06-D353-401C-9A3B-03C84F09CFCB}" type="pres">
      <dgm:prSet presAssocID="{0226BEF2-DD52-404F-9D63-5444464619C1}" presName="parentText" presStyleLbl="node1" presStyleIdx="0" presStyleCnt="3" custScaleY="136413" custLinFactNeighborY="-44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2F695F6-EA9B-4BDE-A1F3-20E98E7A5BD6}" type="pres">
      <dgm:prSet presAssocID="{E9AA4481-5F2E-43B0-BA50-73F2A9516D36}" presName="spacer" presStyleCnt="0"/>
      <dgm:spPr/>
    </dgm:pt>
    <dgm:pt modelId="{FF8E2FBF-D423-4122-84CF-0BFB668DE04F}" type="pres">
      <dgm:prSet presAssocID="{64F69D67-2425-4217-B417-61B89EFA3D6C}" presName="parentText" presStyleLbl="node1" presStyleIdx="1" presStyleCnt="3" custScaleY="136277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C8CDF3C-EE71-49C5-81D1-CA3729BF4DD3}" type="pres">
      <dgm:prSet presAssocID="{A8B7E95F-4A6A-4C81-8AE7-61D77BA51B2D}" presName="spacer" presStyleCnt="0"/>
      <dgm:spPr/>
    </dgm:pt>
    <dgm:pt modelId="{A8A97BB9-5E1A-4079-9969-F576582DDD2F}" type="pres">
      <dgm:prSet presAssocID="{10326CC2-32BC-410C-B63F-139AB074DB6A}" presName="parentText" presStyleLbl="node1" presStyleIdx="2" presStyleCnt="3" custScaleY="136992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62E3FA9A-D9CC-4A2C-99D8-7D4CAAE20E85}" type="presOf" srcId="{26C9B8EB-53A5-4473-8191-EE61B646A11F}" destId="{1497577F-280C-4EF3-AF3A-20A93D3CF324}" srcOrd="0" destOrd="0" presId="urn:microsoft.com/office/officeart/2005/8/layout/vList2"/>
    <dgm:cxn modelId="{C851A81A-58D2-4941-83FE-712E922A7836}" srcId="{26C9B8EB-53A5-4473-8191-EE61B646A11F}" destId="{10326CC2-32BC-410C-B63F-139AB074DB6A}" srcOrd="2" destOrd="0" parTransId="{8AF5295A-F9A1-4270-83FA-16C35410D6CE}" sibTransId="{EA23F39B-A43E-4CFA-8A56-EBD805559A59}"/>
    <dgm:cxn modelId="{0F22D054-F54B-4C0D-BA9F-44C1F6E9520F}" type="presOf" srcId="{64F69D67-2425-4217-B417-61B89EFA3D6C}" destId="{FF8E2FBF-D423-4122-84CF-0BFB668DE04F}" srcOrd="0" destOrd="0" presId="urn:microsoft.com/office/officeart/2005/8/layout/vList2"/>
    <dgm:cxn modelId="{C1B56012-7C36-441D-833B-B8B052902EA6}" srcId="{26C9B8EB-53A5-4473-8191-EE61B646A11F}" destId="{64F69D67-2425-4217-B417-61B89EFA3D6C}" srcOrd="1" destOrd="0" parTransId="{38723627-BF73-4FF8-A8FE-70177ECFC557}" sibTransId="{A8B7E95F-4A6A-4C81-8AE7-61D77BA51B2D}"/>
    <dgm:cxn modelId="{137B634E-9F7B-4EE9-B238-8E7B8374480B}" type="presOf" srcId="{0226BEF2-DD52-404F-9D63-5444464619C1}" destId="{F17B8F06-D353-401C-9A3B-03C84F09CFCB}" srcOrd="0" destOrd="0" presId="urn:microsoft.com/office/officeart/2005/8/layout/vList2"/>
    <dgm:cxn modelId="{DEBA9EC9-D23A-4FEA-B995-4E27A7AD335A}" srcId="{26C9B8EB-53A5-4473-8191-EE61B646A11F}" destId="{0226BEF2-DD52-404F-9D63-5444464619C1}" srcOrd="0" destOrd="0" parTransId="{B2E29725-ECCB-4597-BA9E-5FF8C1A75D71}" sibTransId="{E9AA4481-5F2E-43B0-BA50-73F2A9516D36}"/>
    <dgm:cxn modelId="{F5D643CC-836B-4F7B-B101-2D5BCA2D457C}" type="presOf" srcId="{10326CC2-32BC-410C-B63F-139AB074DB6A}" destId="{A8A97BB9-5E1A-4079-9969-F576582DDD2F}" srcOrd="0" destOrd="0" presId="urn:microsoft.com/office/officeart/2005/8/layout/vList2"/>
    <dgm:cxn modelId="{7AC1FCE4-C05F-40DA-94B0-439F77F6234D}" type="presParOf" srcId="{1497577F-280C-4EF3-AF3A-20A93D3CF324}" destId="{F17B8F06-D353-401C-9A3B-03C84F09CFCB}" srcOrd="0" destOrd="0" presId="urn:microsoft.com/office/officeart/2005/8/layout/vList2"/>
    <dgm:cxn modelId="{CF9C69F4-ED67-46B0-A919-68C037D42824}" type="presParOf" srcId="{1497577F-280C-4EF3-AF3A-20A93D3CF324}" destId="{42F695F6-EA9B-4BDE-A1F3-20E98E7A5BD6}" srcOrd="1" destOrd="0" presId="urn:microsoft.com/office/officeart/2005/8/layout/vList2"/>
    <dgm:cxn modelId="{1F9C6E17-B92D-4DC6-B32B-BF69CDF5805A}" type="presParOf" srcId="{1497577F-280C-4EF3-AF3A-20A93D3CF324}" destId="{FF8E2FBF-D423-4122-84CF-0BFB668DE04F}" srcOrd="2" destOrd="0" presId="urn:microsoft.com/office/officeart/2005/8/layout/vList2"/>
    <dgm:cxn modelId="{C9B28CBB-E532-46AE-8CFA-8FA39DD1D2CA}" type="presParOf" srcId="{1497577F-280C-4EF3-AF3A-20A93D3CF324}" destId="{BC8CDF3C-EE71-49C5-81D1-CA3729BF4DD3}" srcOrd="3" destOrd="0" presId="urn:microsoft.com/office/officeart/2005/8/layout/vList2"/>
    <dgm:cxn modelId="{8F938EB0-1414-4532-89EB-7EDFE2A2E5D4}" type="presParOf" srcId="{1497577F-280C-4EF3-AF3A-20A93D3CF324}" destId="{A8A97BB9-5E1A-4079-9969-F576582DDD2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1B1B09-22F6-464A-9B31-58A1A6F60B67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de-DE"/>
        </a:p>
      </dgm:t>
    </dgm:pt>
    <dgm:pt modelId="{F484AC93-CB47-4592-9486-8DE1316DD069}">
      <dgm:prSet/>
      <dgm:spPr>
        <a:solidFill>
          <a:schemeClr val="bg2">
            <a:lumMod val="10000"/>
            <a:lumOff val="90000"/>
          </a:schemeClr>
        </a:solidFill>
      </dgm:spPr>
      <dgm:t>
        <a:bodyPr/>
        <a:lstStyle/>
        <a:p>
          <a:pPr rtl="0"/>
          <a:r>
            <a:rPr lang="de-DE" b="0" i="0" baseline="0" dirty="0" smtClean="0">
              <a:solidFill>
                <a:schemeClr val="tx1"/>
              </a:solidFill>
            </a:rPr>
            <a:t>an bestehende Kundensegmente		33</a:t>
          </a:r>
          <a:endParaRPr lang="de-DE" b="0" i="0" baseline="0" dirty="0">
            <a:solidFill>
              <a:schemeClr val="tx1"/>
            </a:solidFill>
          </a:endParaRPr>
        </a:p>
      </dgm:t>
    </dgm:pt>
    <dgm:pt modelId="{E1D9303F-58A8-465E-B86D-3B9F1B982419}" type="parTrans" cxnId="{8C7C7564-9832-40C0-A7BB-FF43AB584115}">
      <dgm:prSet/>
      <dgm:spPr/>
      <dgm:t>
        <a:bodyPr/>
        <a:lstStyle/>
        <a:p>
          <a:endParaRPr lang="de-DE"/>
        </a:p>
      </dgm:t>
    </dgm:pt>
    <dgm:pt modelId="{E1EBC263-B480-4157-A8A3-E23EB6966A3F}" type="sibTrans" cxnId="{8C7C7564-9832-40C0-A7BB-FF43AB584115}">
      <dgm:prSet/>
      <dgm:spPr/>
      <dgm:t>
        <a:bodyPr/>
        <a:lstStyle/>
        <a:p>
          <a:endParaRPr lang="de-DE"/>
        </a:p>
      </dgm:t>
    </dgm:pt>
    <dgm:pt modelId="{F66403F4-8D1E-4953-A739-F078D25BB47B}">
      <dgm:prSet/>
      <dgm:spPr/>
      <dgm:t>
        <a:bodyPr/>
        <a:lstStyle/>
        <a:p>
          <a:pPr rtl="0"/>
          <a:r>
            <a:rPr lang="de-DE" b="0" i="0" baseline="0" dirty="0" smtClean="0"/>
            <a:t>an Mitarbeiter					17</a:t>
          </a:r>
          <a:endParaRPr lang="de-DE" b="0" i="0" baseline="0" dirty="0"/>
        </a:p>
      </dgm:t>
    </dgm:pt>
    <dgm:pt modelId="{5F5023B3-4A39-4612-8038-7C489859E295}" type="parTrans" cxnId="{1D956ECC-28F8-4A23-9E82-70F4813F651E}">
      <dgm:prSet/>
      <dgm:spPr/>
      <dgm:t>
        <a:bodyPr/>
        <a:lstStyle/>
        <a:p>
          <a:endParaRPr lang="de-DE"/>
        </a:p>
      </dgm:t>
    </dgm:pt>
    <dgm:pt modelId="{1A727B43-45BD-4DB6-AA49-8A8D2B2F4267}" type="sibTrans" cxnId="{1D956ECC-28F8-4A23-9E82-70F4813F651E}">
      <dgm:prSet/>
      <dgm:spPr/>
      <dgm:t>
        <a:bodyPr/>
        <a:lstStyle/>
        <a:p>
          <a:endParaRPr lang="de-DE"/>
        </a:p>
      </dgm:t>
    </dgm:pt>
    <dgm:pt modelId="{38CFF167-C221-47CB-BD63-58C860C930AF}">
      <dgm:prSet/>
      <dgm:spPr/>
      <dgm:t>
        <a:bodyPr/>
        <a:lstStyle/>
        <a:p>
          <a:pPr rtl="0"/>
          <a:r>
            <a:rPr lang="de-DE" b="0" i="0" baseline="0" dirty="0" smtClean="0"/>
            <a:t>an Nichtkunden					14</a:t>
          </a:r>
          <a:endParaRPr lang="de-DE" b="0" i="0" baseline="0" dirty="0"/>
        </a:p>
      </dgm:t>
    </dgm:pt>
    <dgm:pt modelId="{35E07ED8-BE52-4907-BF04-051E0D67B692}" type="parTrans" cxnId="{A0431BDF-DA15-4E1F-8760-E0E04E1406F7}">
      <dgm:prSet/>
      <dgm:spPr/>
      <dgm:t>
        <a:bodyPr/>
        <a:lstStyle/>
        <a:p>
          <a:endParaRPr lang="de-DE"/>
        </a:p>
      </dgm:t>
    </dgm:pt>
    <dgm:pt modelId="{6EA9341B-3117-4180-A068-C8E021E5223F}" type="sibTrans" cxnId="{A0431BDF-DA15-4E1F-8760-E0E04E1406F7}">
      <dgm:prSet/>
      <dgm:spPr/>
      <dgm:t>
        <a:bodyPr/>
        <a:lstStyle/>
        <a:p>
          <a:endParaRPr lang="de-DE"/>
        </a:p>
      </dgm:t>
    </dgm:pt>
    <dgm:pt modelId="{00A6F63B-DCCC-484E-8C1B-F1F695E4995C}">
      <dgm:prSet/>
      <dgm:spPr/>
      <dgm:t>
        <a:bodyPr/>
        <a:lstStyle/>
        <a:p>
          <a:pPr rtl="0"/>
          <a:r>
            <a:rPr lang="de-DE" b="0" i="0" baseline="0" dirty="0" smtClean="0"/>
            <a:t>an neue Kundensegmente			  7</a:t>
          </a:r>
          <a:endParaRPr lang="de-DE" b="0" i="0" baseline="0" dirty="0"/>
        </a:p>
      </dgm:t>
    </dgm:pt>
    <dgm:pt modelId="{5EC26DB0-23A0-4D6E-8329-E0165F59F888}" type="parTrans" cxnId="{5C876F2A-6C2D-48FA-995F-4B41A71C373C}">
      <dgm:prSet/>
      <dgm:spPr/>
      <dgm:t>
        <a:bodyPr/>
        <a:lstStyle/>
        <a:p>
          <a:endParaRPr lang="de-DE"/>
        </a:p>
      </dgm:t>
    </dgm:pt>
    <dgm:pt modelId="{F271B31F-D89F-4362-B2D5-A187D3F8E1C2}" type="sibTrans" cxnId="{5C876F2A-6C2D-48FA-995F-4B41A71C373C}">
      <dgm:prSet/>
      <dgm:spPr/>
      <dgm:t>
        <a:bodyPr/>
        <a:lstStyle/>
        <a:p>
          <a:endParaRPr lang="de-DE"/>
        </a:p>
      </dgm:t>
    </dgm:pt>
    <dgm:pt modelId="{34A3BEFA-B1DA-4CD4-8A27-20AD5D83A73C}">
      <dgm:prSet/>
      <dgm:spPr/>
      <dgm:t>
        <a:bodyPr/>
        <a:lstStyle/>
        <a:p>
          <a:pPr rtl="0"/>
          <a:r>
            <a:rPr lang="de-DE" b="0" i="0" baseline="0" dirty="0" smtClean="0"/>
            <a:t>an Kunden des Wettbewerbs			  3</a:t>
          </a:r>
          <a:endParaRPr lang="de-DE" b="0" i="0" baseline="0" dirty="0"/>
        </a:p>
      </dgm:t>
    </dgm:pt>
    <dgm:pt modelId="{3A983291-5E0F-42B5-A65E-B44AA66DBBCC}" type="parTrans" cxnId="{7E27AD40-2BCD-4975-9121-44E5DF0D02BD}">
      <dgm:prSet/>
      <dgm:spPr/>
      <dgm:t>
        <a:bodyPr/>
        <a:lstStyle/>
        <a:p>
          <a:endParaRPr lang="de-DE"/>
        </a:p>
      </dgm:t>
    </dgm:pt>
    <dgm:pt modelId="{E7D8FA53-439C-47DE-A0F9-32F37C4CD646}" type="sibTrans" cxnId="{7E27AD40-2BCD-4975-9121-44E5DF0D02BD}">
      <dgm:prSet/>
      <dgm:spPr/>
      <dgm:t>
        <a:bodyPr/>
        <a:lstStyle/>
        <a:p>
          <a:endParaRPr lang="de-DE"/>
        </a:p>
      </dgm:t>
    </dgm:pt>
    <dgm:pt modelId="{60AA9AB9-183F-48A6-ABB6-92EFC2E90411}" type="pres">
      <dgm:prSet presAssocID="{DA1B1B09-22F6-464A-9B31-58A1A6F60B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D3045634-5D42-46BD-B9D9-B709A30ABC96}" type="pres">
      <dgm:prSet presAssocID="{F484AC93-CB47-4592-9486-8DE1316DD069}" presName="parentText" presStyleLbl="node1" presStyleIdx="0" presStyleCnt="5" custLinFactNeighborY="-10727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401FE2C-ED8B-4AB4-8B44-9E9FEA19E2E5}" type="pres">
      <dgm:prSet presAssocID="{E1EBC263-B480-4157-A8A3-E23EB6966A3F}" presName="spacer" presStyleCnt="0"/>
      <dgm:spPr/>
    </dgm:pt>
    <dgm:pt modelId="{0A309520-2EA5-459A-91B8-71EF3B6D58C7}" type="pres">
      <dgm:prSet presAssocID="{F66403F4-8D1E-4953-A739-F078D25BB47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81F8D1E-48E5-4A21-9F80-40D38393525A}" type="pres">
      <dgm:prSet presAssocID="{1A727B43-45BD-4DB6-AA49-8A8D2B2F4267}" presName="spacer" presStyleCnt="0"/>
      <dgm:spPr/>
    </dgm:pt>
    <dgm:pt modelId="{87CBE248-5B34-4502-8F0D-AAE2E8C7F139}" type="pres">
      <dgm:prSet presAssocID="{38CFF167-C221-47CB-BD63-58C860C930A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EF8824D-F2B2-42FB-83F3-265CE66E2AC8}" type="pres">
      <dgm:prSet presAssocID="{6EA9341B-3117-4180-A068-C8E021E5223F}" presName="spacer" presStyleCnt="0"/>
      <dgm:spPr/>
    </dgm:pt>
    <dgm:pt modelId="{85429D1A-770C-4273-9179-3EF240B43052}" type="pres">
      <dgm:prSet presAssocID="{00A6F63B-DCCC-484E-8C1B-F1F695E4995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6E2EBBC-9A9D-4418-B171-180A7EEDDC7B}" type="pres">
      <dgm:prSet presAssocID="{F271B31F-D89F-4362-B2D5-A187D3F8E1C2}" presName="spacer" presStyleCnt="0"/>
      <dgm:spPr/>
    </dgm:pt>
    <dgm:pt modelId="{2C6DB768-29FE-411B-83C0-9189AE29630D}" type="pres">
      <dgm:prSet presAssocID="{34A3BEFA-B1DA-4CD4-8A27-20AD5D83A73C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850BE583-376B-49FD-AAEA-3C16942777D7}" type="presOf" srcId="{38CFF167-C221-47CB-BD63-58C860C930AF}" destId="{87CBE248-5B34-4502-8F0D-AAE2E8C7F139}" srcOrd="0" destOrd="0" presId="urn:microsoft.com/office/officeart/2005/8/layout/vList2"/>
    <dgm:cxn modelId="{5C876F2A-6C2D-48FA-995F-4B41A71C373C}" srcId="{DA1B1B09-22F6-464A-9B31-58A1A6F60B67}" destId="{00A6F63B-DCCC-484E-8C1B-F1F695E4995C}" srcOrd="3" destOrd="0" parTransId="{5EC26DB0-23A0-4D6E-8329-E0165F59F888}" sibTransId="{F271B31F-D89F-4362-B2D5-A187D3F8E1C2}"/>
    <dgm:cxn modelId="{A0431BDF-DA15-4E1F-8760-E0E04E1406F7}" srcId="{DA1B1B09-22F6-464A-9B31-58A1A6F60B67}" destId="{38CFF167-C221-47CB-BD63-58C860C930AF}" srcOrd="2" destOrd="0" parTransId="{35E07ED8-BE52-4907-BF04-051E0D67B692}" sibTransId="{6EA9341B-3117-4180-A068-C8E021E5223F}"/>
    <dgm:cxn modelId="{B1DAB6DC-F4BA-4691-A0EB-7BD7D1F877C5}" type="presOf" srcId="{F66403F4-8D1E-4953-A739-F078D25BB47B}" destId="{0A309520-2EA5-459A-91B8-71EF3B6D58C7}" srcOrd="0" destOrd="0" presId="urn:microsoft.com/office/officeart/2005/8/layout/vList2"/>
    <dgm:cxn modelId="{8C7C7564-9832-40C0-A7BB-FF43AB584115}" srcId="{DA1B1B09-22F6-464A-9B31-58A1A6F60B67}" destId="{F484AC93-CB47-4592-9486-8DE1316DD069}" srcOrd="0" destOrd="0" parTransId="{E1D9303F-58A8-465E-B86D-3B9F1B982419}" sibTransId="{E1EBC263-B480-4157-A8A3-E23EB6966A3F}"/>
    <dgm:cxn modelId="{7E27AD40-2BCD-4975-9121-44E5DF0D02BD}" srcId="{DA1B1B09-22F6-464A-9B31-58A1A6F60B67}" destId="{34A3BEFA-B1DA-4CD4-8A27-20AD5D83A73C}" srcOrd="4" destOrd="0" parTransId="{3A983291-5E0F-42B5-A65E-B44AA66DBBCC}" sibTransId="{E7D8FA53-439C-47DE-A0F9-32F37C4CD646}"/>
    <dgm:cxn modelId="{50A00C0A-3A29-40FB-84F4-BB59B9AFB156}" type="presOf" srcId="{34A3BEFA-B1DA-4CD4-8A27-20AD5D83A73C}" destId="{2C6DB768-29FE-411B-83C0-9189AE29630D}" srcOrd="0" destOrd="0" presId="urn:microsoft.com/office/officeart/2005/8/layout/vList2"/>
    <dgm:cxn modelId="{1D956ECC-28F8-4A23-9E82-70F4813F651E}" srcId="{DA1B1B09-22F6-464A-9B31-58A1A6F60B67}" destId="{F66403F4-8D1E-4953-A739-F078D25BB47B}" srcOrd="1" destOrd="0" parTransId="{5F5023B3-4A39-4612-8038-7C489859E295}" sibTransId="{1A727B43-45BD-4DB6-AA49-8A8D2B2F4267}"/>
    <dgm:cxn modelId="{4E14140E-942A-4FBD-AC5D-F09EA96C9ED2}" type="presOf" srcId="{F484AC93-CB47-4592-9486-8DE1316DD069}" destId="{D3045634-5D42-46BD-B9D9-B709A30ABC96}" srcOrd="0" destOrd="0" presId="urn:microsoft.com/office/officeart/2005/8/layout/vList2"/>
    <dgm:cxn modelId="{810E484D-2EB3-4181-A430-40CD47603E5B}" type="presOf" srcId="{00A6F63B-DCCC-484E-8C1B-F1F695E4995C}" destId="{85429D1A-770C-4273-9179-3EF240B43052}" srcOrd="0" destOrd="0" presId="urn:microsoft.com/office/officeart/2005/8/layout/vList2"/>
    <dgm:cxn modelId="{302BE262-3963-4DE1-9888-FDC1687F4823}" type="presOf" srcId="{DA1B1B09-22F6-464A-9B31-58A1A6F60B67}" destId="{60AA9AB9-183F-48A6-ABB6-92EFC2E90411}" srcOrd="0" destOrd="0" presId="urn:microsoft.com/office/officeart/2005/8/layout/vList2"/>
    <dgm:cxn modelId="{BB4A83AA-B52E-4B6A-AEBA-81D82515A721}" type="presParOf" srcId="{60AA9AB9-183F-48A6-ABB6-92EFC2E90411}" destId="{D3045634-5D42-46BD-B9D9-B709A30ABC96}" srcOrd="0" destOrd="0" presId="urn:microsoft.com/office/officeart/2005/8/layout/vList2"/>
    <dgm:cxn modelId="{3B2DAF0C-250A-4914-ADB9-F734BC0AC66D}" type="presParOf" srcId="{60AA9AB9-183F-48A6-ABB6-92EFC2E90411}" destId="{8401FE2C-ED8B-4AB4-8B44-9E9FEA19E2E5}" srcOrd="1" destOrd="0" presId="urn:microsoft.com/office/officeart/2005/8/layout/vList2"/>
    <dgm:cxn modelId="{27ED56E2-86CC-4C56-9635-3ACE867010C9}" type="presParOf" srcId="{60AA9AB9-183F-48A6-ABB6-92EFC2E90411}" destId="{0A309520-2EA5-459A-91B8-71EF3B6D58C7}" srcOrd="2" destOrd="0" presId="urn:microsoft.com/office/officeart/2005/8/layout/vList2"/>
    <dgm:cxn modelId="{DD5B6CA9-3DD1-40B4-91B9-49A876876A71}" type="presParOf" srcId="{60AA9AB9-183F-48A6-ABB6-92EFC2E90411}" destId="{F81F8D1E-48E5-4A21-9F80-40D38393525A}" srcOrd="3" destOrd="0" presId="urn:microsoft.com/office/officeart/2005/8/layout/vList2"/>
    <dgm:cxn modelId="{EE1C6F45-B6A0-4C99-B59B-8D2629E93888}" type="presParOf" srcId="{60AA9AB9-183F-48A6-ABB6-92EFC2E90411}" destId="{87CBE248-5B34-4502-8F0D-AAE2E8C7F139}" srcOrd="4" destOrd="0" presId="urn:microsoft.com/office/officeart/2005/8/layout/vList2"/>
    <dgm:cxn modelId="{808BE47C-27F3-408B-93D4-8C9C11FE4E31}" type="presParOf" srcId="{60AA9AB9-183F-48A6-ABB6-92EFC2E90411}" destId="{8EF8824D-F2B2-42FB-83F3-265CE66E2AC8}" srcOrd="5" destOrd="0" presId="urn:microsoft.com/office/officeart/2005/8/layout/vList2"/>
    <dgm:cxn modelId="{A0C7BD9B-2997-4507-AB24-2E38BD388A19}" type="presParOf" srcId="{60AA9AB9-183F-48A6-ABB6-92EFC2E90411}" destId="{85429D1A-770C-4273-9179-3EF240B43052}" srcOrd="6" destOrd="0" presId="urn:microsoft.com/office/officeart/2005/8/layout/vList2"/>
    <dgm:cxn modelId="{00D7E1F0-7B95-48A6-9E79-5771D3628DD0}" type="presParOf" srcId="{60AA9AB9-183F-48A6-ABB6-92EFC2E90411}" destId="{46E2EBBC-9A9D-4418-B171-180A7EEDDC7B}" srcOrd="7" destOrd="0" presId="urn:microsoft.com/office/officeart/2005/8/layout/vList2"/>
    <dgm:cxn modelId="{A2FEBB8B-982B-4FCB-8ECD-81F995C336C2}" type="presParOf" srcId="{60AA9AB9-183F-48A6-ABB6-92EFC2E90411}" destId="{2C6DB768-29FE-411B-83C0-9189AE29630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A1B1B09-22F6-464A-9B31-58A1A6F60B67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de-DE"/>
        </a:p>
      </dgm:t>
    </dgm:pt>
    <dgm:pt modelId="{38CFF167-C221-47CB-BD63-58C860C930AF}">
      <dgm:prSet custT="1"/>
      <dgm:spPr>
        <a:solidFill>
          <a:schemeClr val="bg2">
            <a:lumMod val="25000"/>
            <a:lumOff val="75000"/>
          </a:schemeClr>
        </a:solidFill>
      </dgm:spPr>
      <dgm:t>
        <a:bodyPr/>
        <a:lstStyle/>
        <a:p>
          <a:pPr rtl="0"/>
          <a:r>
            <a:rPr lang="de-DE" sz="2800" b="0" i="0" baseline="0" dirty="0" smtClean="0"/>
            <a:t>Ja			        		     1</a:t>
          </a:r>
          <a:endParaRPr lang="de-DE" sz="2800" b="0" i="0" baseline="0" dirty="0"/>
        </a:p>
      </dgm:t>
    </dgm:pt>
    <dgm:pt modelId="{35E07ED8-BE52-4907-BF04-051E0D67B692}" type="parTrans" cxnId="{A0431BDF-DA15-4E1F-8760-E0E04E1406F7}">
      <dgm:prSet/>
      <dgm:spPr/>
      <dgm:t>
        <a:bodyPr/>
        <a:lstStyle/>
        <a:p>
          <a:endParaRPr lang="de-DE"/>
        </a:p>
      </dgm:t>
    </dgm:pt>
    <dgm:pt modelId="{6EA9341B-3117-4180-A068-C8E021E5223F}" type="sibTrans" cxnId="{A0431BDF-DA15-4E1F-8760-E0E04E1406F7}">
      <dgm:prSet/>
      <dgm:spPr/>
      <dgm:t>
        <a:bodyPr/>
        <a:lstStyle/>
        <a:p>
          <a:endParaRPr lang="de-DE"/>
        </a:p>
      </dgm:t>
    </dgm:pt>
    <dgm:pt modelId="{34A3BEFA-B1DA-4CD4-8A27-20AD5D83A73C}">
      <dgm:prSet custT="1"/>
      <dgm:spPr/>
      <dgm:t>
        <a:bodyPr/>
        <a:lstStyle/>
        <a:p>
          <a:pPr rtl="0"/>
          <a:r>
            <a:rPr lang="de-DE" sz="2800" b="0" i="0" baseline="0" dirty="0" smtClean="0"/>
            <a:t>Nein	 				   17</a:t>
          </a:r>
          <a:endParaRPr lang="de-DE" sz="2800" b="0" i="0" baseline="0" dirty="0"/>
        </a:p>
      </dgm:t>
    </dgm:pt>
    <dgm:pt modelId="{3A983291-5E0F-42B5-A65E-B44AA66DBBCC}" type="parTrans" cxnId="{7E27AD40-2BCD-4975-9121-44E5DF0D02BD}">
      <dgm:prSet/>
      <dgm:spPr/>
      <dgm:t>
        <a:bodyPr/>
        <a:lstStyle/>
        <a:p>
          <a:endParaRPr lang="de-DE"/>
        </a:p>
      </dgm:t>
    </dgm:pt>
    <dgm:pt modelId="{E7D8FA53-439C-47DE-A0F9-32F37C4CD646}" type="sibTrans" cxnId="{7E27AD40-2BCD-4975-9121-44E5DF0D02BD}">
      <dgm:prSet/>
      <dgm:spPr/>
      <dgm:t>
        <a:bodyPr/>
        <a:lstStyle/>
        <a:p>
          <a:endParaRPr lang="de-DE"/>
        </a:p>
      </dgm:t>
    </dgm:pt>
    <dgm:pt modelId="{00A6F63B-DCCC-484E-8C1B-F1F695E4995C}">
      <dgm:prSet custT="1"/>
      <dgm:spPr/>
      <dgm:t>
        <a:bodyPr/>
        <a:lstStyle/>
        <a:p>
          <a:pPr rtl="0"/>
          <a:r>
            <a:rPr lang="de-DE" sz="2800" b="0" i="0" baseline="0" dirty="0" smtClean="0"/>
            <a:t>Teilweise	            			   18</a:t>
          </a:r>
          <a:endParaRPr lang="de-DE" sz="2800" b="0" i="0" baseline="0" dirty="0"/>
        </a:p>
      </dgm:t>
    </dgm:pt>
    <dgm:pt modelId="{F271B31F-D89F-4362-B2D5-A187D3F8E1C2}" type="sibTrans" cxnId="{5C876F2A-6C2D-48FA-995F-4B41A71C373C}">
      <dgm:prSet/>
      <dgm:spPr/>
      <dgm:t>
        <a:bodyPr/>
        <a:lstStyle/>
        <a:p>
          <a:endParaRPr lang="de-DE"/>
        </a:p>
      </dgm:t>
    </dgm:pt>
    <dgm:pt modelId="{5EC26DB0-23A0-4D6E-8329-E0165F59F888}" type="parTrans" cxnId="{5C876F2A-6C2D-48FA-995F-4B41A71C373C}">
      <dgm:prSet/>
      <dgm:spPr/>
      <dgm:t>
        <a:bodyPr/>
        <a:lstStyle/>
        <a:p>
          <a:endParaRPr lang="de-DE"/>
        </a:p>
      </dgm:t>
    </dgm:pt>
    <dgm:pt modelId="{60AA9AB9-183F-48A6-ABB6-92EFC2E90411}" type="pres">
      <dgm:prSet presAssocID="{DA1B1B09-22F6-464A-9B31-58A1A6F60B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87CBE248-5B34-4502-8F0D-AAE2E8C7F139}" type="pres">
      <dgm:prSet presAssocID="{38CFF167-C221-47CB-BD63-58C860C930AF}" presName="parentText" presStyleLbl="node1" presStyleIdx="0" presStyleCnt="3" custLinFactNeighborY="-15558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EF8824D-F2B2-42FB-83F3-265CE66E2AC8}" type="pres">
      <dgm:prSet presAssocID="{6EA9341B-3117-4180-A068-C8E021E5223F}" presName="spacer" presStyleCnt="0"/>
      <dgm:spPr/>
    </dgm:pt>
    <dgm:pt modelId="{85429D1A-770C-4273-9179-3EF240B43052}" type="pres">
      <dgm:prSet presAssocID="{00A6F63B-DCCC-484E-8C1B-F1F695E4995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6E2EBBC-9A9D-4418-B171-180A7EEDDC7B}" type="pres">
      <dgm:prSet presAssocID="{F271B31F-D89F-4362-B2D5-A187D3F8E1C2}" presName="spacer" presStyleCnt="0"/>
      <dgm:spPr/>
    </dgm:pt>
    <dgm:pt modelId="{2C6DB768-29FE-411B-83C0-9189AE29630D}" type="pres">
      <dgm:prSet presAssocID="{34A3BEFA-B1DA-4CD4-8A27-20AD5D83A73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5C876F2A-6C2D-48FA-995F-4B41A71C373C}" srcId="{DA1B1B09-22F6-464A-9B31-58A1A6F60B67}" destId="{00A6F63B-DCCC-484E-8C1B-F1F695E4995C}" srcOrd="1" destOrd="0" parTransId="{5EC26DB0-23A0-4D6E-8329-E0165F59F888}" sibTransId="{F271B31F-D89F-4362-B2D5-A187D3F8E1C2}"/>
    <dgm:cxn modelId="{A0431BDF-DA15-4E1F-8760-E0E04E1406F7}" srcId="{DA1B1B09-22F6-464A-9B31-58A1A6F60B67}" destId="{38CFF167-C221-47CB-BD63-58C860C930AF}" srcOrd="0" destOrd="0" parTransId="{35E07ED8-BE52-4907-BF04-051E0D67B692}" sibTransId="{6EA9341B-3117-4180-A068-C8E021E5223F}"/>
    <dgm:cxn modelId="{83283615-9ED8-46D1-AAD4-6629758801D6}" type="presOf" srcId="{DA1B1B09-22F6-464A-9B31-58A1A6F60B67}" destId="{60AA9AB9-183F-48A6-ABB6-92EFC2E90411}" srcOrd="0" destOrd="0" presId="urn:microsoft.com/office/officeart/2005/8/layout/vList2"/>
    <dgm:cxn modelId="{7E27AD40-2BCD-4975-9121-44E5DF0D02BD}" srcId="{DA1B1B09-22F6-464A-9B31-58A1A6F60B67}" destId="{34A3BEFA-B1DA-4CD4-8A27-20AD5D83A73C}" srcOrd="2" destOrd="0" parTransId="{3A983291-5E0F-42B5-A65E-B44AA66DBBCC}" sibTransId="{E7D8FA53-439C-47DE-A0F9-32F37C4CD646}"/>
    <dgm:cxn modelId="{727B9D1A-2918-4BB9-B787-20336FC6F817}" type="presOf" srcId="{38CFF167-C221-47CB-BD63-58C860C930AF}" destId="{87CBE248-5B34-4502-8F0D-AAE2E8C7F139}" srcOrd="0" destOrd="0" presId="urn:microsoft.com/office/officeart/2005/8/layout/vList2"/>
    <dgm:cxn modelId="{D6A39C08-AC29-408F-B78D-C0B64A922659}" type="presOf" srcId="{34A3BEFA-B1DA-4CD4-8A27-20AD5D83A73C}" destId="{2C6DB768-29FE-411B-83C0-9189AE29630D}" srcOrd="0" destOrd="0" presId="urn:microsoft.com/office/officeart/2005/8/layout/vList2"/>
    <dgm:cxn modelId="{5AD03839-375B-4CE0-A7F6-9FA47BDEBF09}" type="presOf" srcId="{00A6F63B-DCCC-484E-8C1B-F1F695E4995C}" destId="{85429D1A-770C-4273-9179-3EF240B43052}" srcOrd="0" destOrd="0" presId="urn:microsoft.com/office/officeart/2005/8/layout/vList2"/>
    <dgm:cxn modelId="{30BED8F0-D43E-4F9F-84DD-322011B30138}" type="presParOf" srcId="{60AA9AB9-183F-48A6-ABB6-92EFC2E90411}" destId="{87CBE248-5B34-4502-8F0D-AAE2E8C7F139}" srcOrd="0" destOrd="0" presId="urn:microsoft.com/office/officeart/2005/8/layout/vList2"/>
    <dgm:cxn modelId="{64A6473D-8F93-4C17-A73E-6909D319263A}" type="presParOf" srcId="{60AA9AB9-183F-48A6-ABB6-92EFC2E90411}" destId="{8EF8824D-F2B2-42FB-83F3-265CE66E2AC8}" srcOrd="1" destOrd="0" presId="urn:microsoft.com/office/officeart/2005/8/layout/vList2"/>
    <dgm:cxn modelId="{81F3DFC7-906E-4351-93D3-4CF1389A44C2}" type="presParOf" srcId="{60AA9AB9-183F-48A6-ABB6-92EFC2E90411}" destId="{85429D1A-770C-4273-9179-3EF240B43052}" srcOrd="2" destOrd="0" presId="urn:microsoft.com/office/officeart/2005/8/layout/vList2"/>
    <dgm:cxn modelId="{BAE30F71-157C-4BDB-B4CB-2F9F4A3276D6}" type="presParOf" srcId="{60AA9AB9-183F-48A6-ABB6-92EFC2E90411}" destId="{46E2EBBC-9A9D-4418-B171-180A7EEDDC7B}" srcOrd="3" destOrd="0" presId="urn:microsoft.com/office/officeart/2005/8/layout/vList2"/>
    <dgm:cxn modelId="{381A5C82-465B-405E-97EA-D9B5698B8C7C}" type="presParOf" srcId="{60AA9AB9-183F-48A6-ABB6-92EFC2E90411}" destId="{2C6DB768-29FE-411B-83C0-9189AE29630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17B8F06-D353-401C-9A3B-03C84F09CFCB}">
      <dsp:nvSpPr>
        <dsp:cNvPr id="0" name=""/>
        <dsp:cNvSpPr/>
      </dsp:nvSpPr>
      <dsp:spPr>
        <a:xfrm>
          <a:off x="0" y="71438"/>
          <a:ext cx="7715304" cy="1485905"/>
        </a:xfrm>
        <a:prstGeom prst="roundRect">
          <a:avLst/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/>
            <a:t>1970 s</a:t>
          </a:r>
          <a:r>
            <a:rPr lang="de-DE" sz="1900" b="0" kern="1200" dirty="0" smtClean="0"/>
            <a:t>teuerten </a:t>
          </a:r>
          <a:r>
            <a:rPr lang="de-DE" sz="1900" kern="1200" dirty="0" smtClean="0"/>
            <a:t>das produzierende Gewerbe und der Dienst-</a:t>
          </a:r>
          <a:r>
            <a:rPr lang="de-DE" sz="1900" kern="1200" dirty="0" err="1" smtClean="0"/>
            <a:t>leistungssektor</a:t>
          </a:r>
          <a:r>
            <a:rPr lang="de-DE" sz="1900" kern="1200" dirty="0" smtClean="0"/>
            <a:t> beide ca. 48% zur Bruttowertschöpfung in Deutschland bei.</a:t>
          </a:r>
          <a:endParaRPr lang="de-DE" sz="1900" kern="1200" dirty="0"/>
        </a:p>
      </dsp:txBody>
      <dsp:txXfrm>
        <a:off x="0" y="71438"/>
        <a:ext cx="7715304" cy="1485905"/>
      </dsp:txXfrm>
    </dsp:sp>
    <dsp:sp modelId="{FF8E2FBF-D423-4122-84CF-0BFB668DE04F}">
      <dsp:nvSpPr>
        <dsp:cNvPr id="0" name=""/>
        <dsp:cNvSpPr/>
      </dsp:nvSpPr>
      <dsp:spPr>
        <a:xfrm>
          <a:off x="0" y="1612088"/>
          <a:ext cx="7715304" cy="1484424"/>
        </a:xfrm>
        <a:prstGeom prst="roundRect">
          <a:avLst/>
        </a:prstGeom>
        <a:solidFill>
          <a:schemeClr val="accent4">
            <a:hueOff val="4617393"/>
            <a:satOff val="34159"/>
            <a:lumOff val="40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/>
            <a:t>2007 lag der Anteil des Dienstleistungssektors bei knapp 70%. </a:t>
          </a:r>
          <a:endParaRPr lang="de-DE" sz="1900" kern="1200" dirty="0"/>
        </a:p>
      </dsp:txBody>
      <dsp:txXfrm>
        <a:off x="0" y="1612088"/>
        <a:ext cx="7715304" cy="1484424"/>
      </dsp:txXfrm>
    </dsp:sp>
    <dsp:sp modelId="{A8A97BB9-5E1A-4079-9969-F576582DDD2F}">
      <dsp:nvSpPr>
        <dsp:cNvPr id="0" name=""/>
        <dsp:cNvSpPr/>
      </dsp:nvSpPr>
      <dsp:spPr>
        <a:xfrm>
          <a:off x="0" y="3151232"/>
          <a:ext cx="7715304" cy="1492212"/>
        </a:xfrm>
        <a:prstGeom prst="roundRect">
          <a:avLst/>
        </a:prstGeom>
        <a:solidFill>
          <a:schemeClr val="tx1">
            <a:lumMod val="75000"/>
            <a:lumOff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de-DE" sz="1900" kern="1200" dirty="0" smtClean="0">
              <a:solidFill>
                <a:schemeClr val="accent3"/>
              </a:solidFill>
            </a:rPr>
            <a:t>Parallel stieg die Beschäftigtenquote in diesem Zeitraum von rund 45% auf knapp 75%.</a:t>
          </a:r>
          <a:endParaRPr lang="de-DE" sz="1900" kern="1200" dirty="0">
            <a:solidFill>
              <a:schemeClr val="accent3"/>
            </a:solidFill>
          </a:endParaRPr>
        </a:p>
      </dsp:txBody>
      <dsp:txXfrm>
        <a:off x="0" y="3151232"/>
        <a:ext cx="7715304" cy="149221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045634-5D42-46BD-B9D9-B709A30ABC96}">
      <dsp:nvSpPr>
        <dsp:cNvPr id="0" name=""/>
        <dsp:cNvSpPr/>
      </dsp:nvSpPr>
      <dsp:spPr>
        <a:xfrm>
          <a:off x="0" y="142876"/>
          <a:ext cx="7643866" cy="608400"/>
        </a:xfrm>
        <a:prstGeom prst="roundRect">
          <a:avLst/>
        </a:prstGeom>
        <a:solidFill>
          <a:schemeClr val="bg2">
            <a:lumMod val="10000"/>
            <a:lumOff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b="0" i="0" kern="1200" baseline="0" dirty="0" smtClean="0">
              <a:solidFill>
                <a:schemeClr val="tx1"/>
              </a:solidFill>
            </a:rPr>
            <a:t>an bestehende Kundensegmente		33</a:t>
          </a:r>
          <a:endParaRPr lang="de-DE" sz="2600" b="0" i="0" kern="1200" baseline="0" dirty="0">
            <a:solidFill>
              <a:schemeClr val="tx1"/>
            </a:solidFill>
          </a:endParaRPr>
        </a:p>
      </dsp:txBody>
      <dsp:txXfrm>
        <a:off x="0" y="142876"/>
        <a:ext cx="7643866" cy="608400"/>
      </dsp:txXfrm>
    </dsp:sp>
    <dsp:sp modelId="{0A309520-2EA5-459A-91B8-71EF3B6D58C7}">
      <dsp:nvSpPr>
        <dsp:cNvPr id="0" name=""/>
        <dsp:cNvSpPr/>
      </dsp:nvSpPr>
      <dsp:spPr>
        <a:xfrm>
          <a:off x="0" y="834188"/>
          <a:ext cx="7643866" cy="608400"/>
        </a:xfrm>
        <a:prstGeom prst="roundRect">
          <a:avLst/>
        </a:prstGeom>
        <a:solidFill>
          <a:schemeClr val="accent3">
            <a:hueOff val="0"/>
            <a:satOff val="0"/>
            <a:lumOff val="-25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b="0" i="0" kern="1200" baseline="0" dirty="0" smtClean="0"/>
            <a:t>an Mitarbeiter					17</a:t>
          </a:r>
          <a:endParaRPr lang="de-DE" sz="2600" b="0" i="0" kern="1200" baseline="0" dirty="0"/>
        </a:p>
      </dsp:txBody>
      <dsp:txXfrm>
        <a:off x="0" y="834188"/>
        <a:ext cx="7643866" cy="608400"/>
      </dsp:txXfrm>
    </dsp:sp>
    <dsp:sp modelId="{87CBE248-5B34-4502-8F0D-AAE2E8C7F139}">
      <dsp:nvSpPr>
        <dsp:cNvPr id="0" name=""/>
        <dsp:cNvSpPr/>
      </dsp:nvSpPr>
      <dsp:spPr>
        <a:xfrm>
          <a:off x="0" y="1517468"/>
          <a:ext cx="7643866" cy="608400"/>
        </a:xfrm>
        <a:prstGeom prst="roundRect">
          <a:avLst/>
        </a:prstGeom>
        <a:solidFill>
          <a:schemeClr val="accent3">
            <a:hueOff val="0"/>
            <a:satOff val="0"/>
            <a:lumOff val="-5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b="0" i="0" kern="1200" baseline="0" dirty="0" smtClean="0"/>
            <a:t>an Nichtkunden					14</a:t>
          </a:r>
          <a:endParaRPr lang="de-DE" sz="2600" b="0" i="0" kern="1200" baseline="0" dirty="0"/>
        </a:p>
      </dsp:txBody>
      <dsp:txXfrm>
        <a:off x="0" y="1517468"/>
        <a:ext cx="7643866" cy="608400"/>
      </dsp:txXfrm>
    </dsp:sp>
    <dsp:sp modelId="{85429D1A-770C-4273-9179-3EF240B43052}">
      <dsp:nvSpPr>
        <dsp:cNvPr id="0" name=""/>
        <dsp:cNvSpPr/>
      </dsp:nvSpPr>
      <dsp:spPr>
        <a:xfrm>
          <a:off x="0" y="2200749"/>
          <a:ext cx="7643866" cy="608400"/>
        </a:xfrm>
        <a:prstGeom prst="roundRect">
          <a:avLst/>
        </a:prstGeom>
        <a:solidFill>
          <a:schemeClr val="accent3">
            <a:hueOff val="0"/>
            <a:satOff val="0"/>
            <a:lumOff val="-75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b="0" i="0" kern="1200" baseline="0" dirty="0" smtClean="0"/>
            <a:t>an neue Kundensegmente			  7</a:t>
          </a:r>
          <a:endParaRPr lang="de-DE" sz="2600" b="0" i="0" kern="1200" baseline="0" dirty="0"/>
        </a:p>
      </dsp:txBody>
      <dsp:txXfrm>
        <a:off x="0" y="2200749"/>
        <a:ext cx="7643866" cy="608400"/>
      </dsp:txXfrm>
    </dsp:sp>
    <dsp:sp modelId="{2C6DB768-29FE-411B-83C0-9189AE29630D}">
      <dsp:nvSpPr>
        <dsp:cNvPr id="0" name=""/>
        <dsp:cNvSpPr/>
      </dsp:nvSpPr>
      <dsp:spPr>
        <a:xfrm>
          <a:off x="0" y="2884029"/>
          <a:ext cx="7643866" cy="608400"/>
        </a:xfrm>
        <a:prstGeom prst="roundRect">
          <a:avLst/>
        </a:prstGeom>
        <a:solidFill>
          <a:schemeClr val="accent3">
            <a:hueOff val="0"/>
            <a:satOff val="0"/>
            <a:lumOff val="-10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600" b="0" i="0" kern="1200" baseline="0" dirty="0" smtClean="0"/>
            <a:t>an Kunden des Wettbewerbs			  3</a:t>
          </a:r>
          <a:endParaRPr lang="de-DE" sz="2600" b="0" i="0" kern="1200" baseline="0" dirty="0"/>
        </a:p>
      </dsp:txBody>
      <dsp:txXfrm>
        <a:off x="0" y="2884029"/>
        <a:ext cx="7643866" cy="6084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CBE248-5B34-4502-8F0D-AAE2E8C7F139}">
      <dsp:nvSpPr>
        <dsp:cNvPr id="0" name=""/>
        <dsp:cNvSpPr/>
      </dsp:nvSpPr>
      <dsp:spPr>
        <a:xfrm>
          <a:off x="0" y="0"/>
          <a:ext cx="7643866" cy="1085760"/>
        </a:xfrm>
        <a:prstGeom prst="roundRect">
          <a:avLst/>
        </a:prstGeom>
        <a:solidFill>
          <a:schemeClr val="bg2">
            <a:lumMod val="25000"/>
            <a:lumOff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0" i="0" kern="1200" baseline="0" dirty="0" smtClean="0"/>
            <a:t>Ja			        		     1</a:t>
          </a:r>
          <a:endParaRPr lang="de-DE" sz="2800" b="0" i="0" kern="1200" baseline="0" dirty="0"/>
        </a:p>
      </dsp:txBody>
      <dsp:txXfrm>
        <a:off x="0" y="0"/>
        <a:ext cx="7643866" cy="1085760"/>
      </dsp:txXfrm>
    </dsp:sp>
    <dsp:sp modelId="{85429D1A-770C-4273-9179-3EF240B43052}">
      <dsp:nvSpPr>
        <dsp:cNvPr id="0" name=""/>
        <dsp:cNvSpPr/>
      </dsp:nvSpPr>
      <dsp:spPr>
        <a:xfrm>
          <a:off x="0" y="1278789"/>
          <a:ext cx="7643866" cy="1085760"/>
        </a:xfrm>
        <a:prstGeom prst="roundRect">
          <a:avLst/>
        </a:prstGeom>
        <a:solidFill>
          <a:schemeClr val="accent3">
            <a:hueOff val="0"/>
            <a:satOff val="0"/>
            <a:lumOff val="-5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0" i="0" kern="1200" baseline="0" dirty="0" smtClean="0"/>
            <a:t>Teilweise	            			   18</a:t>
          </a:r>
          <a:endParaRPr lang="de-DE" sz="2800" b="0" i="0" kern="1200" baseline="0" dirty="0"/>
        </a:p>
      </dsp:txBody>
      <dsp:txXfrm>
        <a:off x="0" y="1278789"/>
        <a:ext cx="7643866" cy="1085760"/>
      </dsp:txXfrm>
    </dsp:sp>
    <dsp:sp modelId="{2C6DB768-29FE-411B-83C0-9189AE29630D}">
      <dsp:nvSpPr>
        <dsp:cNvPr id="0" name=""/>
        <dsp:cNvSpPr/>
      </dsp:nvSpPr>
      <dsp:spPr>
        <a:xfrm>
          <a:off x="0" y="2531588"/>
          <a:ext cx="7643866" cy="1085760"/>
        </a:xfrm>
        <a:prstGeom prst="roundRect">
          <a:avLst/>
        </a:prstGeom>
        <a:solidFill>
          <a:schemeClr val="accent3">
            <a:hueOff val="0"/>
            <a:satOff val="0"/>
            <a:lumOff val="-10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0" i="0" kern="1200" baseline="0" dirty="0" smtClean="0"/>
            <a:t>Nein	 				   17</a:t>
          </a:r>
          <a:endParaRPr lang="de-DE" sz="2800" b="0" i="0" kern="1200" baseline="0" dirty="0"/>
        </a:p>
      </dsp:txBody>
      <dsp:txXfrm>
        <a:off x="0" y="2531588"/>
        <a:ext cx="7643866" cy="10857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5B6137F-573E-4894-B547-DB4C5587989E}" type="slidenum">
              <a:rPr lang="de-DE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-Dokument2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838200" y="150813"/>
            <a:ext cx="53975" cy="6556375"/>
          </a:xfrm>
          <a:prstGeom prst="rect">
            <a:avLst/>
          </a:prstGeom>
          <a:gradFill rotWithShape="0">
            <a:gsLst>
              <a:gs pos="0">
                <a:srgbClr val="2676BE"/>
              </a:gs>
              <a:gs pos="100000">
                <a:srgbClr val="2676BE">
                  <a:gamma/>
                  <a:tint val="19216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 flipV="1">
            <a:off x="117475" y="838200"/>
            <a:ext cx="8874125" cy="55563"/>
          </a:xfrm>
          <a:prstGeom prst="rect">
            <a:avLst/>
          </a:prstGeom>
          <a:gradFill rotWithShape="0">
            <a:gsLst>
              <a:gs pos="0">
                <a:srgbClr val="6C91DA"/>
              </a:gs>
              <a:gs pos="100000">
                <a:srgbClr val="6C91DA">
                  <a:gamma/>
                  <a:tint val="12549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de-DE">
              <a:solidFill>
                <a:srgbClr val="2676BE"/>
              </a:solidFill>
            </a:endParaRP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927100" y="1981200"/>
            <a:ext cx="8166100" cy="1447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r>
              <a:rPr lang="de-DE"/>
              <a:t>Klicken Sie, um das Titelformat zu bearbeiten</a:t>
            </a:r>
          </a:p>
        </p:txBody>
      </p:sp>
      <p:grpSp>
        <p:nvGrpSpPr>
          <p:cNvPr id="5144" name="Group 24"/>
          <p:cNvGrpSpPr>
            <a:grpSpLocks/>
          </p:cNvGrpSpPr>
          <p:nvPr userDrawn="1"/>
        </p:nvGrpSpPr>
        <p:grpSpPr bwMode="auto">
          <a:xfrm>
            <a:off x="-304800" y="114300"/>
            <a:ext cx="4972050" cy="757238"/>
            <a:chOff x="-192" y="72"/>
            <a:chExt cx="3132" cy="477"/>
          </a:xfrm>
        </p:grpSpPr>
        <p:graphicFrame>
          <p:nvGraphicFramePr>
            <p:cNvPr id="5145" name="Object 25"/>
            <p:cNvGraphicFramePr>
              <a:graphicFrameLocks noChangeAspect="1"/>
            </p:cNvGraphicFramePr>
            <p:nvPr/>
          </p:nvGraphicFramePr>
          <p:xfrm>
            <a:off x="-192" y="72"/>
            <a:ext cx="2976" cy="477"/>
          </p:xfrm>
          <a:graphic>
            <a:graphicData uri="http://schemas.openxmlformats.org/presentationml/2006/ole">
              <p:oleObj spid="_x0000_s5145" name="Dokument" r:id="rId3" imgW="5963400" imgH="914400" progId="Word.Document.8">
                <p:embed/>
              </p:oleObj>
            </a:graphicData>
          </a:graphic>
        </p:graphicFrame>
        <p:sp>
          <p:nvSpPr>
            <p:cNvPr id="5146" name="Text Box 26"/>
            <p:cNvSpPr txBox="1">
              <a:spLocks noChangeArrowheads="1"/>
            </p:cNvSpPr>
            <p:nvPr userDrawn="1"/>
          </p:nvSpPr>
          <p:spPr bwMode="auto">
            <a:xfrm>
              <a:off x="1286" y="168"/>
              <a:ext cx="1654" cy="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de-DE" sz="1100">
                  <a:latin typeface="Arial" charset="0"/>
                </a:rPr>
                <a:t>Fachhochschule Köln</a:t>
              </a:r>
            </a:p>
            <a:p>
              <a:r>
                <a:rPr lang="de-DE" sz="1100">
                  <a:latin typeface="Arial" charset="0"/>
                </a:rPr>
                <a:t>Cologne University of Applied Sciences</a:t>
              </a:r>
            </a:p>
          </p:txBody>
        </p:sp>
      </p:grp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31369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/>
            <a:r>
              <a:rPr lang="de-DE" sz="1400" dirty="0">
                <a:cs typeface="Tahoma" charset="0"/>
              </a:rPr>
              <a:t>©</a:t>
            </a:r>
            <a:r>
              <a:rPr lang="de-DE" sz="1400" dirty="0"/>
              <a:t> Prof. Dr. Ursula Georgy</a:t>
            </a:r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990600" y="1143000"/>
            <a:ext cx="38100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953000" y="1143000"/>
            <a:ext cx="38100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86550" y="274638"/>
            <a:ext cx="2076450" cy="5897562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76950" cy="5897562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Microsoft_Office_Word_97_-_2003-Dokument1.doc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143000"/>
            <a:ext cx="7772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Hallo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de-DE"/>
              <a:t> </a:t>
            </a:r>
            <a:r>
              <a:rPr lang="de-DE">
                <a:cs typeface="Tahoma" charset="0"/>
              </a:rPr>
              <a:t>©</a:t>
            </a:r>
            <a:r>
              <a:rPr lang="de-DE"/>
              <a:t> Ursula Georgy  </a:t>
            </a:r>
            <a:br>
              <a:rPr lang="de-DE"/>
            </a:br>
            <a:endParaRPr lang="de-DE"/>
          </a:p>
        </p:txBody>
      </p:sp>
      <p:sp>
        <p:nvSpPr>
          <p:cNvPr id="4111" name="Rectangle 15"/>
          <p:cNvSpPr>
            <a:spLocks noChangeArrowheads="1"/>
          </p:cNvSpPr>
          <p:nvPr userDrawn="1"/>
        </p:nvSpPr>
        <p:spPr bwMode="auto">
          <a:xfrm>
            <a:off x="838200" y="150813"/>
            <a:ext cx="53975" cy="6556375"/>
          </a:xfrm>
          <a:prstGeom prst="rect">
            <a:avLst/>
          </a:prstGeom>
          <a:gradFill rotWithShape="0">
            <a:gsLst>
              <a:gs pos="0">
                <a:srgbClr val="2676BE"/>
              </a:gs>
              <a:gs pos="100000">
                <a:srgbClr val="2676BE">
                  <a:gamma/>
                  <a:tint val="19216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4112" name="Rectangle 16"/>
          <p:cNvSpPr>
            <a:spLocks noChangeArrowheads="1"/>
          </p:cNvSpPr>
          <p:nvPr userDrawn="1"/>
        </p:nvSpPr>
        <p:spPr bwMode="auto">
          <a:xfrm flipV="1">
            <a:off x="117475" y="838200"/>
            <a:ext cx="8874125" cy="55563"/>
          </a:xfrm>
          <a:prstGeom prst="rect">
            <a:avLst/>
          </a:prstGeom>
          <a:gradFill rotWithShape="0">
            <a:gsLst>
              <a:gs pos="0">
                <a:srgbClr val="6C91DA"/>
              </a:gs>
              <a:gs pos="100000">
                <a:srgbClr val="6C91DA">
                  <a:gamma/>
                  <a:tint val="12549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endParaRPr lang="de-DE">
              <a:solidFill>
                <a:srgbClr val="2676BE"/>
              </a:solidFill>
            </a:endParaRPr>
          </a:p>
        </p:txBody>
      </p:sp>
      <p:grpSp>
        <p:nvGrpSpPr>
          <p:cNvPr id="4116" name="Group 20"/>
          <p:cNvGrpSpPr>
            <a:grpSpLocks/>
          </p:cNvGrpSpPr>
          <p:nvPr userDrawn="1"/>
        </p:nvGrpSpPr>
        <p:grpSpPr bwMode="auto">
          <a:xfrm>
            <a:off x="-228600" y="114300"/>
            <a:ext cx="4972050" cy="757238"/>
            <a:chOff x="-192" y="72"/>
            <a:chExt cx="3132" cy="477"/>
          </a:xfrm>
        </p:grpSpPr>
        <p:graphicFrame>
          <p:nvGraphicFramePr>
            <p:cNvPr id="4117" name="Object 21"/>
            <p:cNvGraphicFramePr>
              <a:graphicFrameLocks noChangeAspect="1"/>
            </p:cNvGraphicFramePr>
            <p:nvPr/>
          </p:nvGraphicFramePr>
          <p:xfrm>
            <a:off x="-192" y="72"/>
            <a:ext cx="2976" cy="477"/>
          </p:xfrm>
          <a:graphic>
            <a:graphicData uri="http://schemas.openxmlformats.org/presentationml/2006/ole">
              <p:oleObj spid="_x0000_s4117" name="Dokument" r:id="rId14" imgW="5963400" imgH="914400" progId="Word.Document.8">
                <p:embed/>
              </p:oleObj>
            </a:graphicData>
          </a:graphic>
        </p:graphicFrame>
        <p:sp>
          <p:nvSpPr>
            <p:cNvPr id="4118" name="Text Box 22"/>
            <p:cNvSpPr txBox="1">
              <a:spLocks noChangeArrowheads="1"/>
            </p:cNvSpPr>
            <p:nvPr userDrawn="1"/>
          </p:nvSpPr>
          <p:spPr bwMode="auto">
            <a:xfrm>
              <a:off x="1286" y="168"/>
              <a:ext cx="1654" cy="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de-DE" sz="1100">
                  <a:latin typeface="Arial" charset="0"/>
                </a:rPr>
                <a:t>Fachhochschule Köln</a:t>
              </a:r>
            </a:p>
            <a:p>
              <a:r>
                <a:rPr lang="de-DE" sz="1100">
                  <a:latin typeface="Arial" charset="0"/>
                </a:rPr>
                <a:t>Cologne University of Applied Sciences</a:t>
              </a:r>
            </a:p>
          </p:txBody>
        </p:sp>
      </p:grpSp>
      <p:sp>
        <p:nvSpPr>
          <p:cNvPr id="4119" name="Text Box 23"/>
          <p:cNvSpPr txBox="1">
            <a:spLocks noChangeArrowheads="1"/>
          </p:cNvSpPr>
          <p:nvPr userDrawn="1"/>
        </p:nvSpPr>
        <p:spPr bwMode="auto">
          <a:xfrm rot="16200000">
            <a:off x="-2447925" y="3527425"/>
            <a:ext cx="5715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3600">
                <a:solidFill>
                  <a:srgbClr val="777777"/>
                </a:solidFill>
                <a:latin typeface="Arial" charset="0"/>
              </a:rPr>
              <a:t>Bibliothekartag  2006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>
    <p:zoom/>
  </p:transition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57224" y="3500438"/>
            <a:ext cx="8013700" cy="11430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de-DE" sz="3600" dirty="0">
                <a:latin typeface="Arial" charset="0"/>
              </a:rPr>
              <a:t/>
            </a:r>
            <a:br>
              <a:rPr lang="de-DE" sz="3600" dirty="0">
                <a:latin typeface="Arial" charset="0"/>
              </a:rPr>
            </a:br>
            <a:r>
              <a:rPr lang="de-DE" sz="3600" dirty="0">
                <a:latin typeface="Arial" charset="0"/>
              </a:rPr>
              <a:t/>
            </a:r>
            <a:br>
              <a:rPr lang="de-DE" sz="3600" dirty="0">
                <a:latin typeface="Arial" charset="0"/>
              </a:rPr>
            </a:br>
            <a:r>
              <a:rPr lang="de-DE" sz="3600" dirty="0" smtClean="0">
                <a:latin typeface="Arial" charset="0"/>
              </a:rPr>
              <a:t/>
            </a:r>
            <a:br>
              <a:rPr lang="de-DE" sz="3600" dirty="0" smtClean="0">
                <a:latin typeface="Arial" charset="0"/>
              </a:rPr>
            </a:br>
            <a:r>
              <a:rPr lang="de-DE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j-ea"/>
                <a:cs typeface="+mj-cs"/>
              </a:rPr>
              <a:t>Das Innovationsmanagement</a:t>
            </a:r>
            <a:br>
              <a:rPr lang="de-DE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j-ea"/>
                <a:cs typeface="+mj-cs"/>
              </a:rPr>
            </a:br>
            <a:r>
              <a:rPr lang="de-DE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deutscher Bibliotheken –</a:t>
            </a:r>
            <a:br>
              <a:rPr lang="de-DE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de-DE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Stellenwert und Entwicklungsstand</a:t>
            </a:r>
            <a:r>
              <a:rPr lang="de-DE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/>
            </a:r>
            <a:br>
              <a:rPr lang="de-DE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de-DE" sz="36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de-DE" sz="36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de-DE" dirty="0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2286000" y="5138738"/>
            <a:ext cx="510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de-DE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928794" y="4714884"/>
            <a:ext cx="6215106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de-DE" dirty="0">
                <a:latin typeface="Arial" charset="0"/>
              </a:rPr>
              <a:t>Prof. Dr. Ursula Georgy</a:t>
            </a:r>
          </a:p>
          <a:p>
            <a:pPr algn="ctr"/>
            <a:r>
              <a:rPr lang="de-DE" sz="2000" dirty="0">
                <a:latin typeface="Arial" charset="0"/>
              </a:rPr>
              <a:t>Fachhochschule Köln</a:t>
            </a:r>
          </a:p>
          <a:p>
            <a:pPr algn="ctr"/>
            <a:endParaRPr lang="de-DE" sz="800" dirty="0">
              <a:solidFill>
                <a:schemeClr val="folHlink"/>
              </a:solidFill>
              <a:latin typeface="Arial" charset="0"/>
            </a:endParaRPr>
          </a:p>
          <a:p>
            <a:pPr algn="ctr"/>
            <a:endParaRPr lang="de-DE" sz="1400" dirty="0">
              <a:latin typeface="Arial" charset="0"/>
            </a:endParaRPr>
          </a:p>
          <a:p>
            <a:pPr algn="ctr"/>
            <a:r>
              <a:rPr lang="de-DE" sz="2000" dirty="0" smtClean="0">
                <a:latin typeface="Arial" charset="0"/>
              </a:rPr>
              <a:t>11. InetBib-Tagung</a:t>
            </a:r>
          </a:p>
          <a:p>
            <a:pPr algn="ctr"/>
            <a:r>
              <a:rPr lang="de-DE" sz="2000" dirty="0" smtClean="0">
                <a:latin typeface="Arial" charset="0"/>
              </a:rPr>
              <a:t>Zürich</a:t>
            </a:r>
            <a:r>
              <a:rPr lang="de-DE" sz="2000" dirty="0" smtClean="0">
                <a:latin typeface="Arial" charset="0"/>
              </a:rPr>
              <a:t>, April </a:t>
            </a:r>
            <a:r>
              <a:rPr lang="de-DE" sz="2000" dirty="0" smtClean="0">
                <a:latin typeface="Arial" charset="0"/>
              </a:rPr>
              <a:t>2010</a:t>
            </a:r>
            <a:endParaRPr lang="de-DE" sz="2000" dirty="0">
              <a:latin typeface="Arial" charset="0"/>
            </a:endParaRPr>
          </a:p>
        </p:txBody>
      </p:sp>
      <p:sp>
        <p:nvSpPr>
          <p:cNvPr id="5" name="Rechteck 4"/>
          <p:cNvSpPr/>
          <p:nvPr/>
        </p:nvSpPr>
        <p:spPr bwMode="auto">
          <a:xfrm>
            <a:off x="3428992" y="6429396"/>
            <a:ext cx="2428892" cy="285752"/>
          </a:xfrm>
          <a:prstGeom prst="rect">
            <a:avLst/>
          </a:prstGeom>
          <a:ln w="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de-DE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066800" y="1114425"/>
            <a:ext cx="7648604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de-DE" sz="2600" dirty="0" smtClean="0">
                <a:latin typeface="Arial" charset="0"/>
              </a:rPr>
              <a:t>  </a:t>
            </a:r>
            <a:r>
              <a:rPr lang="de-DE" sz="2800" dirty="0" smtClean="0">
                <a:solidFill>
                  <a:schemeClr val="hlink"/>
                </a:solidFill>
                <a:latin typeface="Arial" charset="0"/>
              </a:rPr>
              <a:t>Inhalt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endParaRPr lang="de-DE" dirty="0" smtClean="0"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de-DE" dirty="0" smtClean="0">
                <a:latin typeface="Arial" charset="0"/>
              </a:rPr>
              <a:t>  </a:t>
            </a:r>
            <a:r>
              <a:rPr lang="de-DE" sz="2600" dirty="0" smtClean="0">
                <a:latin typeface="Arial" charset="0"/>
              </a:rPr>
              <a:t>Einführung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  </a:t>
            </a:r>
            <a:r>
              <a:rPr lang="de-DE" sz="2600" dirty="0" smtClean="0">
                <a:latin typeface="Arial" charset="0"/>
              </a:rPr>
              <a:t>Befragung </a:t>
            </a:r>
          </a:p>
          <a:p>
            <a:pPr lvl="1">
              <a:spcBef>
                <a:spcPct val="20000"/>
              </a:spcBef>
              <a:buClr>
                <a:schemeClr val="tx2">
                  <a:lumMod val="40000"/>
                  <a:lumOff val="60000"/>
                </a:schemeClr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  </a:t>
            </a:r>
            <a:r>
              <a:rPr lang="de-DE" dirty="0" smtClean="0">
                <a:latin typeface="Arial" charset="0"/>
              </a:rPr>
              <a:t>Umfang, Fragestellungen</a:t>
            </a:r>
            <a:endParaRPr lang="de-DE" sz="2600" dirty="0" smtClean="0">
              <a:latin typeface="Arial" charset="0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  </a:t>
            </a:r>
            <a:r>
              <a:rPr lang="de-DE" sz="2600" dirty="0" smtClean="0">
                <a:latin typeface="Arial" charset="0"/>
              </a:rPr>
              <a:t>Zentrale Ergebnisse</a:t>
            </a:r>
          </a:p>
          <a:p>
            <a:pPr lvl="1">
              <a:spcBef>
                <a:spcPct val="20000"/>
              </a:spcBef>
              <a:buClr>
                <a:schemeClr val="tx2">
                  <a:lumMod val="40000"/>
                  <a:lumOff val="60000"/>
                </a:schemeClr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  </a:t>
            </a:r>
            <a:r>
              <a:rPr lang="de-DE" dirty="0" smtClean="0">
                <a:latin typeface="Arial" charset="0"/>
              </a:rPr>
              <a:t>Systematisches </a:t>
            </a:r>
            <a:r>
              <a:rPr lang="de-DE" dirty="0" smtClean="0">
                <a:latin typeface="Arial" charset="0"/>
              </a:rPr>
              <a:t>Innovationsmanagement</a:t>
            </a:r>
          </a:p>
          <a:p>
            <a:pPr lvl="1">
              <a:spcBef>
                <a:spcPct val="20000"/>
              </a:spcBef>
              <a:buClr>
                <a:schemeClr val="tx2">
                  <a:lumMod val="40000"/>
                  <a:lumOff val="60000"/>
                </a:schemeClr>
              </a:buClr>
              <a:buFont typeface="Wingdings" pitchFamily="2" charset="2"/>
              <a:buChar char="§"/>
            </a:pPr>
            <a:r>
              <a:rPr lang="de-DE" dirty="0" smtClean="0">
                <a:latin typeface="Arial" charset="0"/>
              </a:rPr>
              <a:t> </a:t>
            </a:r>
            <a:r>
              <a:rPr lang="de-DE" dirty="0" smtClean="0">
                <a:latin typeface="Arial" charset="0"/>
              </a:rPr>
              <a:t>  Innovationskommunikation </a:t>
            </a:r>
          </a:p>
          <a:p>
            <a:pPr lvl="1">
              <a:spcBef>
                <a:spcPct val="20000"/>
              </a:spcBef>
              <a:buClr>
                <a:schemeClr val="tx2">
                  <a:lumMod val="40000"/>
                  <a:lumOff val="60000"/>
                </a:schemeClr>
              </a:buClr>
              <a:buFont typeface="Wingdings" pitchFamily="2" charset="2"/>
              <a:buChar char="§"/>
            </a:pPr>
            <a:r>
              <a:rPr lang="de-DE" dirty="0" smtClean="0">
                <a:latin typeface="Arial" charset="0"/>
              </a:rPr>
              <a:t> </a:t>
            </a:r>
            <a:r>
              <a:rPr lang="de-DE" dirty="0" smtClean="0">
                <a:latin typeface="Arial" charset="0"/>
              </a:rPr>
              <a:t>  Open Innovation</a:t>
            </a:r>
          </a:p>
          <a:p>
            <a:pPr>
              <a:spcBef>
                <a:spcPct val="20000"/>
              </a:spcBef>
              <a:buClr>
                <a:srgbClr val="0033CC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  Fazit</a:t>
            </a:r>
            <a:endParaRPr lang="de-DE" sz="2600" dirty="0"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 4"/>
          <p:cNvGraphicFramePr/>
          <p:nvPr/>
        </p:nvGraphicFramePr>
        <p:xfrm>
          <a:off x="1142976" y="1285860"/>
          <a:ext cx="7715304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8308" name="Text Box 4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Bedeutung Dienstleistungssektor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6631002" y="6215082"/>
            <a:ext cx="23342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smtClean="0">
                <a:latin typeface="+mn-lt"/>
              </a:rPr>
              <a:t>Statistisches Bundesamt [2009]</a:t>
            </a:r>
            <a:endParaRPr lang="de-DE" sz="1200" dirty="0">
              <a:latin typeface="+mn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1142977" y="1385887"/>
            <a:ext cx="7643866" cy="4257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Clr>
                <a:schemeClr val="folHlink"/>
              </a:buClr>
              <a:buFont typeface="Wingdings" pitchFamily="2" charset="2"/>
              <a:buNone/>
            </a:pPr>
            <a:endParaRPr lang="de-DE" sz="1400" dirty="0">
              <a:solidFill>
                <a:schemeClr val="hlink"/>
              </a:solidFill>
              <a:latin typeface="Arial" charset="0"/>
              <a:cs typeface="Times New Roman" pitchFamily="18" charset="0"/>
            </a:endParaRPr>
          </a:p>
          <a:p>
            <a:pPr>
              <a:lnSpc>
                <a:spcPts val="3200"/>
              </a:lnSpc>
            </a:pPr>
            <a:r>
              <a:rPr lang="de-DE" sz="2600" dirty="0" smtClean="0">
                <a:latin typeface="Arial" pitchFamily="34" charset="0"/>
              </a:rPr>
              <a:t>„</a:t>
            </a:r>
            <a:r>
              <a:rPr lang="de-DE" sz="2600" dirty="0">
                <a:latin typeface="Arial" pitchFamily="34" charset="0"/>
              </a:rPr>
              <a:t>Dienstleistungsqualität </a:t>
            </a:r>
            <a:r>
              <a:rPr lang="de-DE" sz="2600" dirty="0" smtClean="0">
                <a:latin typeface="Arial" pitchFamily="34" charset="0"/>
              </a:rPr>
              <a:t>ist die </a:t>
            </a:r>
            <a:r>
              <a:rPr lang="de-DE" sz="2600" dirty="0">
                <a:latin typeface="Arial" pitchFamily="34" charset="0"/>
              </a:rPr>
              <a:t>Fähigkeit eines Anbieters, die Beschaffenheit einer primär intangiblen und der Kundenbeteiligung bedürfenden Leistung aufgrund von </a:t>
            </a:r>
            <a:r>
              <a:rPr lang="de-DE" sz="2600" dirty="0" smtClean="0">
                <a:latin typeface="Arial" pitchFamily="34" charset="0"/>
              </a:rPr>
              <a:t>Kunden-</a:t>
            </a:r>
            <a:r>
              <a:rPr lang="de-DE" sz="2600" dirty="0" err="1" smtClean="0">
                <a:latin typeface="Arial" pitchFamily="34" charset="0"/>
              </a:rPr>
              <a:t>erwartungen</a:t>
            </a:r>
            <a:r>
              <a:rPr lang="de-DE" sz="2600" dirty="0" smtClean="0">
                <a:latin typeface="Arial" pitchFamily="34" charset="0"/>
              </a:rPr>
              <a:t> </a:t>
            </a:r>
            <a:r>
              <a:rPr lang="de-DE" sz="2600" dirty="0">
                <a:latin typeface="Arial" pitchFamily="34" charset="0"/>
              </a:rPr>
              <a:t>auf einem bestimmten </a:t>
            </a:r>
            <a:r>
              <a:rPr lang="de-DE" sz="2600" dirty="0" smtClean="0">
                <a:latin typeface="Arial" pitchFamily="34" charset="0"/>
              </a:rPr>
              <a:t>Anforderungs-</a:t>
            </a:r>
            <a:r>
              <a:rPr lang="de-DE" sz="2600" dirty="0" err="1" smtClean="0">
                <a:latin typeface="Arial" pitchFamily="34" charset="0"/>
              </a:rPr>
              <a:t>profil</a:t>
            </a:r>
            <a:r>
              <a:rPr lang="de-DE" sz="2600" dirty="0" smtClean="0">
                <a:latin typeface="Arial" pitchFamily="34" charset="0"/>
              </a:rPr>
              <a:t> </a:t>
            </a:r>
            <a:r>
              <a:rPr lang="de-DE" sz="2600" dirty="0">
                <a:latin typeface="Arial" pitchFamily="34" charset="0"/>
              </a:rPr>
              <a:t>zu erstellen. </a:t>
            </a:r>
            <a:endParaRPr lang="de-DE" sz="2600" dirty="0" smtClean="0">
              <a:latin typeface="Arial" pitchFamily="34" charset="0"/>
            </a:endParaRPr>
          </a:p>
          <a:p>
            <a:pPr>
              <a:lnSpc>
                <a:spcPts val="3200"/>
              </a:lnSpc>
              <a:spcBef>
                <a:spcPts val="1200"/>
              </a:spcBef>
            </a:pPr>
            <a:r>
              <a:rPr lang="de-DE" sz="2600" dirty="0" smtClean="0">
                <a:latin typeface="Arial" pitchFamily="34" charset="0"/>
              </a:rPr>
              <a:t>Sie </a:t>
            </a:r>
            <a:r>
              <a:rPr lang="de-DE" sz="2600" dirty="0">
                <a:latin typeface="Arial" pitchFamily="34" charset="0"/>
              </a:rPr>
              <a:t>bestimmt sich aus der Summe der </a:t>
            </a:r>
            <a:r>
              <a:rPr lang="de-DE" sz="2600" dirty="0" smtClean="0">
                <a:latin typeface="Arial" pitchFamily="34" charset="0"/>
              </a:rPr>
              <a:t>Eigen-schaften </a:t>
            </a:r>
            <a:r>
              <a:rPr lang="de-DE" sz="2600" dirty="0">
                <a:latin typeface="Arial" pitchFamily="34" charset="0"/>
              </a:rPr>
              <a:t>bzw. Merkmale der Dienstleistung, bestimmten Anforderungen gerecht zu werden</a:t>
            </a:r>
            <a:r>
              <a:rPr lang="de-DE" sz="2600" dirty="0" smtClean="0">
                <a:latin typeface="Arial" pitchFamily="34" charset="0"/>
              </a:rPr>
              <a:t>.“</a:t>
            </a:r>
          </a:p>
          <a:p>
            <a:pPr>
              <a:lnSpc>
                <a:spcPts val="3200"/>
              </a:lnSpc>
            </a:pPr>
            <a:endParaRPr lang="de-DE" dirty="0">
              <a:latin typeface="Arial" pitchFamily="34" charset="0"/>
            </a:endParaRPr>
          </a:p>
          <a:p>
            <a:pPr algn="r"/>
            <a:r>
              <a:rPr lang="de-DE" sz="1200" dirty="0" smtClean="0">
                <a:latin typeface="Arial" pitchFamily="34" charset="0"/>
              </a:rPr>
              <a:t> Bruhn [2008]</a:t>
            </a:r>
            <a:r>
              <a:rPr lang="de-DE" dirty="0" smtClean="0">
                <a:latin typeface="Arial" pitchFamily="34" charset="0"/>
              </a:rPr>
              <a:t> </a:t>
            </a:r>
            <a:r>
              <a:rPr lang="de-DE" dirty="0">
                <a:latin typeface="Arial" pitchFamily="34" charset="0"/>
              </a:rPr>
              <a:t>	</a:t>
            </a: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Dienstleistungsqualität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1143000" y="1000108"/>
            <a:ext cx="753268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buClr>
                <a:schemeClr val="folHlink"/>
              </a:buClr>
              <a:buFont typeface="Wingdings" pitchFamily="2" charset="2"/>
              <a:buNone/>
            </a:pPr>
            <a:endParaRPr lang="de-DE" sz="1400" dirty="0">
              <a:solidFill>
                <a:schemeClr val="hlink"/>
              </a:solidFill>
              <a:latin typeface="Arial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Clr>
                <a:srgbClr val="0033CC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  Zentraler </a:t>
            </a:r>
            <a:r>
              <a:rPr lang="de-DE" sz="2600" dirty="0">
                <a:latin typeface="Arial" charset="0"/>
              </a:rPr>
              <a:t>Aspekt bei Innovationsprozessen ist</a:t>
            </a:r>
            <a:r>
              <a:rPr lang="de-DE" sz="2600" dirty="0" smtClean="0">
                <a:latin typeface="Arial" charset="0"/>
              </a:rPr>
              <a:t>,</a:t>
            </a:r>
            <a:br>
              <a:rPr lang="de-DE" sz="2600" dirty="0" smtClean="0">
                <a:latin typeface="Arial" charset="0"/>
              </a:rPr>
            </a:br>
            <a:r>
              <a:rPr lang="de-DE" sz="2600" dirty="0" smtClean="0">
                <a:latin typeface="Arial" charset="0"/>
              </a:rPr>
              <a:t>    dass </a:t>
            </a:r>
            <a:r>
              <a:rPr lang="de-DE" sz="2600" dirty="0">
                <a:latin typeface="Arial" charset="0"/>
              </a:rPr>
              <a:t>durch systematische, </a:t>
            </a:r>
            <a:r>
              <a:rPr lang="de-DE" sz="2600" dirty="0" smtClean="0">
                <a:latin typeface="Arial" charset="0"/>
              </a:rPr>
              <a:t>zielgerichtete</a:t>
            </a:r>
            <a:br>
              <a:rPr lang="de-DE" sz="2600" dirty="0" smtClean="0">
                <a:latin typeface="Arial" charset="0"/>
              </a:rPr>
            </a:br>
            <a:r>
              <a:rPr lang="de-DE" sz="2600" dirty="0" smtClean="0">
                <a:latin typeface="Arial" charset="0"/>
              </a:rPr>
              <a:t>    </a:t>
            </a:r>
            <a:r>
              <a:rPr lang="de-DE" sz="2600" dirty="0">
                <a:latin typeface="Arial" charset="0"/>
              </a:rPr>
              <a:t>Prozesse neue Ideen in neuartige </a:t>
            </a:r>
            <a:r>
              <a:rPr lang="de-DE" sz="2600" dirty="0" smtClean="0">
                <a:latin typeface="Arial" charset="0"/>
              </a:rPr>
              <a:t>Dienst-</a:t>
            </a:r>
            <a:br>
              <a:rPr lang="de-DE" sz="2600" dirty="0" smtClean="0">
                <a:latin typeface="Arial" charset="0"/>
              </a:rPr>
            </a:br>
            <a:r>
              <a:rPr lang="de-DE" sz="2600" dirty="0" smtClean="0">
                <a:latin typeface="Arial" charset="0"/>
              </a:rPr>
              <a:t>    </a:t>
            </a:r>
            <a:r>
              <a:rPr lang="de-DE" sz="2600" dirty="0" err="1" smtClean="0">
                <a:latin typeface="Arial" charset="0"/>
              </a:rPr>
              <a:t>leistungen</a:t>
            </a:r>
            <a:r>
              <a:rPr lang="de-DE" sz="2600" dirty="0" smtClean="0">
                <a:latin typeface="Arial" charset="0"/>
              </a:rPr>
              <a:t> </a:t>
            </a:r>
            <a:r>
              <a:rPr lang="de-DE" sz="2600" dirty="0">
                <a:latin typeface="Arial" charset="0"/>
              </a:rPr>
              <a:t>umgesetzt werden und diese </a:t>
            </a:r>
            <a:r>
              <a:rPr lang="de-DE" sz="2600" dirty="0" smtClean="0">
                <a:latin typeface="Arial" charset="0"/>
              </a:rPr>
              <a:t/>
            </a:r>
            <a:br>
              <a:rPr lang="de-DE" sz="2600" dirty="0" smtClean="0">
                <a:latin typeface="Arial" charset="0"/>
              </a:rPr>
            </a:br>
            <a:r>
              <a:rPr lang="de-DE" sz="2600" dirty="0" smtClean="0">
                <a:latin typeface="Arial" charset="0"/>
              </a:rPr>
              <a:t>    erfolgreich </a:t>
            </a:r>
            <a:r>
              <a:rPr lang="de-DE" sz="2600" dirty="0">
                <a:latin typeface="Arial" charset="0"/>
              </a:rPr>
              <a:t>im Markt platziert werden</a:t>
            </a:r>
            <a:r>
              <a:rPr lang="de-DE" sz="2600" dirty="0" smtClean="0">
                <a:latin typeface="Arial" charset="0"/>
              </a:rPr>
              <a:t>.</a:t>
            </a:r>
          </a:p>
          <a:p>
            <a:pPr>
              <a:spcBef>
                <a:spcPct val="20000"/>
              </a:spcBef>
              <a:buClr>
                <a:srgbClr val="0033CC"/>
              </a:buClr>
              <a:buFont typeface="Wingdings" pitchFamily="2" charset="2"/>
              <a:buChar char="§"/>
            </a:pPr>
            <a:endParaRPr lang="de-DE" sz="1600" dirty="0">
              <a:latin typeface="Arial" charset="0"/>
            </a:endParaRPr>
          </a:p>
          <a:p>
            <a:pPr>
              <a:buClr>
                <a:srgbClr val="0033CC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Innovationen können auf </a:t>
            </a:r>
            <a:r>
              <a:rPr lang="de-DE" sz="2600" dirty="0">
                <a:latin typeface="+mn-lt"/>
              </a:rPr>
              <a:t>Produkte bzw. </a:t>
            </a:r>
            <a:r>
              <a:rPr lang="de-DE" sz="2600" dirty="0" smtClean="0">
                <a:latin typeface="+mn-lt"/>
              </a:rPr>
              <a:t/>
            </a:r>
            <a:br>
              <a:rPr lang="de-DE" sz="2600" dirty="0" smtClean="0">
                <a:latin typeface="+mn-lt"/>
              </a:rPr>
            </a:br>
            <a:r>
              <a:rPr lang="de-DE" sz="2600" dirty="0" smtClean="0">
                <a:latin typeface="+mn-lt"/>
              </a:rPr>
              <a:t>    Dienstleistungen</a:t>
            </a:r>
            <a:r>
              <a:rPr lang="de-DE" sz="2600" dirty="0">
                <a:latin typeface="+mn-lt"/>
              </a:rPr>
              <a:t>, Verfahren, Vertrieb und </a:t>
            </a:r>
            <a:r>
              <a:rPr lang="de-DE" sz="2600" dirty="0" smtClean="0">
                <a:latin typeface="+mn-lt"/>
              </a:rPr>
              <a:t>die</a:t>
            </a:r>
            <a:br>
              <a:rPr lang="de-DE" sz="2600" dirty="0" smtClean="0">
                <a:latin typeface="+mn-lt"/>
              </a:rPr>
            </a:br>
            <a:r>
              <a:rPr lang="de-DE" sz="2600" dirty="0" smtClean="0">
                <a:latin typeface="+mn-lt"/>
              </a:rPr>
              <a:t>    </a:t>
            </a:r>
            <a:r>
              <a:rPr lang="de-DE" sz="2600" dirty="0">
                <a:latin typeface="+mn-lt"/>
              </a:rPr>
              <a:t>Organisation </a:t>
            </a:r>
            <a:r>
              <a:rPr lang="de-DE" sz="2600" dirty="0" smtClean="0">
                <a:latin typeface="+mn-lt"/>
              </a:rPr>
              <a:t>ausgerichtet </a:t>
            </a:r>
            <a:r>
              <a:rPr lang="de-DE" sz="2600" dirty="0">
                <a:latin typeface="+mn-lt"/>
              </a:rPr>
              <a:t>werden. </a:t>
            </a:r>
            <a:r>
              <a:rPr lang="de-DE" sz="2600" dirty="0" smtClean="0">
                <a:latin typeface="+mn-lt"/>
              </a:rPr>
              <a:t>Sie werden</a:t>
            </a:r>
            <a:br>
              <a:rPr lang="de-DE" sz="2600" dirty="0" smtClean="0">
                <a:latin typeface="+mn-lt"/>
              </a:rPr>
            </a:br>
            <a:r>
              <a:rPr lang="de-DE" sz="2600" dirty="0" smtClean="0">
                <a:latin typeface="+mn-lt"/>
              </a:rPr>
              <a:t>    auch als </a:t>
            </a:r>
            <a:r>
              <a:rPr lang="de-DE" sz="2600" dirty="0" smtClean="0">
                <a:solidFill>
                  <a:srgbClr val="2676BE"/>
                </a:solidFill>
                <a:latin typeface="+mn-lt"/>
              </a:rPr>
              <a:t>Prozessinnovationen</a:t>
            </a:r>
            <a:r>
              <a:rPr lang="de-DE" sz="2600" dirty="0" smtClean="0">
                <a:latin typeface="+mn-lt"/>
              </a:rPr>
              <a:t> bezeichnet und</a:t>
            </a:r>
            <a:br>
              <a:rPr lang="de-DE" sz="2600" dirty="0" smtClean="0">
                <a:latin typeface="+mn-lt"/>
              </a:rPr>
            </a:br>
            <a:r>
              <a:rPr lang="de-DE" sz="2600" dirty="0" smtClean="0">
                <a:latin typeface="+mn-lt"/>
              </a:rPr>
              <a:t>    spielen in Bibliotheken eine große Rolle. </a:t>
            </a:r>
            <a:endParaRPr lang="de-DE" sz="2600" dirty="0">
              <a:latin typeface="+mn-lt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Innovationen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2" name="Text Box 4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Befragung: Interviewpartner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1785918" y="5643578"/>
            <a:ext cx="6427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de-DE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1142976" y="1075240"/>
            <a:ext cx="7715304" cy="5314275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48150" algn="r"/>
              </a:tabLst>
            </a:pP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rgbClr val="2676BE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Befragung </a:t>
            </a:r>
            <a:endParaRPr kumimoji="0" lang="de-DE" sz="2800" b="0" i="0" u="none" strike="noStrike" cap="none" normalizeH="0" baseline="0" dirty="0" smtClean="0">
              <a:ln>
                <a:noFill/>
              </a:ln>
              <a:solidFill>
                <a:srgbClr val="2676BE"/>
              </a:solidFill>
              <a:effectLst/>
              <a:latin typeface="+mn-lt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48150" algn="r"/>
              </a:tabLst>
            </a:pPr>
            <a:endParaRPr kumimoji="0" lang="de-DE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ea typeface="Times New Roman" pitchFamily="18" charset="0"/>
              <a:cs typeface="Arial" pitchFamily="34" charset="0"/>
            </a:endParaRPr>
          </a:p>
          <a:p>
            <a:pPr>
              <a:lnSpc>
                <a:spcPts val="3400"/>
              </a:lnSpc>
              <a:buClr>
                <a:srgbClr val="0033CC"/>
              </a:buClr>
              <a:tabLst>
                <a:tab pos="4248150" algn="r"/>
              </a:tabLst>
            </a:pPr>
            <a:r>
              <a:rPr lang="de-DE" sz="2600" dirty="0" smtClean="0">
                <a:latin typeface="Arial" charset="0"/>
              </a:rPr>
              <a:t>Befragt </a:t>
            </a:r>
            <a:r>
              <a:rPr lang="de-DE" sz="2600" dirty="0" smtClean="0">
                <a:latin typeface="Arial" charset="0"/>
              </a:rPr>
              <a:t>wurden die (</a:t>
            </a:r>
            <a:r>
              <a:rPr lang="de-DE" sz="2600" dirty="0" err="1" smtClean="0">
                <a:latin typeface="Arial" charset="0"/>
              </a:rPr>
              <a:t>Abteilungs</a:t>
            </a:r>
            <a:r>
              <a:rPr lang="de-DE" sz="2600" dirty="0" smtClean="0">
                <a:latin typeface="Arial" charset="0"/>
              </a:rPr>
              <a:t>)-Leiter oder </a:t>
            </a:r>
            <a:r>
              <a:rPr lang="de-DE" sz="2600" dirty="0" smtClean="0">
                <a:latin typeface="Arial" charset="0"/>
              </a:rPr>
              <a:t>Stell-</a:t>
            </a:r>
            <a:r>
              <a:rPr lang="de-DE" sz="2600" dirty="0" err="1" smtClean="0">
                <a:latin typeface="Arial" charset="0"/>
              </a:rPr>
              <a:t>vertreter</a:t>
            </a:r>
            <a:r>
              <a:rPr lang="de-DE" sz="2600" dirty="0" smtClean="0">
                <a:latin typeface="Arial" charset="0"/>
              </a:rPr>
              <a:t> von 36 Einrichtungen im Zeitraum 06-09 2009, </a:t>
            </a:r>
            <a:r>
              <a:rPr lang="de-DE" sz="2600" dirty="0" smtClean="0">
                <a:latin typeface="Arial" charset="0"/>
              </a:rPr>
              <a:t>was zu extrem wenig Antworten der </a:t>
            </a:r>
            <a:r>
              <a:rPr lang="de-DE" sz="2600" dirty="0" err="1" smtClean="0">
                <a:latin typeface="Arial" charset="0"/>
              </a:rPr>
              <a:t>Katego-rien</a:t>
            </a:r>
            <a:r>
              <a:rPr lang="de-DE" sz="2600" dirty="0" smtClean="0">
                <a:latin typeface="Arial" charset="0"/>
              </a:rPr>
              <a:t> </a:t>
            </a:r>
            <a:r>
              <a:rPr lang="de-DE" sz="2600" dirty="0" smtClean="0">
                <a:latin typeface="Arial" charset="0"/>
              </a:rPr>
              <a:t>„unbekannt“ oder „keine Angabe“ führte.</a:t>
            </a:r>
          </a:p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>
                <a:srgbClr val="0033CC"/>
              </a:buClr>
              <a:buSzTx/>
              <a:tabLst>
                <a:tab pos="4248150" algn="r"/>
              </a:tabLst>
            </a:pP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defTabSz="914400" rtl="0" eaLnBrk="1" fontAlgn="base" latinLnBrk="0" hangingPunct="1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rgbClr val="0033CC"/>
              </a:buClr>
              <a:buSzTx/>
              <a:buFont typeface="Wingdings" pitchFamily="2" charset="2"/>
              <a:buChar char="§"/>
              <a:tabLst>
                <a:tab pos="4248150" algn="r"/>
              </a:tabLst>
            </a:pP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 Datenbankhersteller </a:t>
            </a: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/ -produzenten,	</a:t>
            </a:r>
          </a:p>
          <a:p>
            <a:pPr marL="0" marR="0" lvl="0" indent="0" defTabSz="914400" rtl="0" eaLnBrk="0" fontAlgn="base" latinLnBrk="0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rgbClr val="0033CC"/>
              </a:buClr>
              <a:buSzTx/>
              <a:buFont typeface="Wingdings" pitchFamily="2" charset="2"/>
              <a:buChar char="§"/>
              <a:tabLst>
                <a:tab pos="4248150" algn="r"/>
              </a:tabLst>
            </a:pP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 Informationsdienstleister </a:t>
            </a: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intern und extern</a:t>
            </a: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,</a:t>
            </a:r>
            <a:endParaRPr kumimoji="0" lang="de-DE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rgbClr val="0033CC"/>
              </a:buClr>
              <a:buSzTx/>
              <a:buFont typeface="Wingdings" pitchFamily="2" charset="2"/>
              <a:buChar char="§"/>
              <a:tabLst>
                <a:tab pos="4248150" algn="r"/>
              </a:tabLst>
            </a:pP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Öffentliche </a:t>
            </a: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Bibliotheken,</a:t>
            </a:r>
            <a:endParaRPr kumimoji="0" lang="de-DE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rgbClr val="0033CC"/>
              </a:buClr>
              <a:buSzTx/>
              <a:buFont typeface="Wingdings" pitchFamily="2" charset="2"/>
              <a:buChar char="§"/>
              <a:tabLst>
                <a:tab pos="4248150" algn="r"/>
              </a:tabLst>
            </a:pP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 Wissenschaftliche Bibliotheken,	</a:t>
            </a:r>
            <a:endParaRPr kumimoji="0" lang="de-DE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marL="0" marR="0" lvl="0" indent="0" defTabSz="914400" rtl="0" eaLnBrk="0" fontAlgn="base" latinLnBrk="0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rgbClr val="0033CC"/>
              </a:buClr>
              <a:buSzTx/>
              <a:buFont typeface="Wingdings" pitchFamily="2" charset="2"/>
              <a:buChar char="§"/>
              <a:tabLst>
                <a:tab pos="4248150" algn="r"/>
              </a:tabLst>
            </a:pPr>
            <a:r>
              <a:rPr kumimoji="0" lang="de-DE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  Wissenschaftliche Spezialbibliotheken</a:t>
            </a:r>
          </a:p>
          <a:p>
            <a:pPr marL="0" marR="0" lvl="0" indent="0" defTabSz="914400" rtl="0" eaLnBrk="0" fontAlgn="base" latinLnBrk="0" hangingPunct="0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Clr>
                <a:srgbClr val="0033CC"/>
              </a:buClr>
              <a:buSzTx/>
              <a:buFont typeface="Wingdings" pitchFamily="2" charset="2"/>
              <a:buChar char="§"/>
              <a:tabLst>
                <a:tab pos="4248150" algn="r"/>
              </a:tabLst>
            </a:pPr>
            <a:r>
              <a:rPr lang="de-DE" sz="2600" dirty="0" smtClean="0">
                <a:latin typeface="+mn-lt"/>
                <a:cs typeface="Arial" pitchFamily="34" charset="0"/>
              </a:rPr>
              <a:t>  sowie „Mischformen“.</a:t>
            </a:r>
            <a:endParaRPr kumimoji="0" lang="de-DE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Zentrale Fragestellungen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1000100" y="1071546"/>
            <a:ext cx="7785125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endParaRPr lang="de-DE" sz="800" dirty="0">
              <a:latin typeface="Arial" charset="0"/>
            </a:endParaRPr>
          </a:p>
          <a:p>
            <a:pPr marL="457200" indent="-457200">
              <a:buClr>
                <a:schemeClr val="folHlink"/>
              </a:buClr>
              <a:buFont typeface="Wingdings" pitchFamily="2" charset="2"/>
              <a:buChar char="§"/>
            </a:pPr>
            <a:r>
              <a:rPr lang="de-DE" sz="2600" dirty="0">
                <a:latin typeface="Arial" charset="0"/>
              </a:rPr>
              <a:t>Werden Entwicklung und Implementierung innovativer Produkte und Dienstleistungen durch eine systematische Strategie verfolgt?</a:t>
            </a:r>
          </a:p>
          <a:p>
            <a:pPr marL="457200" indent="-457200">
              <a:buClr>
                <a:schemeClr val="folHlink"/>
              </a:buClr>
              <a:buFont typeface="Wingdings" pitchFamily="2" charset="2"/>
              <a:buChar char="§"/>
            </a:pPr>
            <a:endParaRPr lang="de-DE" sz="1400" dirty="0">
              <a:latin typeface="Arial" charset="0"/>
            </a:endParaRPr>
          </a:p>
          <a:p>
            <a:pPr marL="457200" indent="-457200">
              <a:buClr>
                <a:schemeClr val="folHlink"/>
              </a:buClr>
              <a:buSzPct val="100000"/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Ist </a:t>
            </a:r>
            <a:r>
              <a:rPr lang="de-DE" sz="2600" dirty="0">
                <a:latin typeface="Arial" charset="0"/>
              </a:rPr>
              <a:t>der Begriff Open Innovation bekannt und besteht die Bereitschaft, (neue) Formen der </a:t>
            </a:r>
            <a:r>
              <a:rPr lang="de-DE" sz="2600" dirty="0" smtClean="0">
                <a:latin typeface="Arial" charset="0"/>
              </a:rPr>
              <a:t>Kundenintegration </a:t>
            </a:r>
            <a:r>
              <a:rPr lang="de-DE" sz="2600" dirty="0">
                <a:latin typeface="Arial" charset="0"/>
              </a:rPr>
              <a:t>in den Innovationsprozess künftig auszuprobieren bzw. zu intensivieren</a:t>
            </a:r>
            <a:r>
              <a:rPr lang="de-DE" sz="2600" dirty="0" smtClean="0">
                <a:latin typeface="Arial" charset="0"/>
              </a:rPr>
              <a:t>?</a:t>
            </a:r>
          </a:p>
          <a:p>
            <a:pPr marL="457200" indent="-457200">
              <a:buClr>
                <a:schemeClr val="folHlink"/>
              </a:buClr>
              <a:buSzPct val="100000"/>
              <a:buFont typeface="Wingdings" pitchFamily="2" charset="2"/>
              <a:buChar char="§"/>
            </a:pPr>
            <a:endParaRPr lang="de-DE" sz="1400" dirty="0" smtClean="0">
              <a:latin typeface="Arial" charset="0"/>
            </a:endParaRPr>
          </a:p>
          <a:p>
            <a:pPr marL="457200" indent="-457200">
              <a:buClr>
                <a:schemeClr val="folHlink"/>
              </a:buClr>
              <a:buSzPct val="100000"/>
              <a:buFont typeface="Wingdings" pitchFamily="2" charset="2"/>
              <a:buChar char="§"/>
            </a:pPr>
            <a:r>
              <a:rPr lang="de-DE" sz="2600" dirty="0" smtClean="0">
                <a:latin typeface="Arial" charset="0"/>
              </a:rPr>
              <a:t>Werden Innovationen systematisch durch Kommunikation nach außen begleitet sowie wie </a:t>
            </a:r>
            <a:br>
              <a:rPr lang="de-DE" sz="2600" dirty="0" smtClean="0">
                <a:latin typeface="Arial" charset="0"/>
              </a:rPr>
            </a:br>
            <a:r>
              <a:rPr lang="de-DE" sz="2600" dirty="0" smtClean="0">
                <a:latin typeface="Arial" charset="0"/>
              </a:rPr>
              <a:t>und wann werden Kunden über Innovationen informiert?</a:t>
            </a:r>
          </a:p>
          <a:p>
            <a:pPr marL="457200" indent="-457200">
              <a:buClr>
                <a:schemeClr val="folHlink"/>
              </a:buClr>
              <a:buSzPct val="100000"/>
              <a:buFont typeface="Wingdings" pitchFamily="2" charset="2"/>
              <a:buChar char="§"/>
            </a:pPr>
            <a:endParaRPr lang="de-DE" sz="2600" dirty="0"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 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4071" y="2143116"/>
            <a:ext cx="8023061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2000232" y="1285860"/>
            <a:ext cx="5902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Bedeutung / Priorität von Innovation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000100" y="1214422"/>
            <a:ext cx="81692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600" dirty="0" smtClean="0">
                <a:solidFill>
                  <a:srgbClr val="FF0000"/>
                </a:solidFill>
                <a:latin typeface="+mn-lt"/>
              </a:rPr>
              <a:t>Einschätzung des eigenen innovatorischen Potenzials</a:t>
            </a:r>
            <a:endParaRPr lang="de-DE" sz="26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620" y="2000240"/>
            <a:ext cx="7854098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 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3449573" y="1214422"/>
            <a:ext cx="2765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Innovationsziele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2" cstate="print"/>
          <a:srcRect l="2806" t="5208" r="2806" b="5208"/>
          <a:stretch>
            <a:fillRect/>
          </a:stretch>
        </p:blipFill>
        <p:spPr bwMode="auto">
          <a:xfrm>
            <a:off x="1002006" y="2071678"/>
            <a:ext cx="798451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 </a:t>
            </a: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598936" y="1214422"/>
            <a:ext cx="6830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Zielgruppenorientierung von Innovationen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graphicFrame>
        <p:nvGraphicFramePr>
          <p:cNvPr id="7" name="Diagramm 6"/>
          <p:cNvGraphicFramePr/>
          <p:nvPr/>
        </p:nvGraphicFramePr>
        <p:xfrm>
          <a:off x="1142976" y="2071678"/>
          <a:ext cx="7643866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 </a:t>
            </a: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176369" y="1214422"/>
            <a:ext cx="7681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Wird systematische Marktforschung betrieben?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graphicFrame>
        <p:nvGraphicFramePr>
          <p:cNvPr id="7" name="Diagramm 6"/>
          <p:cNvGraphicFramePr/>
          <p:nvPr/>
        </p:nvGraphicFramePr>
        <p:xfrm>
          <a:off x="1142976" y="2143116"/>
          <a:ext cx="7643866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</a:t>
            </a:r>
            <a:br>
              <a:rPr lang="de-DE" sz="2800" dirty="0" smtClean="0">
                <a:solidFill>
                  <a:srgbClr val="777777"/>
                </a:solidFill>
                <a:latin typeface="Arial" charset="0"/>
              </a:rPr>
            </a:b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550220" y="1214422"/>
            <a:ext cx="6681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Systematische Suche nach Innovationen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3" y="1928802"/>
            <a:ext cx="7339885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 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2902181" y="1214422"/>
            <a:ext cx="38843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Beiträge zur Innovation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2" cstate="print"/>
          <a:srcRect l="7158" t="23158" r="7158" b="23158"/>
          <a:stretch>
            <a:fillRect/>
          </a:stretch>
        </p:blipFill>
        <p:spPr bwMode="auto">
          <a:xfrm>
            <a:off x="1000100" y="1928801"/>
            <a:ext cx="8001056" cy="4090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 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928662" y="1293483"/>
            <a:ext cx="8305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Bewertung von Ideen anhand festgelegter Kriterien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8474" y="2000240"/>
            <a:ext cx="803078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 rot="16200000">
            <a:off x="-2447925" y="3371047"/>
            <a:ext cx="571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Systematisches </a:t>
            </a: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Innovationsmanagement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500166" y="1214422"/>
            <a:ext cx="6925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Funktionen der Innovationskommunikation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Innovationskommunikation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428728" y="2108666"/>
            <a:ext cx="71438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>
                <a:srgbClr val="2676BE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 Vermittlungsfunktion</a:t>
            </a:r>
            <a:r>
              <a:rPr lang="de-DE" sz="2600" dirty="0" smtClean="0">
                <a:latin typeface="+mn-lt"/>
              </a:rPr>
              <a:t>,</a:t>
            </a:r>
          </a:p>
          <a:p>
            <a:pPr lvl="0">
              <a:spcBef>
                <a:spcPts val="600"/>
              </a:spcBef>
              <a:buClr>
                <a:srgbClr val="2676BE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 Bekanntmachungsfunktion</a:t>
            </a:r>
            <a:r>
              <a:rPr lang="de-DE" sz="2600" dirty="0" smtClean="0">
                <a:latin typeface="+mn-lt"/>
              </a:rPr>
              <a:t>,</a:t>
            </a:r>
          </a:p>
          <a:p>
            <a:pPr lvl="0">
              <a:spcBef>
                <a:spcPts val="600"/>
              </a:spcBef>
              <a:buClr>
                <a:srgbClr val="2676BE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 Dialogfunktion</a:t>
            </a:r>
            <a:r>
              <a:rPr lang="de-DE" sz="2600" dirty="0" smtClean="0">
                <a:latin typeface="+mn-lt"/>
              </a:rPr>
              <a:t>,</a:t>
            </a:r>
          </a:p>
          <a:p>
            <a:pPr lvl="0">
              <a:spcBef>
                <a:spcPts val="600"/>
              </a:spcBef>
              <a:buClr>
                <a:srgbClr val="2676BE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 Beobachtungsfunktion</a:t>
            </a:r>
            <a:r>
              <a:rPr lang="de-DE" sz="2600" dirty="0" smtClean="0">
                <a:latin typeface="+mn-lt"/>
              </a:rPr>
              <a:t>,</a:t>
            </a:r>
          </a:p>
          <a:p>
            <a:pPr lvl="0">
              <a:spcBef>
                <a:spcPts val="600"/>
              </a:spcBef>
              <a:buClr>
                <a:srgbClr val="2676BE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 Vermarktungs- </a:t>
            </a:r>
            <a:r>
              <a:rPr lang="de-DE" sz="2600" dirty="0" smtClean="0">
                <a:latin typeface="+mn-lt"/>
              </a:rPr>
              <a:t>und Absatzfunktion,</a:t>
            </a:r>
          </a:p>
          <a:p>
            <a:pPr lvl="0">
              <a:spcBef>
                <a:spcPts val="600"/>
              </a:spcBef>
              <a:buClr>
                <a:srgbClr val="2676BE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 Begleitfunktion</a:t>
            </a:r>
            <a:r>
              <a:rPr lang="de-DE" sz="2600" dirty="0" smtClean="0">
                <a:latin typeface="+mn-lt"/>
              </a:rPr>
              <a:t>,</a:t>
            </a:r>
          </a:p>
          <a:p>
            <a:pPr lvl="0">
              <a:spcBef>
                <a:spcPts val="600"/>
              </a:spcBef>
              <a:buClr>
                <a:srgbClr val="2676BE"/>
              </a:buClr>
              <a:buFont typeface="Wingdings" pitchFamily="2" charset="2"/>
              <a:buChar char="§"/>
            </a:pPr>
            <a:r>
              <a:rPr lang="de-DE" sz="2600" dirty="0" smtClean="0">
                <a:latin typeface="+mn-lt"/>
              </a:rPr>
              <a:t>   Reputations- </a:t>
            </a:r>
            <a:r>
              <a:rPr lang="de-DE" sz="2600" dirty="0" smtClean="0">
                <a:latin typeface="+mn-lt"/>
              </a:rPr>
              <a:t>/ Imagefunktion.</a:t>
            </a:r>
            <a:endParaRPr lang="de-DE" sz="2600" dirty="0">
              <a:latin typeface="+mn-lt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6658919" y="5857892"/>
            <a:ext cx="19287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smtClean="0">
                <a:latin typeface="+mn-lt"/>
              </a:rPr>
              <a:t>nach Zerfaß, Ernst [2008]</a:t>
            </a:r>
            <a:endParaRPr lang="de-DE" sz="1200" dirty="0">
              <a:latin typeface="+mn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170751" y="1214422"/>
            <a:ext cx="7584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Erfolgsfaktoren der Innovationskommunikation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Innovationskommunikation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0966" y="1857364"/>
            <a:ext cx="821306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7683447" y="5857892"/>
            <a:ext cx="10038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smtClean="0">
                <a:latin typeface="+mn-lt"/>
              </a:rPr>
              <a:t>Huck [2006]</a:t>
            </a:r>
            <a:endParaRPr lang="de-DE" sz="1200" dirty="0">
              <a:latin typeface="+mn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260518" y="1214422"/>
            <a:ext cx="74045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Unterstützung der Innovationskommunikation</a:t>
            </a:r>
          </a:p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durch PR-Verantwortliche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Innovationskommunikation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428868"/>
            <a:ext cx="7779205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2441136" y="1214422"/>
            <a:ext cx="50433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Stadien der Kontaktaufnahme </a:t>
            </a:r>
          </a:p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mit dem Kunden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Innovationskommunikation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571744"/>
            <a:ext cx="8172507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 rot="-54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187450" y="981075"/>
            <a:ext cx="759777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de-DE" dirty="0">
                <a:solidFill>
                  <a:schemeClr val="hlink"/>
                </a:solidFill>
                <a:latin typeface="Arial" charset="0"/>
              </a:rPr>
              <a:t>Definition von Open Innovation nach Chesbrough</a:t>
            </a:r>
          </a:p>
          <a:p>
            <a:pPr algn="ctr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endParaRPr lang="de-DE" sz="1400" dirty="0">
              <a:latin typeface="Arial" charset="0"/>
            </a:endParaRPr>
          </a:p>
          <a:p>
            <a:pPr algn="ctr">
              <a:buClr>
                <a:schemeClr val="folHlink"/>
              </a:buClr>
              <a:buFont typeface="Wingdings" pitchFamily="2" charset="2"/>
              <a:buNone/>
            </a:pPr>
            <a:r>
              <a:rPr lang="de-DE" sz="2000" dirty="0">
                <a:latin typeface="Arial" charset="0"/>
              </a:rPr>
              <a:t>„Open Innovation ist die Öffnung des Innovationsprozesses von Unternehmen und damit die aktive strategische Nutzung der Außenwelt zur Vergrößerung des eigenen Innovationspotentials.“</a:t>
            </a: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2751138"/>
            <a:ext cx="5545137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4426770" y="6000768"/>
            <a:ext cx="464582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DE" sz="1000" dirty="0">
                <a:latin typeface="Arial" charset="0"/>
              </a:rPr>
              <a:t>http://www.hokkaido-vc.com/english/open_innovation/open_innovation_en.JPG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 rot="-54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187450" y="981075"/>
            <a:ext cx="7597775" cy="519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de-DE" dirty="0" smtClean="0">
                <a:solidFill>
                  <a:schemeClr val="hlink"/>
                </a:solidFill>
                <a:latin typeface="Arial" charset="0"/>
              </a:rPr>
              <a:t>Beispiel Open Innovation</a:t>
            </a:r>
            <a:endParaRPr lang="de-DE" dirty="0">
              <a:solidFill>
                <a:schemeClr val="hlink"/>
              </a:solidFill>
              <a:latin typeface="Arial" charset="0"/>
            </a:endParaRPr>
          </a:p>
          <a:p>
            <a:pPr algn="ctr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endParaRPr lang="de-DE" sz="1400" dirty="0">
              <a:latin typeface="Arial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14111" t="22638" r="15218" b="14764"/>
          <a:stretch>
            <a:fillRect/>
          </a:stretch>
        </p:blipFill>
        <p:spPr bwMode="auto">
          <a:xfrm>
            <a:off x="889307" y="1785926"/>
            <a:ext cx="8186109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472154" y="1293483"/>
            <a:ext cx="68146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Bekanntheit des Begriffs Open Innovation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3982" y="2214554"/>
            <a:ext cx="803277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 rot="-54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571604" y="1214422"/>
            <a:ext cx="6829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Formen der bisherigen Kundenintegration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-54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928802"/>
            <a:ext cx="7798940" cy="4235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285852" y="1214422"/>
            <a:ext cx="7429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Mögliche künftige Formen der </a:t>
            </a:r>
            <a:br>
              <a:rPr lang="de-DE" sz="2800" dirty="0" smtClean="0">
                <a:solidFill>
                  <a:srgbClr val="FF0000"/>
                </a:solidFill>
                <a:latin typeface="+mn-lt"/>
              </a:rPr>
            </a:br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Kundenintegration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-54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3677" y="2571744"/>
            <a:ext cx="7931441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042988" y="1214422"/>
            <a:ext cx="7848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de-DE" sz="2600" dirty="0" smtClean="0">
                <a:solidFill>
                  <a:schemeClr val="hlink"/>
                </a:solidFill>
                <a:latin typeface="Arial" charset="0"/>
              </a:rPr>
              <a:t>In welche Stufen </a:t>
            </a:r>
            <a:r>
              <a:rPr lang="de-DE" sz="2600" dirty="0">
                <a:solidFill>
                  <a:schemeClr val="hlink"/>
                </a:solidFill>
                <a:latin typeface="Arial" charset="0"/>
              </a:rPr>
              <a:t>des </a:t>
            </a:r>
            <a:r>
              <a:rPr lang="de-DE" sz="2600" dirty="0" smtClean="0">
                <a:solidFill>
                  <a:schemeClr val="hlink"/>
                </a:solidFill>
                <a:latin typeface="Arial" charset="0"/>
              </a:rPr>
              <a:t>Innovationsprozesses</a:t>
            </a:r>
            <a:br>
              <a:rPr lang="de-DE" sz="2600" dirty="0" smtClean="0">
                <a:solidFill>
                  <a:schemeClr val="hlink"/>
                </a:solidFill>
                <a:latin typeface="Arial" charset="0"/>
              </a:rPr>
            </a:br>
            <a:r>
              <a:rPr lang="de-DE" sz="2600" dirty="0" smtClean="0">
                <a:solidFill>
                  <a:schemeClr val="hlink"/>
                </a:solidFill>
                <a:latin typeface="Arial" charset="0"/>
              </a:rPr>
              <a:t>sollte der Kunde integriert werden?</a:t>
            </a:r>
            <a:r>
              <a:rPr lang="de-DE" sz="2600" dirty="0" smtClean="0"/>
              <a:t> </a:t>
            </a:r>
            <a:endParaRPr lang="de-DE" sz="2600" dirty="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190750" y="1962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de-DE"/>
          </a:p>
        </p:txBody>
      </p:sp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428868"/>
            <a:ext cx="8002975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 rot="-54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020078" y="1142984"/>
            <a:ext cx="78854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Chancen, die sich aus Open Innovation ergeben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071538" y="1857364"/>
            <a:ext cx="785818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2200" dirty="0" smtClean="0">
                <a:latin typeface="+mn-lt"/>
              </a:rPr>
              <a:t>Nutzung </a:t>
            </a:r>
            <a:r>
              <a:rPr lang="de-DE" sz="2200" dirty="0" smtClean="0">
                <a:latin typeface="+mn-lt"/>
              </a:rPr>
              <a:t>der Erfahrung und des Wissens von Kunden	</a:t>
            </a:r>
            <a:r>
              <a:rPr lang="de-DE" sz="2200" dirty="0" smtClean="0">
                <a:latin typeface="+mn-lt"/>
              </a:rPr>
              <a:t>29</a:t>
            </a:r>
            <a:endParaRPr lang="de-DE" sz="2200" dirty="0" smtClean="0">
              <a:latin typeface="+mn-lt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/>
              <a:t>Verbesserung des Images 					19</a:t>
            </a: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+mn-lt"/>
              </a:rPr>
              <a:t>Erhöhe </a:t>
            </a:r>
            <a:r>
              <a:rPr lang="de-DE" sz="2200" dirty="0" smtClean="0">
                <a:latin typeface="+mn-lt"/>
              </a:rPr>
              <a:t>Marktakzeptanz der neuen Produkte / DL		</a:t>
            </a:r>
            <a:r>
              <a:rPr lang="de-DE" sz="2200" dirty="0" smtClean="0">
                <a:latin typeface="+mn-lt"/>
              </a:rPr>
              <a:t>17</a:t>
            </a:r>
            <a:endParaRPr lang="de-DE" sz="2200" dirty="0" smtClean="0">
              <a:latin typeface="+mn-lt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+mn-lt"/>
              </a:rPr>
              <a:t>Mehr </a:t>
            </a:r>
            <a:r>
              <a:rPr lang="de-DE" sz="2200" dirty="0" smtClean="0">
                <a:latin typeface="+mn-lt"/>
              </a:rPr>
              <a:t>personalisierte Angebote				</a:t>
            </a:r>
            <a:r>
              <a:rPr lang="de-DE" sz="2200" dirty="0" smtClean="0">
                <a:latin typeface="+mn-lt"/>
              </a:rPr>
              <a:t>16</a:t>
            </a:r>
            <a:endParaRPr lang="de-DE" sz="2200" dirty="0" smtClean="0">
              <a:latin typeface="+mn-lt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+mn-lt"/>
              </a:rPr>
              <a:t>Frühes Erkennen neuer (Markt-)</a:t>
            </a:r>
            <a:r>
              <a:rPr lang="de-DE" sz="2200" dirty="0" err="1" smtClean="0">
                <a:latin typeface="+mn-lt"/>
              </a:rPr>
              <a:t>trends</a:t>
            </a:r>
            <a:r>
              <a:rPr lang="de-DE" sz="2200" dirty="0" smtClean="0">
                <a:latin typeface="+mn-lt"/>
              </a:rPr>
              <a:t>			</a:t>
            </a:r>
            <a:r>
              <a:rPr lang="de-DE" sz="2200" dirty="0" smtClean="0">
                <a:latin typeface="+mn-lt"/>
              </a:rPr>
              <a:t>15</a:t>
            </a:r>
            <a:endParaRPr lang="de-DE" sz="2200" dirty="0" smtClean="0">
              <a:latin typeface="+mn-lt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+mn-lt"/>
              </a:rPr>
              <a:t>Erhöhte Inanspruchnahme des gesamten DL-Angebotes	</a:t>
            </a:r>
            <a:r>
              <a:rPr lang="de-DE" sz="2200" dirty="0" smtClean="0">
                <a:latin typeface="+mn-lt"/>
              </a:rPr>
              <a:t>14</a:t>
            </a:r>
            <a:endParaRPr lang="de-DE" sz="2200" dirty="0" smtClean="0">
              <a:latin typeface="+mn-lt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+mn-lt"/>
              </a:rPr>
              <a:t>Höhere Kundenloyalität	 				</a:t>
            </a:r>
            <a:r>
              <a:rPr lang="de-DE" sz="2200" dirty="0" smtClean="0">
                <a:latin typeface="+mn-lt"/>
              </a:rPr>
              <a:t>12</a:t>
            </a:r>
            <a:endParaRPr lang="de-DE" sz="2200" dirty="0" smtClean="0">
              <a:latin typeface="+mn-lt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+mn-lt"/>
              </a:rPr>
              <a:t>:</a:t>
            </a:r>
          </a:p>
          <a:p>
            <a:pPr>
              <a:spcBef>
                <a:spcPct val="20000"/>
              </a:spcBef>
            </a:pPr>
            <a:r>
              <a:rPr lang="de-DE" sz="2200" dirty="0" smtClean="0">
                <a:solidFill>
                  <a:srgbClr val="2676BE"/>
                </a:solidFill>
                <a:latin typeface="+mn-lt"/>
              </a:rPr>
              <a:t>Reduktion </a:t>
            </a:r>
            <a:r>
              <a:rPr lang="de-DE" sz="2200" dirty="0" smtClean="0">
                <a:solidFill>
                  <a:srgbClr val="2676BE"/>
                </a:solidFill>
                <a:latin typeface="+mn-lt"/>
              </a:rPr>
              <a:t>der Entwicklungskosten				  </a:t>
            </a:r>
            <a:r>
              <a:rPr lang="de-DE" sz="2200" dirty="0" smtClean="0">
                <a:solidFill>
                  <a:srgbClr val="2676BE"/>
                </a:solidFill>
                <a:latin typeface="+mn-lt"/>
              </a:rPr>
              <a:t>1</a:t>
            </a:r>
            <a:endParaRPr lang="de-DE" sz="2200" dirty="0" smtClean="0">
              <a:solidFill>
                <a:srgbClr val="2676BE"/>
              </a:solidFill>
              <a:latin typeface="+mn-lt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solidFill>
                  <a:srgbClr val="2676BE"/>
                </a:solidFill>
                <a:latin typeface="+mn-lt"/>
              </a:rPr>
              <a:t>Reduktion der Akquisekosten				  	  </a:t>
            </a:r>
            <a:r>
              <a:rPr lang="de-DE" sz="2200" dirty="0" smtClean="0">
                <a:solidFill>
                  <a:srgbClr val="2676BE"/>
                </a:solidFill>
                <a:latin typeface="+mn-lt"/>
              </a:rPr>
              <a:t>1</a:t>
            </a:r>
          </a:p>
          <a:p>
            <a:pPr>
              <a:spcBef>
                <a:spcPct val="20000"/>
              </a:spcBef>
            </a:pPr>
            <a:r>
              <a:rPr lang="de-DE" sz="2200" dirty="0" smtClean="0">
                <a:solidFill>
                  <a:srgbClr val="2676BE"/>
                </a:solidFill>
              </a:rPr>
              <a:t>Reduktion des eigenen personellen Aufwands		  0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150724" y="1142984"/>
            <a:ext cx="7624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FF0000"/>
                </a:solidFill>
                <a:latin typeface="+mn-lt"/>
              </a:rPr>
              <a:t>Risiken, die sich aus Open Innovation ergeben</a:t>
            </a:r>
            <a:endParaRPr lang="de-DE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071538" y="1955116"/>
            <a:ext cx="7858180" cy="3545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de-DE" sz="2200" dirty="0" smtClean="0">
                <a:solidFill>
                  <a:srgbClr val="2676BE"/>
                </a:solidFill>
                <a:latin typeface="Arial" charset="0"/>
              </a:rPr>
              <a:t>Hoher Koordinationsaufwand 		</a:t>
            </a:r>
            <a:r>
              <a:rPr lang="de-DE" sz="2200" dirty="0" smtClean="0">
                <a:solidFill>
                  <a:srgbClr val="2676BE"/>
                </a:solidFill>
                <a:latin typeface="Arial" charset="0"/>
              </a:rPr>
              <a:t>	            19</a:t>
            </a:r>
            <a:endParaRPr lang="de-DE" sz="2200" dirty="0" smtClean="0">
              <a:solidFill>
                <a:srgbClr val="2676BE"/>
              </a:solidFill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solidFill>
                  <a:srgbClr val="2676BE"/>
                </a:solidFill>
                <a:latin typeface="Arial" charset="0"/>
              </a:rPr>
              <a:t>Nichtwissen (Fachwissen) der externen </a:t>
            </a:r>
            <a:r>
              <a:rPr lang="de-DE" sz="2200" dirty="0" smtClean="0">
                <a:solidFill>
                  <a:srgbClr val="2676BE"/>
                </a:solidFill>
                <a:latin typeface="Arial" charset="0"/>
              </a:rPr>
              <a:t>Innovatoren	13</a:t>
            </a:r>
            <a:endParaRPr lang="de-DE" sz="2200" dirty="0" smtClean="0">
              <a:solidFill>
                <a:srgbClr val="2676BE"/>
              </a:solidFill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solidFill>
                  <a:srgbClr val="2676BE"/>
                </a:solidFill>
                <a:latin typeface="Arial" charset="0"/>
              </a:rPr>
              <a:t>Innovationen werden von den Innovatoren nur </a:t>
            </a:r>
            <a:br>
              <a:rPr lang="de-DE" sz="2200" dirty="0" smtClean="0">
                <a:solidFill>
                  <a:srgbClr val="2676BE"/>
                </a:solidFill>
                <a:latin typeface="Arial" charset="0"/>
              </a:rPr>
            </a:br>
            <a:r>
              <a:rPr lang="de-DE" sz="2200" dirty="0" smtClean="0">
                <a:solidFill>
                  <a:srgbClr val="2676BE"/>
                </a:solidFill>
                <a:latin typeface="Arial" charset="0"/>
              </a:rPr>
              <a:t>          am eigenen Vorteil orientiert		</a:t>
            </a:r>
            <a:r>
              <a:rPr lang="de-DE" sz="2200" dirty="0" smtClean="0">
                <a:solidFill>
                  <a:srgbClr val="2676BE"/>
                </a:solidFill>
                <a:latin typeface="Arial" charset="0"/>
              </a:rPr>
              <a:t>	            11</a:t>
            </a:r>
            <a:endParaRPr lang="de-DE" sz="2200" dirty="0" smtClean="0">
              <a:solidFill>
                <a:srgbClr val="2676BE"/>
              </a:solidFill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Arial" charset="0"/>
              </a:rPr>
              <a:t>Mangelnde Beteiligung der externen Innovatoren 		  </a:t>
            </a:r>
            <a:r>
              <a:rPr lang="de-DE" sz="2200" dirty="0" smtClean="0">
                <a:latin typeface="Arial" charset="0"/>
              </a:rPr>
              <a:t>7</a:t>
            </a:r>
            <a:endParaRPr lang="de-DE" sz="2200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Arial" charset="0"/>
              </a:rPr>
              <a:t>Mangelndes </a:t>
            </a:r>
            <a:r>
              <a:rPr lang="de-DE" sz="2200" dirty="0" smtClean="0">
                <a:latin typeface="Arial" charset="0"/>
              </a:rPr>
              <a:t>Projekt- und Zeitmanagement der </a:t>
            </a:r>
            <a:br>
              <a:rPr lang="de-DE" sz="2200" dirty="0" smtClean="0">
                <a:latin typeface="Arial" charset="0"/>
              </a:rPr>
            </a:br>
            <a:r>
              <a:rPr lang="de-DE" sz="2200" dirty="0" smtClean="0">
                <a:latin typeface="Arial" charset="0"/>
              </a:rPr>
              <a:t>          externen Innovatoren					  </a:t>
            </a:r>
            <a:r>
              <a:rPr lang="de-DE" sz="2200" dirty="0" smtClean="0">
                <a:latin typeface="Arial" charset="0"/>
              </a:rPr>
              <a:t>6</a:t>
            </a:r>
            <a:endParaRPr lang="de-DE" sz="2200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Arial" charset="0"/>
              </a:rPr>
              <a:t>Mangelndes Engagement der externen Innovatoren		  2</a:t>
            </a:r>
          </a:p>
          <a:p>
            <a:pPr>
              <a:spcBef>
                <a:spcPct val="20000"/>
              </a:spcBef>
            </a:pPr>
            <a:r>
              <a:rPr lang="de-DE" sz="2200" dirty="0" smtClean="0">
                <a:latin typeface="Arial" charset="0"/>
              </a:rPr>
              <a:t>Verlust </a:t>
            </a:r>
            <a:r>
              <a:rPr lang="de-DE" sz="2200" dirty="0" smtClean="0">
                <a:latin typeface="Arial" charset="0"/>
              </a:rPr>
              <a:t>von Know-How z. B. an den Wettbewerb		  </a:t>
            </a:r>
            <a:r>
              <a:rPr lang="de-DE" sz="2200" dirty="0" smtClean="0">
                <a:latin typeface="Arial" charset="0"/>
              </a:rPr>
              <a:t>2</a:t>
            </a:r>
            <a:endParaRPr lang="de-DE" sz="2200" dirty="0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 txBox="1">
            <a:spLocks noChangeArrowheads="1"/>
          </p:cNvSpPr>
          <p:nvPr/>
        </p:nvSpPr>
        <p:spPr bwMode="auto">
          <a:xfrm rot="16200000">
            <a:off x="-2447925" y="3586490"/>
            <a:ext cx="571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800" dirty="0" smtClean="0">
                <a:solidFill>
                  <a:srgbClr val="777777"/>
                </a:solidFill>
                <a:latin typeface="Arial" charset="0"/>
              </a:rPr>
              <a:t>Open Innovation</a:t>
            </a:r>
            <a:endParaRPr lang="de-DE" sz="2800" dirty="0">
              <a:solidFill>
                <a:srgbClr val="777777"/>
              </a:solidFill>
              <a:latin typeface="Arial" charset="0"/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928662" y="939623"/>
            <a:ext cx="8072494" cy="491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dirty="0" smtClean="0">
                <a:solidFill>
                  <a:schemeClr val="hlink"/>
                </a:solidFill>
                <a:latin typeface="Arial" charset="0"/>
              </a:rPr>
              <a:t>Welche </a:t>
            </a:r>
            <a:r>
              <a:rPr lang="de-DE" dirty="0" smtClean="0">
                <a:solidFill>
                  <a:schemeClr val="hlink"/>
                </a:solidFill>
                <a:latin typeface="Arial" charset="0"/>
              </a:rPr>
              <a:t>Gruppen würden Sie </a:t>
            </a:r>
            <a:r>
              <a:rPr lang="de-DE" dirty="0" smtClean="0">
                <a:solidFill>
                  <a:schemeClr val="hlink"/>
                </a:solidFill>
                <a:latin typeface="Arial" charset="0"/>
              </a:rPr>
              <a:t>in Open Innovation einbinden</a:t>
            </a:r>
            <a:r>
              <a:rPr lang="de-DE" dirty="0" smtClean="0">
                <a:solidFill>
                  <a:schemeClr val="hlink"/>
                </a:solidFill>
                <a:latin typeface="Arial" charset="0"/>
              </a:rPr>
              <a:t>? </a:t>
            </a:r>
            <a:br>
              <a:rPr lang="de-DE" dirty="0" smtClean="0">
                <a:solidFill>
                  <a:schemeClr val="hlink"/>
                </a:solidFill>
                <a:latin typeface="Arial" charset="0"/>
              </a:rPr>
            </a:br>
            <a:endParaRPr lang="de-DE" sz="1600" dirty="0" smtClean="0">
              <a:solidFill>
                <a:schemeClr val="hlink"/>
              </a:solidFill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dirty="0" smtClean="0">
                <a:latin typeface="Arial" charset="0"/>
              </a:rPr>
              <a:t>Selbst ausgewählte „Lead User“		</a:t>
            </a:r>
            <a:r>
              <a:rPr lang="de-DE" dirty="0" smtClean="0">
                <a:latin typeface="Arial" charset="0"/>
              </a:rPr>
              <a:t>	</a:t>
            </a:r>
            <a:r>
              <a:rPr lang="de-DE" dirty="0" smtClean="0">
                <a:latin typeface="Arial" charset="0"/>
              </a:rPr>
              <a:t>	</a:t>
            </a:r>
            <a:r>
              <a:rPr lang="de-DE" dirty="0" smtClean="0">
                <a:latin typeface="Arial" charset="0"/>
              </a:rPr>
              <a:t>28</a:t>
            </a:r>
            <a:endParaRPr lang="de-DE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dirty="0" smtClean="0">
                <a:latin typeface="Arial" charset="0"/>
              </a:rPr>
              <a:t>Kunden mit Fachkenntnissen			</a:t>
            </a:r>
            <a:r>
              <a:rPr lang="de-DE" dirty="0" smtClean="0">
                <a:latin typeface="Arial" charset="0"/>
              </a:rPr>
              <a:t>	17</a:t>
            </a:r>
            <a:endParaRPr lang="de-DE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dirty="0" smtClean="0">
                <a:latin typeface="Arial" charset="0"/>
              </a:rPr>
              <a:t>Zusätzlich auch Nicht-Kunden, aber mit</a:t>
            </a:r>
            <a:br>
              <a:rPr lang="de-DE" dirty="0" smtClean="0">
                <a:latin typeface="Arial" charset="0"/>
              </a:rPr>
            </a:br>
            <a:r>
              <a:rPr lang="de-DE" dirty="0" smtClean="0">
                <a:latin typeface="Arial" charset="0"/>
              </a:rPr>
              <a:t>    </a:t>
            </a:r>
            <a:r>
              <a:rPr lang="de-DE" dirty="0" smtClean="0">
                <a:latin typeface="Arial" charset="0"/>
              </a:rPr>
              <a:t>Branchenkenntnissen</a:t>
            </a:r>
            <a:r>
              <a:rPr lang="de-DE" dirty="0" smtClean="0">
                <a:latin typeface="Arial" charset="0"/>
              </a:rPr>
              <a:t>		</a:t>
            </a:r>
            <a:r>
              <a:rPr lang="de-DE" dirty="0" smtClean="0">
                <a:latin typeface="Arial" charset="0"/>
              </a:rPr>
              <a:t>	  		11</a:t>
            </a:r>
            <a:endParaRPr lang="de-DE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dirty="0" smtClean="0">
                <a:latin typeface="Arial" charset="0"/>
              </a:rPr>
              <a:t>Gewinner eines Ideenwettbewerbs	  	</a:t>
            </a:r>
            <a:r>
              <a:rPr lang="de-DE" dirty="0" smtClean="0">
                <a:latin typeface="Arial" charset="0"/>
              </a:rPr>
              <a:t> 	 </a:t>
            </a:r>
            <a:r>
              <a:rPr lang="de-DE" sz="1200" dirty="0" smtClean="0">
                <a:latin typeface="Arial" charset="0"/>
              </a:rPr>
              <a:t> </a:t>
            </a:r>
            <a:r>
              <a:rPr lang="de-DE" dirty="0" smtClean="0">
                <a:latin typeface="Arial" charset="0"/>
              </a:rPr>
              <a:t>6</a:t>
            </a:r>
            <a:endParaRPr lang="de-DE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dirty="0" smtClean="0">
                <a:latin typeface="Arial" charset="0"/>
              </a:rPr>
              <a:t>Mitglieder anderer Innovation Communities, </a:t>
            </a:r>
            <a:br>
              <a:rPr lang="de-DE" dirty="0" smtClean="0">
                <a:latin typeface="Arial" charset="0"/>
              </a:rPr>
            </a:br>
            <a:r>
              <a:rPr lang="de-DE" dirty="0" smtClean="0">
                <a:latin typeface="Arial" charset="0"/>
              </a:rPr>
              <a:t>    </a:t>
            </a:r>
            <a:r>
              <a:rPr lang="de-DE" dirty="0" smtClean="0">
                <a:latin typeface="Arial" charset="0"/>
              </a:rPr>
              <a:t>auch </a:t>
            </a:r>
            <a:r>
              <a:rPr lang="de-DE" dirty="0" smtClean="0">
                <a:latin typeface="Arial" charset="0"/>
              </a:rPr>
              <a:t>ohne Branchenkenntnisse	</a:t>
            </a:r>
            <a:r>
              <a:rPr lang="de-DE" dirty="0" smtClean="0">
                <a:latin typeface="Arial" charset="0"/>
              </a:rPr>
              <a:t>	</a:t>
            </a:r>
            <a:r>
              <a:rPr lang="de-DE" dirty="0" smtClean="0">
                <a:latin typeface="Arial" charset="0"/>
              </a:rPr>
              <a:t>	</a:t>
            </a:r>
            <a:r>
              <a:rPr lang="de-DE" dirty="0" smtClean="0">
                <a:latin typeface="Arial" charset="0"/>
              </a:rPr>
              <a:t> </a:t>
            </a:r>
            <a:r>
              <a:rPr lang="de-DE" sz="1200" dirty="0" smtClean="0">
                <a:latin typeface="Arial" charset="0"/>
              </a:rPr>
              <a:t> </a:t>
            </a:r>
            <a:r>
              <a:rPr lang="de-DE" dirty="0" smtClean="0">
                <a:latin typeface="Arial" charset="0"/>
              </a:rPr>
              <a:t>6</a:t>
            </a:r>
            <a:endParaRPr lang="de-DE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dirty="0" smtClean="0">
                <a:latin typeface="Arial" charset="0"/>
              </a:rPr>
              <a:t>Keine Beschränkung				</a:t>
            </a:r>
            <a:r>
              <a:rPr lang="de-DE" dirty="0" smtClean="0">
                <a:latin typeface="Arial" charset="0"/>
              </a:rPr>
              <a:t>	 </a:t>
            </a:r>
            <a:r>
              <a:rPr lang="de-DE" sz="1200" dirty="0" smtClean="0">
                <a:latin typeface="Arial" charset="0"/>
              </a:rPr>
              <a:t> </a:t>
            </a:r>
            <a:r>
              <a:rPr lang="de-DE" dirty="0" smtClean="0">
                <a:latin typeface="Arial" charset="0"/>
              </a:rPr>
              <a:t>4</a:t>
            </a:r>
            <a:endParaRPr lang="de-DE" dirty="0" smtClean="0">
              <a:latin typeface="Arial" charset="0"/>
            </a:endParaRPr>
          </a:p>
          <a:p>
            <a:pPr>
              <a:spcBef>
                <a:spcPct val="20000"/>
              </a:spcBef>
            </a:pPr>
            <a:r>
              <a:rPr lang="de-DE" dirty="0" smtClean="0">
                <a:latin typeface="Arial" charset="0"/>
              </a:rPr>
              <a:t>Eigene Kunden ohne Beschränkung	 		</a:t>
            </a:r>
            <a:r>
              <a:rPr lang="de-DE" dirty="0" smtClean="0">
                <a:latin typeface="Arial" charset="0"/>
              </a:rPr>
              <a:t> </a:t>
            </a:r>
            <a:r>
              <a:rPr lang="de-DE" sz="1200" dirty="0" smtClean="0">
                <a:latin typeface="Arial" charset="0"/>
              </a:rPr>
              <a:t> </a:t>
            </a:r>
            <a:r>
              <a:rPr lang="de-DE" dirty="0" smtClean="0">
                <a:latin typeface="Arial" charset="0"/>
              </a:rPr>
              <a:t>3</a:t>
            </a:r>
            <a:endParaRPr lang="de-DE" dirty="0">
              <a:latin typeface="Arial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1000100" y="1000108"/>
            <a:ext cx="90762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600" dirty="0" smtClean="0">
                <a:solidFill>
                  <a:srgbClr val="FF0000"/>
                </a:solidFill>
                <a:latin typeface="+mn-lt"/>
              </a:rPr>
              <a:t>Fazit</a:t>
            </a:r>
            <a:endParaRPr lang="de-DE" sz="2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0289" name="Rectangle 1"/>
          <p:cNvSpPr>
            <a:spLocks noChangeArrowheads="1"/>
          </p:cNvSpPr>
          <p:nvPr/>
        </p:nvSpPr>
        <p:spPr bwMode="auto">
          <a:xfrm>
            <a:off x="1000100" y="1661380"/>
            <a:ext cx="8143900" cy="4447371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ts val="3000"/>
              </a:lnSpc>
              <a:buClr>
                <a:srgbClr val="0033CC"/>
              </a:buClr>
            </a:pPr>
            <a:r>
              <a:rPr lang="de-DE" dirty="0" smtClean="0">
                <a:latin typeface="+mn-lt"/>
              </a:rPr>
              <a:t>Die Ergebnisse zeigen, </a:t>
            </a:r>
            <a:r>
              <a:rPr lang="de-DE" dirty="0">
                <a:latin typeface="+mn-lt"/>
              </a:rPr>
              <a:t>dass die befragten Einrichtungen dem Thema Innovation </a:t>
            </a:r>
            <a:r>
              <a:rPr lang="de-DE" dirty="0" smtClean="0">
                <a:latin typeface="+mn-lt"/>
              </a:rPr>
              <a:t>einen </a:t>
            </a:r>
            <a:r>
              <a:rPr lang="de-DE" dirty="0">
                <a:latin typeface="+mn-lt"/>
              </a:rPr>
              <a:t>hohen Stellenwert beimessen, dass es </a:t>
            </a:r>
            <a:r>
              <a:rPr lang="de-DE" dirty="0" smtClean="0">
                <a:latin typeface="+mn-lt"/>
              </a:rPr>
              <a:t>bzgl</a:t>
            </a:r>
            <a:r>
              <a:rPr lang="de-DE" dirty="0">
                <a:latin typeface="+mn-lt"/>
              </a:rPr>
              <a:t>. der </a:t>
            </a:r>
            <a:r>
              <a:rPr lang="de-DE" dirty="0" smtClean="0">
                <a:latin typeface="+mn-lt"/>
              </a:rPr>
              <a:t>Strukturen aber Defizite </a:t>
            </a:r>
            <a:r>
              <a:rPr lang="de-DE" dirty="0">
                <a:latin typeface="+mn-lt"/>
              </a:rPr>
              <a:t>gibt</a:t>
            </a:r>
            <a:r>
              <a:rPr lang="de-DE" dirty="0" smtClean="0">
                <a:latin typeface="+mn-lt"/>
              </a:rPr>
              <a:t>.</a:t>
            </a:r>
          </a:p>
          <a:p>
            <a:pPr lvl="0">
              <a:buClr>
                <a:srgbClr val="0033CC"/>
              </a:buClr>
            </a:pPr>
            <a:endParaRPr lang="de-DE" sz="800" dirty="0">
              <a:latin typeface="+mn-lt"/>
              <a:cs typeface="Times New Roman" pitchFamily="18" charset="0"/>
            </a:endParaRPr>
          </a:p>
          <a:p>
            <a:pPr lvl="0">
              <a:lnSpc>
                <a:spcPts val="3000"/>
              </a:lnSpc>
              <a:buClr>
                <a:srgbClr val="0033CC"/>
              </a:buClr>
            </a:pPr>
            <a:r>
              <a:rPr lang="de-DE" dirty="0">
                <a:latin typeface="+mn-lt"/>
              </a:rPr>
              <a:t>Insbesondere gilt es, </a:t>
            </a:r>
            <a:r>
              <a:rPr lang="de-DE" dirty="0" smtClean="0">
                <a:latin typeface="+mn-lt"/>
              </a:rPr>
              <a:t>ein </a:t>
            </a:r>
            <a:r>
              <a:rPr lang="de-DE" dirty="0">
                <a:latin typeface="+mn-lt"/>
              </a:rPr>
              <a:t>systematisches </a:t>
            </a:r>
            <a:r>
              <a:rPr lang="de-DE" dirty="0" smtClean="0">
                <a:latin typeface="+mn-lt"/>
              </a:rPr>
              <a:t>Innovations-</a:t>
            </a:r>
            <a:r>
              <a:rPr lang="de-DE" dirty="0" err="1" smtClean="0">
                <a:latin typeface="+mn-lt"/>
              </a:rPr>
              <a:t>management</a:t>
            </a:r>
            <a:r>
              <a:rPr lang="de-DE" dirty="0" smtClean="0">
                <a:latin typeface="+mn-lt"/>
              </a:rPr>
              <a:t> </a:t>
            </a:r>
            <a:r>
              <a:rPr lang="de-DE" dirty="0">
                <a:latin typeface="+mn-lt"/>
              </a:rPr>
              <a:t>die notwendigen Voraussetzungen zu schaffen, die sich u.a. auf Verantwortlichkeiten, </a:t>
            </a:r>
            <a:r>
              <a:rPr lang="de-DE" dirty="0" smtClean="0">
                <a:latin typeface="+mn-lt"/>
              </a:rPr>
              <a:t/>
            </a:r>
            <a:br>
              <a:rPr lang="de-DE" dirty="0" smtClean="0">
                <a:latin typeface="+mn-lt"/>
              </a:rPr>
            </a:br>
            <a:r>
              <a:rPr lang="de-DE" dirty="0" smtClean="0">
                <a:latin typeface="+mn-lt"/>
              </a:rPr>
              <a:t>Know-how </a:t>
            </a:r>
            <a:r>
              <a:rPr lang="de-DE" dirty="0">
                <a:latin typeface="+mn-lt"/>
              </a:rPr>
              <a:t>und Konzepte beziehen</a:t>
            </a:r>
            <a:r>
              <a:rPr lang="de-DE" dirty="0" smtClean="0">
                <a:latin typeface="+mn-lt"/>
              </a:rPr>
              <a:t>.</a:t>
            </a:r>
          </a:p>
          <a:p>
            <a:pPr lvl="0">
              <a:buClr>
                <a:srgbClr val="0033CC"/>
              </a:buClr>
            </a:pPr>
            <a:endParaRPr lang="de-DE" sz="800" dirty="0">
              <a:latin typeface="+mn-lt"/>
              <a:cs typeface="Times New Roman" pitchFamily="18" charset="0"/>
            </a:endParaRPr>
          </a:p>
          <a:p>
            <a:pPr lvl="0">
              <a:lnSpc>
                <a:spcPts val="3000"/>
              </a:lnSpc>
              <a:buClr>
                <a:srgbClr val="0033CC"/>
              </a:buClr>
            </a:pPr>
            <a:r>
              <a:rPr lang="de-DE" dirty="0">
                <a:latin typeface="+mn-lt"/>
              </a:rPr>
              <a:t>Daher </a:t>
            </a:r>
            <a:r>
              <a:rPr lang="de-DE" dirty="0" smtClean="0">
                <a:latin typeface="+mn-lt"/>
              </a:rPr>
              <a:t>lautet die </a:t>
            </a:r>
            <a:r>
              <a:rPr lang="de-DE" dirty="0">
                <a:latin typeface="+mn-lt"/>
              </a:rPr>
              <a:t>Antwort auf die Frage: Sind wir schon in der Dienstleistungsgesellschaft </a:t>
            </a:r>
            <a:r>
              <a:rPr lang="de-DE" dirty="0" smtClean="0">
                <a:latin typeface="+mn-lt"/>
              </a:rPr>
              <a:t>angekommen</a:t>
            </a:r>
            <a:r>
              <a:rPr lang="de-DE" dirty="0">
                <a:latin typeface="+mn-lt"/>
              </a:rPr>
              <a:t>? </a:t>
            </a:r>
            <a:r>
              <a:rPr lang="de-DE" dirty="0" smtClean="0">
                <a:latin typeface="+mn-lt"/>
              </a:rPr>
              <a:t/>
            </a:r>
            <a:br>
              <a:rPr lang="de-DE" dirty="0" smtClean="0">
                <a:latin typeface="+mn-lt"/>
              </a:rPr>
            </a:br>
            <a:r>
              <a:rPr lang="de-DE" dirty="0" smtClean="0">
                <a:latin typeface="+mn-lt"/>
              </a:rPr>
              <a:t>„</a:t>
            </a:r>
            <a:r>
              <a:rPr lang="de-DE" dirty="0">
                <a:latin typeface="+mn-lt"/>
              </a:rPr>
              <a:t>Statistisch ja, institutionell nein = noch nicht.“ </a:t>
            </a:r>
            <a:r>
              <a:rPr lang="de-DE" sz="1200" dirty="0" err="1" smtClean="0">
                <a:latin typeface="+mn-lt"/>
              </a:rPr>
              <a:t>Baethge</a:t>
            </a:r>
            <a:r>
              <a:rPr lang="de-DE" sz="1200" dirty="0" smtClean="0">
                <a:latin typeface="+mn-lt"/>
              </a:rPr>
              <a:t> [2003</a:t>
            </a:r>
            <a:r>
              <a:rPr lang="de-DE" sz="1200" dirty="0">
                <a:latin typeface="+mn-lt"/>
              </a:rPr>
              <a:t>]</a:t>
            </a:r>
            <a:endParaRPr lang="de-DE" sz="1200" dirty="0">
              <a:latin typeface="+mn-lt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de-DE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]</a:t>
            </a:r>
            <a:endParaRPr kumimoji="0" lang="de-DE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157954" y="1906588"/>
            <a:ext cx="33009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DE" dirty="0">
                <a:latin typeface="Arial" charset="0"/>
              </a:rPr>
              <a:t>Vielen Dank für Ihre </a:t>
            </a:r>
            <a:br>
              <a:rPr lang="de-DE" dirty="0">
                <a:latin typeface="Arial" charset="0"/>
              </a:rPr>
            </a:br>
            <a:r>
              <a:rPr lang="de-DE" dirty="0" smtClean="0">
                <a:latin typeface="Arial" charset="0"/>
              </a:rPr>
              <a:t>Aufmerksamkeit,</a:t>
            </a:r>
          </a:p>
          <a:p>
            <a:r>
              <a:rPr lang="de-DE" dirty="0" smtClean="0">
                <a:latin typeface="Arial" charset="0"/>
              </a:rPr>
              <a:t>und ich freue mich nun</a:t>
            </a:r>
            <a:br>
              <a:rPr lang="de-DE" dirty="0" smtClean="0">
                <a:latin typeface="Arial" charset="0"/>
              </a:rPr>
            </a:br>
            <a:r>
              <a:rPr lang="de-DE" dirty="0" smtClean="0">
                <a:latin typeface="Arial" charset="0"/>
              </a:rPr>
              <a:t>auf Ihre Fragen!</a:t>
            </a:r>
            <a:endParaRPr lang="de-DE" dirty="0">
              <a:latin typeface="Arial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158112" y="3510037"/>
            <a:ext cx="3719288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DE" sz="2600" dirty="0">
                <a:latin typeface="Arial" charset="0"/>
              </a:rPr>
              <a:t>Ursula </a:t>
            </a:r>
            <a:r>
              <a:rPr lang="de-DE" sz="2600" dirty="0" smtClean="0">
                <a:latin typeface="Arial" charset="0"/>
              </a:rPr>
              <a:t>Georgy</a:t>
            </a:r>
          </a:p>
          <a:p>
            <a:endParaRPr lang="de-DE" sz="1400" dirty="0">
              <a:latin typeface="Arial" charset="0"/>
            </a:endParaRPr>
          </a:p>
          <a:p>
            <a:endParaRPr lang="de-DE" sz="1700" dirty="0">
              <a:latin typeface="Arial" charset="0"/>
            </a:endParaRPr>
          </a:p>
          <a:p>
            <a:r>
              <a:rPr lang="de-DE" sz="2200" dirty="0" smtClean="0">
                <a:solidFill>
                  <a:srgbClr val="0033CC"/>
                </a:solidFill>
                <a:latin typeface="Arial" charset="0"/>
              </a:rPr>
              <a:t>ursula.georgy(</a:t>
            </a:r>
            <a:r>
              <a:rPr lang="de-DE" sz="2200" dirty="0" err="1" smtClean="0">
                <a:solidFill>
                  <a:srgbClr val="0033CC"/>
                </a:solidFill>
                <a:latin typeface="Arial" charset="0"/>
              </a:rPr>
              <a:t>at</a:t>
            </a:r>
            <a:r>
              <a:rPr lang="de-DE" sz="2200" dirty="0" smtClean="0">
                <a:solidFill>
                  <a:srgbClr val="0033CC"/>
                </a:solidFill>
                <a:latin typeface="Arial" charset="0"/>
              </a:rPr>
              <a:t>)fh-koeln.de</a:t>
            </a:r>
            <a:endParaRPr lang="de-DE" sz="2200" dirty="0">
              <a:solidFill>
                <a:srgbClr val="0033CC"/>
              </a:solidFill>
              <a:latin typeface="Arial" charset="0"/>
            </a:endParaRPr>
          </a:p>
          <a:p>
            <a:endParaRPr lang="de-DE" sz="2000" dirty="0">
              <a:latin typeface="Arial" charset="0"/>
            </a:endParaRPr>
          </a:p>
          <a:p>
            <a:endParaRPr lang="de-DE" sz="1700" dirty="0">
              <a:latin typeface="Arial" charset="0"/>
            </a:endParaRPr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8205" y="1055120"/>
            <a:ext cx="3929085" cy="5613990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5" name="Rechteck 4"/>
          <p:cNvSpPr/>
          <p:nvPr/>
        </p:nvSpPr>
        <p:spPr bwMode="auto">
          <a:xfrm>
            <a:off x="5000628" y="6357958"/>
            <a:ext cx="857256" cy="35719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Übergänge">
  <a:themeElements>
    <a:clrScheme name="Übergänge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Übergänge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Übergäng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bergänge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bergänge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bergänge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bergäng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bergäng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bergänge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C:\Programme\Microsoft Office\Templates\Presentation Designs\Übergänge.pot</Template>
  <TotalTime>0</TotalTime>
  <Words>531</Words>
  <Application>Microsoft Office PowerPoint</Application>
  <PresentationFormat>Bildschirmpräsentation (4:3)</PresentationFormat>
  <Paragraphs>153</Paragraphs>
  <Slides>30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30</vt:i4>
      </vt:variant>
    </vt:vector>
  </HeadingPairs>
  <TitlesOfParts>
    <vt:vector size="32" baseType="lpstr">
      <vt:lpstr>Übergänge</vt:lpstr>
      <vt:lpstr>Dokument</vt:lpstr>
      <vt:lpstr>   Das Innovationsmanagement deutscher Bibliotheken – Stellenwert und Entwicklungsstand  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  <vt:lpstr>Folie 18</vt:lpstr>
      <vt:lpstr>Folie 19</vt:lpstr>
      <vt:lpstr>Folie 20</vt:lpstr>
      <vt:lpstr>Folie 21</vt:lpstr>
      <vt:lpstr>Folie 22</vt:lpstr>
      <vt:lpstr>Folie 23</vt:lpstr>
      <vt:lpstr>Folie 24</vt:lpstr>
      <vt:lpstr>Folie 25</vt:lpstr>
      <vt:lpstr>Folie 26</vt:lpstr>
      <vt:lpstr>Folie 27</vt:lpstr>
      <vt:lpstr>Folie 28</vt:lpstr>
      <vt:lpstr>Folie 29</vt:lpstr>
      <vt:lpstr>Folie 30</vt:lpstr>
    </vt:vector>
  </TitlesOfParts>
  <Company> FH Köln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Prof. Dr. Ursula Georgy</dc:creator>
  <cp:lastModifiedBy> </cp:lastModifiedBy>
  <cp:revision>382</cp:revision>
  <dcterms:created xsi:type="dcterms:W3CDTF">2005-01-21T12:16:09Z</dcterms:created>
  <dcterms:modified xsi:type="dcterms:W3CDTF">2010-04-08T09:46:07Z</dcterms:modified>
</cp:coreProperties>
</file>