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6"/>
  </p:notesMasterIdLst>
  <p:sldIdLst>
    <p:sldId id="256" r:id="rId2"/>
    <p:sldId id="257" r:id="rId3"/>
    <p:sldId id="261" r:id="rId4"/>
    <p:sldId id="260" r:id="rId5"/>
    <p:sldId id="270" r:id="rId6"/>
    <p:sldId id="272" r:id="rId7"/>
    <p:sldId id="274" r:id="rId8"/>
    <p:sldId id="259" r:id="rId9"/>
    <p:sldId id="264" r:id="rId10"/>
    <p:sldId id="265" r:id="rId11"/>
    <p:sldId id="262" r:id="rId12"/>
    <p:sldId id="263" r:id="rId13"/>
    <p:sldId id="271" r:id="rId14"/>
    <p:sldId id="273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47AFE-1724-4D5F-8613-FA247260BF87}" type="datetimeFigureOut">
              <a:rPr lang="de-DE" smtClean="0"/>
              <a:pPr/>
              <a:t>15.04.2010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1938D-B5F9-4276-BF0E-C0806FD3E07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596" y="2000240"/>
            <a:ext cx="8286808" cy="1285884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Untertitel</a:t>
            </a:r>
            <a:endParaRPr lang="de-CH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28625" y="3429000"/>
            <a:ext cx="8286750" cy="27146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CH" smtClean="0"/>
              <a:t>Fusszeile</a:t>
            </a:r>
            <a:endParaRPr lang="de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Fusszeile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Fusszeile</a:t>
            </a:r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428736"/>
            <a:ext cx="4040188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28736"/>
            <a:ext cx="4041775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4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Fusszeile</a:t>
            </a:r>
            <a:endParaRPr lang="de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Fusszeile</a:t>
            </a:r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85918" y="1500173"/>
            <a:ext cx="5492770" cy="37147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Legende</a:t>
            </a:r>
            <a:endParaRPr lang="en-US" dirty="0" smtClean="0"/>
          </a:p>
        </p:txBody>
      </p:sp>
      <p:sp>
        <p:nvSpPr>
          <p:cNvPr id="12" name="Title 11"/>
          <p:cNvSpPr txBox="1">
            <a:spLocks/>
          </p:cNvSpPr>
          <p:nvPr userDrawn="1"/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TH Light" pitchFamily="2" charset="0"/>
                <a:ea typeface="+mj-ea"/>
                <a:cs typeface="+mj-cs"/>
              </a:rPr>
              <a:t>titel</a:t>
            </a:r>
            <a:endParaRPr kumimoji="0" lang="de-CH" sz="36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TH Light" pitchFamily="2" charset="0"/>
              <a:ea typeface="+mj-ea"/>
              <a:cs typeface="+mj-c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Fusszeile</a:t>
            </a:r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600200"/>
            <a:ext cx="82582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AAC4B-C153-45CB-A50D-76A204D4DA01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9" name="Picture 8" descr="logo_ethbib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29454" y="6286520"/>
            <a:ext cx="1749172" cy="450329"/>
          </a:xfrm>
          <a:prstGeom prst="rect">
            <a:avLst/>
          </a:prstGeom>
        </p:spPr>
      </p:pic>
      <p:pic>
        <p:nvPicPr>
          <p:cNvPr id="10" name="Picture 9" descr="logo_ethbib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29454" y="6286520"/>
            <a:ext cx="1749172" cy="450329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428596" y="6398850"/>
            <a:ext cx="642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3C1F2B-C7E8-48D6-8F6C-B97F5C8CDB7E}" type="slidenum">
              <a:rPr kumimoji="0" lang="de-CH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CH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9AB14C37-D9DD-4764-8675-E09B0EDE6FE3}" type="datetimeFigureOut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Fusszeile</a:t>
            </a:r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7" r:id="rId6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 cap="all" baseline="0">
          <a:solidFill>
            <a:schemeClr val="bg1"/>
          </a:solidFill>
          <a:latin typeface="ETH 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32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baseline="0">
          <a:solidFill>
            <a:schemeClr val="tx1"/>
          </a:solidFill>
          <a:latin typeface="ETH Ligh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4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0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www.entourageedge.com/devices/entourage-edge.html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22046787@N03/4189868800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blogs.ethz.ch/innovethbib/files/2009/10/flepi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428625" y="3743356"/>
            <a:ext cx="8286750" cy="2714625"/>
          </a:xfrm>
        </p:spPr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Zukunft von </a:t>
            </a:r>
            <a:r>
              <a:rPr lang="de-CH" cap="none" dirty="0" err="1" smtClean="0"/>
              <a:t>e</a:t>
            </a:r>
            <a:r>
              <a:rPr lang="de-CH" dirty="0" err="1" smtClean="0"/>
              <a:t>Readern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2B1563A-F4DB-43FA-9E6D-7BAB19FBB221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1</a:t>
            </a:fld>
            <a:endParaRPr lang="de-CH" dirty="0"/>
          </a:p>
        </p:txBody>
      </p:sp>
      <p:pic>
        <p:nvPicPr>
          <p:cNvPr id="8" name="Picture 2" descr="http://www.litkicks.com/Memoir/rocket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14728"/>
            <a:ext cx="3413122" cy="3686172"/>
          </a:xfrm>
          <a:prstGeom prst="rect">
            <a:avLst/>
          </a:prstGeom>
          <a:noFill/>
        </p:spPr>
      </p:pic>
      <p:pic>
        <p:nvPicPr>
          <p:cNvPr id="9" name="Picture 2" descr="http://images.apple.com/home/images/ipad_hero_20100305.jpg"/>
          <p:cNvPicPr>
            <a:picLocks noChangeAspect="1" noChangeArrowheads="1"/>
          </p:cNvPicPr>
          <p:nvPr/>
        </p:nvPicPr>
        <p:blipFill>
          <a:blip r:embed="rId3" cstate="print"/>
          <a:srcRect l="6441" t="3846" r="51380" b="10817"/>
          <a:stretch>
            <a:fillRect/>
          </a:stretch>
        </p:blipFill>
        <p:spPr bwMode="auto">
          <a:xfrm rot="754520">
            <a:off x="4396379" y="3336114"/>
            <a:ext cx="2524173" cy="3258477"/>
          </a:xfrm>
          <a:prstGeom prst="rect">
            <a:avLst/>
          </a:prstGeom>
          <a:noFill/>
        </p:spPr>
      </p:pic>
      <p:sp>
        <p:nvSpPr>
          <p:cNvPr id="10" name="Pfeil nach rechts 9"/>
          <p:cNvSpPr/>
          <p:nvPr/>
        </p:nvSpPr>
        <p:spPr>
          <a:xfrm>
            <a:off x="3286116" y="4243422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Pfeil nach rechts 10"/>
          <p:cNvSpPr/>
          <p:nvPr/>
        </p:nvSpPr>
        <p:spPr>
          <a:xfrm>
            <a:off x="7358082" y="4243422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Textfeld 12"/>
          <p:cNvSpPr txBox="1"/>
          <p:nvPr/>
        </p:nvSpPr>
        <p:spPr>
          <a:xfrm>
            <a:off x="8358214" y="3743356"/>
            <a:ext cx="64294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CH" sz="7200" b="1" dirty="0" smtClean="0">
                <a:solidFill>
                  <a:srgbClr val="C00000"/>
                </a:solidFill>
              </a:rPr>
              <a:t>?</a:t>
            </a:r>
            <a:endParaRPr lang="de-CH" sz="7200" b="1" dirty="0">
              <a:solidFill>
                <a:srgbClr val="C00000"/>
              </a:solidFill>
            </a:endParaRPr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Vom </a:t>
            </a:r>
            <a:r>
              <a:rPr lang="de-CH" dirty="0" err="1" smtClean="0"/>
              <a:t>Rocketbook</a:t>
            </a:r>
            <a:r>
              <a:rPr lang="de-CH" dirty="0" smtClean="0"/>
              <a:t> zum </a:t>
            </a:r>
            <a:r>
              <a:rPr lang="de-CH" dirty="0" err="1" smtClean="0"/>
              <a:t>iPad</a:t>
            </a:r>
            <a:r>
              <a:rPr lang="de-CH" dirty="0" smtClean="0"/>
              <a:t> – und weiter?</a:t>
            </a:r>
          </a:p>
          <a:p>
            <a:r>
              <a:rPr lang="de-CH" sz="1800" dirty="0" smtClean="0"/>
              <a:t>Dr. Rudolf Mumenthaler, ETH-Bibliothek</a:t>
            </a:r>
          </a:p>
          <a:p>
            <a:r>
              <a:rPr lang="de-CH" sz="1800" dirty="0" smtClean="0"/>
              <a:t>11. </a:t>
            </a:r>
            <a:r>
              <a:rPr lang="de-CH" sz="1800" dirty="0" err="1" smtClean="0"/>
              <a:t>Inetbib</a:t>
            </a:r>
            <a:r>
              <a:rPr lang="de-CH" sz="1800" dirty="0" smtClean="0"/>
              <a:t>-Tagung an der ETH Zürich, 14.-16. April 2010</a:t>
            </a:r>
            <a:endParaRPr lang="de-CH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Dedizierte </a:t>
            </a:r>
            <a:r>
              <a:rPr lang="de-CH" dirty="0" err="1" smtClean="0"/>
              <a:t>eReader</a:t>
            </a:r>
            <a:r>
              <a:rPr lang="de-CH" dirty="0" smtClean="0"/>
              <a:t> werden meiner Ansicht eine Nische bleiben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Kunden wollen mehrheitlich keine monofunktionalen zusätzlichen Geräte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Ausser sie wären SEHR billig und handlich, z.B. als Folie (quasi externes Betrachtungsmedium…)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Handliche multifunktionale Geräte werden sich durchsetzen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Notebook, </a:t>
            </a:r>
            <a:r>
              <a:rPr lang="de-CH" dirty="0" err="1" smtClean="0"/>
              <a:t>Netbook</a:t>
            </a:r>
            <a:r>
              <a:rPr lang="de-CH" dirty="0" smtClean="0"/>
              <a:t>, Smartphone und </a:t>
            </a:r>
            <a:r>
              <a:rPr lang="de-CH" dirty="0" err="1" smtClean="0"/>
              <a:t>Tablet</a:t>
            </a:r>
            <a:r>
              <a:rPr lang="de-CH" dirty="0" smtClean="0"/>
              <a:t> in einem mobilen Gerät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dazu stationäre Multimedia-Stationen zu Hause (TV, </a:t>
            </a:r>
            <a:r>
              <a:rPr lang="de-CH" dirty="0" err="1" smtClean="0"/>
              <a:t>HiFi</a:t>
            </a:r>
            <a:r>
              <a:rPr lang="de-CH" dirty="0" smtClean="0"/>
              <a:t>, Internet etc.) und leistungsfähige Arbeitsgeräte am Arbeitsplatz</a:t>
            </a:r>
          </a:p>
          <a:p>
            <a:pPr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cap="none" dirty="0" err="1" smtClean="0"/>
              <a:t>e</a:t>
            </a:r>
            <a:r>
              <a:rPr lang="de-CH" dirty="0" err="1" smtClean="0"/>
              <a:t>REader</a:t>
            </a:r>
            <a:r>
              <a:rPr lang="de-CH" dirty="0" smtClean="0"/>
              <a:t>, </a:t>
            </a:r>
            <a:r>
              <a:rPr lang="de-CH" dirty="0" err="1" smtClean="0"/>
              <a:t>Tablets</a:t>
            </a:r>
            <a:r>
              <a:rPr lang="de-CH" dirty="0" smtClean="0"/>
              <a:t>, </a:t>
            </a:r>
            <a:r>
              <a:rPr lang="de-CH" dirty="0" err="1" smtClean="0"/>
              <a:t>NetBooks</a:t>
            </a:r>
            <a:r>
              <a:rPr lang="de-CH" dirty="0" smtClean="0"/>
              <a:t> oder </a:t>
            </a:r>
            <a:r>
              <a:rPr lang="de-CH" dirty="0" err="1" smtClean="0"/>
              <a:t>Smartreader</a:t>
            </a:r>
            <a:r>
              <a:rPr lang="de-CH" dirty="0" smtClean="0"/>
              <a:t>?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D32D-FEDD-4603-A9FC-FBC14BBD9E38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10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Treibende Kraft werden Zeitungs- und Zeitschriftenverlage sein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Hier ist der Leidensdruck am grössten: 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neue Vertriebsmodelle, um Kosten zu sparen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Mit e-Content Geld verdienen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eReader</a:t>
            </a:r>
            <a:r>
              <a:rPr lang="de-CH" dirty="0" smtClean="0"/>
              <a:t> kombiniert mit Abo für Zeitung als mögliches Geschäftsmodell (vgl. Mobiltelefon in Kombination mit Abo)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Skiff, </a:t>
            </a:r>
            <a:r>
              <a:rPr lang="de-CH" dirty="0" err="1" smtClean="0"/>
              <a:t>Que</a:t>
            </a:r>
            <a:r>
              <a:rPr lang="de-CH" dirty="0" smtClean="0"/>
              <a:t>, </a:t>
            </a:r>
            <a:r>
              <a:rPr lang="de-CH" dirty="0" err="1" smtClean="0"/>
              <a:t>iPad</a:t>
            </a:r>
            <a:r>
              <a:rPr lang="de-CH" dirty="0" smtClean="0"/>
              <a:t> als geeignete Hardware 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Geschäftsmodelle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A2A7-57CA-4697-95A6-3C4900D585B4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11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Das Format EPUB wird sich gegen MOBI/AZW (Amazon) durchsetzen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PDF bleibt aktuell 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auf grösseren Geräten gut lesbar 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verbindlich zitierbar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Feste Typographie</a:t>
            </a:r>
          </a:p>
          <a:p>
            <a:pPr>
              <a:buFont typeface="Arial" pitchFamily="34" charset="0"/>
              <a:buChar char="•"/>
            </a:pPr>
            <a:r>
              <a:rPr lang="de-CH" dirty="0" err="1" smtClean="0"/>
              <a:t>eBooks</a:t>
            </a:r>
            <a:r>
              <a:rPr lang="de-CH" dirty="0" smtClean="0"/>
              <a:t> ersetzen Taschenbücher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Werden auf dem </a:t>
            </a:r>
            <a:r>
              <a:rPr lang="de-CH" dirty="0" err="1" smtClean="0"/>
              <a:t>ePaper</a:t>
            </a:r>
            <a:r>
              <a:rPr lang="de-CH" dirty="0" smtClean="0"/>
              <a:t> gelesen: Trittbrettfahrer bei e-Zeitungen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Im wissenschaftlichen Umfeld: Integration in Arbeitsumgebung entscheidend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PDF-Format,  das auf PC, </a:t>
            </a:r>
            <a:r>
              <a:rPr lang="de-CH" dirty="0" err="1" smtClean="0"/>
              <a:t>Tablet</a:t>
            </a:r>
            <a:r>
              <a:rPr lang="de-CH" dirty="0" smtClean="0"/>
              <a:t> etc. gelesen, zitiert, annotiert und synchronisiert werden kann.</a:t>
            </a:r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Und die </a:t>
            </a:r>
            <a:r>
              <a:rPr lang="de-CH" cap="none" dirty="0" err="1" smtClean="0"/>
              <a:t>e</a:t>
            </a:r>
            <a:r>
              <a:rPr lang="de-CH" dirty="0" err="1" smtClean="0"/>
              <a:t>Books</a:t>
            </a:r>
            <a:r>
              <a:rPr lang="de-CH" dirty="0" smtClean="0"/>
              <a:t>?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C40A-293B-4780-94D1-1280F82A7800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12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Rolle der Bibliotheken: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Verlage als Verbündete? </a:t>
            </a:r>
            <a:r>
              <a:rPr lang="de-CH" dirty="0" err="1" smtClean="0"/>
              <a:t>eBooks</a:t>
            </a:r>
            <a:r>
              <a:rPr lang="de-CH" dirty="0" smtClean="0"/>
              <a:t> in geeigneten Formaten bereitstellen für alle gängigen </a:t>
            </a:r>
            <a:r>
              <a:rPr lang="de-CH" dirty="0" err="1" smtClean="0"/>
              <a:t>eReader</a:t>
            </a:r>
            <a:endParaRPr lang="de-CH" dirty="0" smtClean="0"/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Lizenzmodell wie heute: Hochschulbibliotheken lizenzieren </a:t>
            </a:r>
            <a:r>
              <a:rPr lang="de-CH" dirty="0" err="1" smtClean="0"/>
              <a:t>eBooks</a:t>
            </a:r>
            <a:r>
              <a:rPr lang="de-CH" dirty="0" smtClean="0"/>
              <a:t> und </a:t>
            </a:r>
            <a:r>
              <a:rPr lang="de-CH" dirty="0" err="1" smtClean="0"/>
              <a:t>eJournals</a:t>
            </a:r>
            <a:r>
              <a:rPr lang="de-CH" dirty="0" smtClean="0"/>
              <a:t> und stellen sie den Hochschulangehörigen kostenlos zur Verfügung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Authentifizierung (Kontrolle des Zugriffs auf Inhalte) bei Bezug statt DRM (eingeschränkte Nutzung der Dokumente)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Konkurrenz durch </a:t>
            </a:r>
            <a:r>
              <a:rPr lang="de-CH" dirty="0" err="1" smtClean="0"/>
              <a:t>Bookstores</a:t>
            </a:r>
            <a:r>
              <a:rPr lang="de-CH" dirty="0" smtClean="0"/>
              <a:t> von Amazon, Apple u.a.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Keine Ausleihe von Geräten – die User haben ihre eigenen…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Und die Bibliotheken?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0590-9550-4434-981D-1BF8BA9B2BE5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13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900634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CH" sz="2800" dirty="0" smtClean="0"/>
              <a:t>Sobald die Geräte alltagstauglich sind, werden sie sich durchsetzen</a:t>
            </a:r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sz="2800" dirty="0" smtClean="0"/>
              <a:t>auf die Bibliotheken wartet niemand…</a:t>
            </a:r>
            <a:endParaRPr lang="de-CH" sz="2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cap="none" dirty="0" smtClean="0"/>
              <a:t> Zukunft </a:t>
            </a:r>
            <a:r>
              <a:rPr lang="de-CH" cap="none" dirty="0" err="1" smtClean="0"/>
              <a:t>e</a:t>
            </a:r>
            <a:r>
              <a:rPr lang="de-CH" dirty="0" err="1" smtClean="0"/>
              <a:t>Reader</a:t>
            </a: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66FD-E594-40C6-B141-7A0EA25D46AD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27650" name="Picture 2" descr="http://animatedlibrarian.files.wordpress.com/2009/09/ebook-on-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00306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litkicks.com/Memoir/rocket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6762" y="1345897"/>
            <a:ext cx="2127238" cy="2297417"/>
          </a:xfrm>
          <a:prstGeom prst="rect">
            <a:avLst/>
          </a:prstGeom>
          <a:noFill/>
        </p:spPr>
      </p:pic>
      <p:pic>
        <p:nvPicPr>
          <p:cNvPr id="16388" name="Picture 4" descr="http://www.gizmodo.com/images/391px-Sony_Librie_EBR_1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428868"/>
            <a:ext cx="1366211" cy="2101863"/>
          </a:xfrm>
          <a:prstGeom prst="rect">
            <a:avLst/>
          </a:prstGeom>
          <a:noFill/>
        </p:spPr>
      </p:pic>
      <p:pic>
        <p:nvPicPr>
          <p:cNvPr id="16386" name="Picture 2" descr="http://blogoehlert.typepad.com/photos/uncategorized/2008/07/16/kindle1.jpg"/>
          <p:cNvPicPr>
            <a:picLocks noChangeAspect="1" noChangeArrowheads="1"/>
          </p:cNvPicPr>
          <p:nvPr/>
        </p:nvPicPr>
        <p:blipFill>
          <a:blip r:embed="rId4" cstate="print"/>
          <a:srcRect l="19523" t="4095" r="20477" b="5905"/>
          <a:stretch>
            <a:fillRect/>
          </a:stretch>
        </p:blipFill>
        <p:spPr bwMode="auto">
          <a:xfrm>
            <a:off x="7429520" y="3071810"/>
            <a:ext cx="1333504" cy="2000240"/>
          </a:xfrm>
          <a:prstGeom prst="rect">
            <a:avLst/>
          </a:prstGeom>
          <a:noFill/>
        </p:spPr>
      </p:pic>
      <p:pic>
        <p:nvPicPr>
          <p:cNvPr id="16394" name="Picture 10" descr="http://digital-lifestyles.info/copy_images/sony-prs-505-ebook-l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643314"/>
            <a:ext cx="1431322" cy="1979996"/>
          </a:xfrm>
          <a:prstGeom prst="rect">
            <a:avLst/>
          </a:prstGeom>
          <a:noFill/>
        </p:spPr>
      </p:pic>
      <p:pic>
        <p:nvPicPr>
          <p:cNvPr id="20" name="Grafik 19" descr="DSC_0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15206" y="4304433"/>
            <a:ext cx="1785950" cy="255356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Back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future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A8E0-50DC-427C-9665-F3F09C1081F1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8596" y="1500174"/>
            <a:ext cx="6786610" cy="4525963"/>
          </a:xfrm>
        </p:spPr>
        <p:txBody>
          <a:bodyPr>
            <a:normAutofit/>
          </a:bodyPr>
          <a:lstStyle/>
          <a:p>
            <a:r>
              <a:rPr lang="de-CH" dirty="0" smtClean="0"/>
              <a:t>12 Jahre Geschichte des </a:t>
            </a:r>
            <a:r>
              <a:rPr lang="de-CH" dirty="0" err="1" smtClean="0"/>
              <a:t>eReaders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1998 </a:t>
            </a:r>
            <a:r>
              <a:rPr lang="de-CH" dirty="0" err="1" smtClean="0"/>
              <a:t>Rocketbook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2004 Sony </a:t>
            </a:r>
            <a:r>
              <a:rPr lang="de-CH" dirty="0" err="1" smtClean="0"/>
              <a:t>Librie</a:t>
            </a:r>
            <a:r>
              <a:rPr lang="de-CH" dirty="0" smtClean="0"/>
              <a:t> mit e-</a:t>
            </a:r>
            <a:r>
              <a:rPr lang="de-CH" dirty="0" err="1" smtClean="0"/>
              <a:t>Ink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2007 </a:t>
            </a:r>
            <a:r>
              <a:rPr lang="de-CH" dirty="0" err="1" smtClean="0"/>
              <a:t>Cybook</a:t>
            </a:r>
            <a:r>
              <a:rPr lang="de-CH" dirty="0" smtClean="0"/>
              <a:t>, </a:t>
            </a:r>
            <a:r>
              <a:rPr lang="de-CH" dirty="0" err="1" smtClean="0"/>
              <a:t>Kindle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2009 </a:t>
            </a:r>
            <a:r>
              <a:rPr lang="de-CH" dirty="0" err="1" smtClean="0"/>
              <a:t>Kindle</a:t>
            </a:r>
            <a:r>
              <a:rPr lang="de-CH" dirty="0" smtClean="0"/>
              <a:t> 2, </a:t>
            </a:r>
            <a:r>
              <a:rPr lang="de-CH" dirty="0" err="1" smtClean="0"/>
              <a:t>Kindle</a:t>
            </a:r>
            <a:r>
              <a:rPr lang="de-CH" dirty="0" smtClean="0"/>
              <a:t> DX, Sony PRS 700,</a:t>
            </a:r>
            <a:r>
              <a:rPr lang="de-CH" dirty="0" smtClean="0">
                <a:solidFill>
                  <a:schemeClr val="bg1"/>
                </a:solidFill>
              </a:rPr>
              <a:t>,</a:t>
            </a:r>
            <a:r>
              <a:rPr lang="de-CH" dirty="0" smtClean="0"/>
              <a:t> </a:t>
            </a:r>
            <a:r>
              <a:rPr lang="de-CH" dirty="0" err="1" smtClean="0"/>
              <a:t>nook</a:t>
            </a:r>
            <a:r>
              <a:rPr lang="de-CH" dirty="0" smtClean="0"/>
              <a:t>, Sony </a:t>
            </a:r>
            <a:r>
              <a:rPr lang="de-CH" dirty="0" err="1" smtClean="0"/>
              <a:t>Touch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2010 „Jahr der </a:t>
            </a:r>
            <a:r>
              <a:rPr lang="de-CH" dirty="0" err="1" smtClean="0"/>
              <a:t>eReader</a:t>
            </a:r>
            <a:r>
              <a:rPr lang="de-CH" dirty="0" smtClean="0"/>
              <a:t>“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 einige Angekündigte Modelle 2010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CF30-C350-4F9C-99F6-21602550C20C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13314" name="Picture 2" descr="http://images.barnesandnoble.com/pimages/wl/que/que_home.jpg"/>
          <p:cNvPicPr>
            <a:picLocks noChangeAspect="1" noChangeArrowheads="1"/>
          </p:cNvPicPr>
          <p:nvPr/>
        </p:nvPicPr>
        <p:blipFill>
          <a:blip r:embed="rId2" cstate="print"/>
          <a:srcRect l="55823" t="11171" r="11764" b="13829"/>
          <a:stretch>
            <a:fillRect/>
          </a:stretch>
        </p:blipFill>
        <p:spPr bwMode="auto">
          <a:xfrm rot="21239134">
            <a:off x="214282" y="1428736"/>
            <a:ext cx="2352894" cy="3071834"/>
          </a:xfrm>
          <a:prstGeom prst="rect">
            <a:avLst/>
          </a:prstGeom>
          <a:noFill/>
        </p:spPr>
      </p:pic>
      <p:pic>
        <p:nvPicPr>
          <p:cNvPr id="13316" name="Picture 4" descr="http://www.entourageedge.com/media/easybanner/splash-device_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52500" t="30000" r="9249" b="8124"/>
          <a:stretch>
            <a:fillRect/>
          </a:stretch>
        </p:blipFill>
        <p:spPr bwMode="auto">
          <a:xfrm>
            <a:off x="5429256" y="1500174"/>
            <a:ext cx="3714744" cy="2403658"/>
          </a:xfrm>
          <a:prstGeom prst="rect">
            <a:avLst/>
          </a:prstGeom>
          <a:noFill/>
        </p:spPr>
      </p:pic>
      <p:pic>
        <p:nvPicPr>
          <p:cNvPr id="13318" name="Picture 6" descr="cool-er colo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933223"/>
            <a:ext cx="2409821" cy="1924777"/>
          </a:xfrm>
          <a:prstGeom prst="rect">
            <a:avLst/>
          </a:prstGeom>
          <a:noFill/>
        </p:spPr>
      </p:pic>
      <p:pic>
        <p:nvPicPr>
          <p:cNvPr id="13320" name="Picture 8" descr="https://www.springdesign.com/us/resource/download/mediakit/Alex_eReader_Full_TextandHome_LowR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84023">
            <a:off x="7286644" y="4429109"/>
            <a:ext cx="1304061" cy="2428891"/>
          </a:xfrm>
          <a:prstGeom prst="rect">
            <a:avLst/>
          </a:prstGeom>
          <a:noFill/>
        </p:spPr>
      </p:pic>
      <p:pic>
        <p:nvPicPr>
          <p:cNvPr id="13322" name="Picture 10" descr="Skiff Reader Photo"/>
          <p:cNvPicPr>
            <a:picLocks noChangeAspect="1" noChangeArrowheads="1"/>
          </p:cNvPicPr>
          <p:nvPr/>
        </p:nvPicPr>
        <p:blipFill>
          <a:blip r:embed="rId7" cstate="print"/>
          <a:srcRect l="23572" t="2582" r="21785" b="16092"/>
          <a:stretch>
            <a:fillRect/>
          </a:stretch>
        </p:blipFill>
        <p:spPr bwMode="auto">
          <a:xfrm>
            <a:off x="2786050" y="1428736"/>
            <a:ext cx="2486723" cy="3071834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 rot="21279649">
            <a:off x="201437" y="1163810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QUE</a:t>
            </a:r>
            <a:endParaRPr lang="de-CH" b="1" dirty="0"/>
          </a:p>
        </p:txBody>
      </p:sp>
      <p:sp>
        <p:nvSpPr>
          <p:cNvPr id="13" name="Textfeld 12"/>
          <p:cNvSpPr txBox="1"/>
          <p:nvPr/>
        </p:nvSpPr>
        <p:spPr>
          <a:xfrm rot="310510">
            <a:off x="6373415" y="1300106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enTourage</a:t>
            </a:r>
            <a:r>
              <a:rPr lang="de-CH" b="1" dirty="0" smtClean="0"/>
              <a:t> </a:t>
            </a:r>
            <a:r>
              <a:rPr lang="de-CH" b="1" dirty="0" err="1" smtClean="0"/>
              <a:t>eDGe</a:t>
            </a:r>
            <a:endParaRPr lang="de-CH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087267" y="1142984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skiff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 rot="195689">
            <a:off x="580358" y="4557172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Cool-Er</a:t>
            </a:r>
            <a:endParaRPr lang="de-CH" b="1" dirty="0"/>
          </a:p>
        </p:txBody>
      </p:sp>
      <p:sp>
        <p:nvSpPr>
          <p:cNvPr id="16" name="Textfeld 15"/>
          <p:cNvSpPr txBox="1"/>
          <p:nvPr/>
        </p:nvSpPr>
        <p:spPr>
          <a:xfrm rot="467244">
            <a:off x="7159567" y="4134317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alex</a:t>
            </a:r>
            <a:endParaRPr lang="de-CH" b="1" dirty="0"/>
          </a:p>
        </p:txBody>
      </p:sp>
      <p:pic>
        <p:nvPicPr>
          <p:cNvPr id="13324" name="Picture 12" descr="http://www.koboereader.com/images/memory.jpg"/>
          <p:cNvPicPr>
            <a:picLocks noChangeAspect="1" noChangeArrowheads="1"/>
          </p:cNvPicPr>
          <p:nvPr/>
        </p:nvPicPr>
        <p:blipFill>
          <a:blip r:embed="rId8" cstate="print"/>
          <a:srcRect l="16917" t="2586" r="21052" b="14655"/>
          <a:stretch>
            <a:fillRect/>
          </a:stretch>
        </p:blipFill>
        <p:spPr bwMode="auto">
          <a:xfrm rot="21131541">
            <a:off x="5209827" y="4475829"/>
            <a:ext cx="1571636" cy="2286016"/>
          </a:xfrm>
          <a:prstGeom prst="rect">
            <a:avLst/>
          </a:prstGeom>
          <a:noFill/>
        </p:spPr>
      </p:pic>
      <p:sp>
        <p:nvSpPr>
          <p:cNvPr id="18" name="Textfeld 17"/>
          <p:cNvSpPr txBox="1"/>
          <p:nvPr/>
        </p:nvSpPr>
        <p:spPr>
          <a:xfrm rot="21115299">
            <a:off x="4786314" y="4135400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kobo</a:t>
            </a:r>
            <a:endParaRPr lang="de-CH" b="1" dirty="0"/>
          </a:p>
        </p:txBody>
      </p:sp>
      <p:pic>
        <p:nvPicPr>
          <p:cNvPr id="13326" name="Picture 14" descr="http://www.lesen.net/wp-content/gallery/cebit10/dr900_1.jpg"/>
          <p:cNvPicPr>
            <a:picLocks noChangeAspect="1" noChangeArrowheads="1"/>
          </p:cNvPicPr>
          <p:nvPr/>
        </p:nvPicPr>
        <p:blipFill>
          <a:blip r:embed="rId9" cstate="print"/>
          <a:srcRect l="5619" r="4629"/>
          <a:stretch>
            <a:fillRect/>
          </a:stretch>
        </p:blipFill>
        <p:spPr bwMode="auto">
          <a:xfrm rot="240000" flipH="1">
            <a:off x="2868185" y="4630881"/>
            <a:ext cx="1772336" cy="2416840"/>
          </a:xfrm>
          <a:prstGeom prst="rect">
            <a:avLst/>
          </a:prstGeom>
          <a:noFill/>
        </p:spPr>
      </p:pic>
      <p:sp>
        <p:nvSpPr>
          <p:cNvPr id="20" name="Textfeld 19"/>
          <p:cNvSpPr txBox="1"/>
          <p:nvPr/>
        </p:nvSpPr>
        <p:spPr>
          <a:xfrm rot="225840">
            <a:off x="2938892" y="4351732"/>
            <a:ext cx="2000264" cy="369332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b="1" dirty="0" err="1" smtClean="0"/>
              <a:t>asus</a:t>
            </a:r>
            <a:endParaRPr lang="de-C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8596" y="1600200"/>
            <a:ext cx="5643602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err="1" smtClean="0"/>
              <a:t>Tablets</a:t>
            </a:r>
            <a:r>
              <a:rPr lang="de-CH" dirty="0" smtClean="0"/>
              <a:t> und Co.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Keine dedizierten </a:t>
            </a:r>
            <a:r>
              <a:rPr lang="de-CH" dirty="0" err="1" smtClean="0"/>
              <a:t>eReader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Multifunktionale Geräte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Auch für </a:t>
            </a:r>
            <a:r>
              <a:rPr lang="de-CH" dirty="0" err="1" smtClean="0"/>
              <a:t>eBooks</a:t>
            </a:r>
            <a:r>
              <a:rPr lang="de-CH" dirty="0" smtClean="0"/>
              <a:t>…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Multimedia-Inhalte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Integriertes Internet 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Beispiel und Vorbild für viele: </a:t>
            </a:r>
            <a:r>
              <a:rPr lang="de-CH" dirty="0" err="1" smtClean="0"/>
              <a:t>iPad</a:t>
            </a:r>
            <a:r>
              <a:rPr lang="de-CH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Seit 3. April in den USA im Handel 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 Trend 2010: </a:t>
            </a:r>
            <a:r>
              <a:rPr lang="de-CH" dirty="0" err="1" smtClean="0"/>
              <a:t>Tablets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428C-A98D-4950-AD34-AF1E52CEBF9E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14338" name="Picture 2" descr="http://images.apple.com/home/images/ipad_hero_20100305.jpg"/>
          <p:cNvPicPr>
            <a:picLocks noChangeAspect="1" noChangeArrowheads="1"/>
          </p:cNvPicPr>
          <p:nvPr/>
        </p:nvPicPr>
        <p:blipFill>
          <a:blip r:embed="rId2" cstate="print"/>
          <a:srcRect l="6441" t="3846" r="51380" b="10817"/>
          <a:stretch>
            <a:fillRect/>
          </a:stretch>
        </p:blipFill>
        <p:spPr bwMode="auto">
          <a:xfrm rot="21071321">
            <a:off x="5786446" y="1571612"/>
            <a:ext cx="3099001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err="1" smtClean="0"/>
              <a:t>Multitouch</a:t>
            </a:r>
            <a:r>
              <a:rPr lang="de-CH" dirty="0" smtClean="0"/>
              <a:t> wie beim </a:t>
            </a:r>
            <a:r>
              <a:rPr lang="de-CH" dirty="0" err="1" smtClean="0"/>
              <a:t>iPhone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err="1" smtClean="0"/>
              <a:t>App</a:t>
            </a:r>
            <a:r>
              <a:rPr lang="de-CH" dirty="0" smtClean="0"/>
              <a:t> Store mit zehntausenden </a:t>
            </a:r>
            <a:r>
              <a:rPr lang="de-CH" dirty="0" err="1" smtClean="0"/>
              <a:t>Apps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Kindle</a:t>
            </a:r>
            <a:r>
              <a:rPr lang="de-CH" dirty="0" smtClean="0"/>
              <a:t> </a:t>
            </a:r>
            <a:r>
              <a:rPr lang="de-CH" dirty="0" smtClean="0"/>
              <a:t>für </a:t>
            </a:r>
            <a:r>
              <a:rPr lang="de-CH" dirty="0" err="1" smtClean="0"/>
              <a:t>iPad</a:t>
            </a:r>
            <a:r>
              <a:rPr lang="de-CH" dirty="0" smtClean="0"/>
              <a:t>, </a:t>
            </a:r>
            <a:r>
              <a:rPr lang="de-CH" dirty="0" smtClean="0"/>
              <a:t>B&amp;N </a:t>
            </a:r>
            <a:r>
              <a:rPr lang="de-CH" dirty="0" err="1" smtClean="0"/>
              <a:t>eReader</a:t>
            </a:r>
            <a:r>
              <a:rPr lang="de-CH" dirty="0" smtClean="0"/>
              <a:t> etc</a:t>
            </a:r>
            <a:r>
              <a:rPr lang="de-CH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Stanza</a:t>
            </a:r>
            <a:r>
              <a:rPr lang="de-CH" dirty="0" smtClean="0"/>
              <a:t>? Für </a:t>
            </a:r>
            <a:r>
              <a:rPr lang="de-CH" dirty="0" err="1" smtClean="0"/>
              <a:t>iPhone</a:t>
            </a:r>
            <a:r>
              <a:rPr lang="de-CH" dirty="0" smtClean="0"/>
              <a:t>, aber (noch) nicht für </a:t>
            </a:r>
            <a:r>
              <a:rPr lang="de-CH" dirty="0" err="1" smtClean="0"/>
              <a:t>iPad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Neu: </a:t>
            </a:r>
            <a:r>
              <a:rPr lang="de-CH" dirty="0" err="1" smtClean="0"/>
              <a:t>iWork</a:t>
            </a:r>
            <a:r>
              <a:rPr lang="de-CH" dirty="0" smtClean="0"/>
              <a:t> mobile, </a:t>
            </a:r>
            <a:r>
              <a:rPr lang="de-CH" dirty="0" err="1" smtClean="0"/>
              <a:t>iBookstore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iWork</a:t>
            </a:r>
            <a:r>
              <a:rPr lang="de-CH" dirty="0" smtClean="0"/>
              <a:t> (Pages) ermöglicht Schreiben von Texten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Interessant im Hinblick auf Integration der </a:t>
            </a:r>
            <a:r>
              <a:rPr lang="de-CH" dirty="0" err="1" smtClean="0"/>
              <a:t>eBooks</a:t>
            </a:r>
            <a:r>
              <a:rPr lang="de-CH" dirty="0" smtClean="0"/>
              <a:t> in die Arbeitsumgebung, </a:t>
            </a:r>
            <a:r>
              <a:rPr lang="de-CH" dirty="0" err="1" smtClean="0"/>
              <a:t>Zitierfähigkeit</a:t>
            </a:r>
            <a:r>
              <a:rPr lang="de-CH" dirty="0" smtClean="0"/>
              <a:t> etc.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Beim </a:t>
            </a:r>
            <a:r>
              <a:rPr lang="de-CH" dirty="0" err="1" smtClean="0"/>
              <a:t>iBookstore</a:t>
            </a:r>
            <a:r>
              <a:rPr lang="de-CH" dirty="0" smtClean="0"/>
              <a:t> steht der Kauf von </a:t>
            </a:r>
            <a:r>
              <a:rPr lang="de-CH" dirty="0" err="1" smtClean="0"/>
              <a:t>eBooks</a:t>
            </a:r>
            <a:r>
              <a:rPr lang="de-CH" dirty="0" smtClean="0"/>
              <a:t> im Vordergrund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Eigener Store – Bibliotheken bleiben draussen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Konkurrenz zu Amazon und B&amp;N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cap="none" dirty="0" err="1" smtClean="0"/>
              <a:t>i</a:t>
            </a:r>
            <a:r>
              <a:rPr lang="de-CH" dirty="0" err="1" smtClean="0"/>
              <a:t>Pad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A80F9-64A3-4405-BA0D-6CF32E889A12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5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8596" y="1600200"/>
            <a:ext cx="5929354" cy="4525963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Microsoft Courier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Doppelseitig, aufklappbar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Im Januar 2010 angekündigt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Erscheint im Q3/4 2010 (gerüchtehalber)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Google </a:t>
            </a:r>
            <a:r>
              <a:rPr lang="de-CH" dirty="0" err="1" smtClean="0"/>
              <a:t>Tablet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Basiert auf Google Chrome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Eigenes </a:t>
            </a:r>
            <a:r>
              <a:rPr lang="de-CH" dirty="0" err="1" smtClean="0"/>
              <a:t>Tablet</a:t>
            </a:r>
            <a:r>
              <a:rPr lang="de-CH" dirty="0" smtClean="0"/>
              <a:t> oder nur Software/OS?</a:t>
            </a:r>
          </a:p>
          <a:p>
            <a:pPr lvl="1"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Weitere </a:t>
            </a:r>
            <a:r>
              <a:rPr lang="de-CH" dirty="0" err="1" smtClean="0"/>
              <a:t>Tablets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3FB57-0537-45A1-B7C9-FC10BB6DBB60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8" name="Picture 4" descr="http://www.blogcdn.com/www.engadget.com/media/2010/03/03-05-10couri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677" y="1571612"/>
            <a:ext cx="3286323" cy="2010134"/>
          </a:xfrm>
          <a:prstGeom prst="rect">
            <a:avLst/>
          </a:prstGeom>
          <a:noFill/>
        </p:spPr>
      </p:pic>
      <p:pic>
        <p:nvPicPr>
          <p:cNvPr id="9" name="Picture 2" descr="So könnte die Google Software auf einem Tablet aussehen"/>
          <p:cNvPicPr>
            <a:picLocks noChangeAspect="1" noChangeArrowheads="1"/>
          </p:cNvPicPr>
          <p:nvPr/>
        </p:nvPicPr>
        <p:blipFill>
          <a:blip r:embed="rId3" cstate="print"/>
          <a:srcRect l="15278" t="4934" r="8333" b="8717"/>
          <a:stretch>
            <a:fillRect/>
          </a:stretch>
        </p:blipFill>
        <p:spPr bwMode="auto">
          <a:xfrm>
            <a:off x="5857884" y="4000504"/>
            <a:ext cx="3286116" cy="2091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P-slate"/>
          <p:cNvPicPr>
            <a:picLocks noChangeAspect="1" noChangeArrowheads="1"/>
          </p:cNvPicPr>
          <p:nvPr/>
        </p:nvPicPr>
        <p:blipFill>
          <a:blip r:embed="rId2" cstate="print"/>
          <a:srcRect t="9375" r="30172" b="6249"/>
          <a:stretch>
            <a:fillRect/>
          </a:stretch>
        </p:blipFill>
        <p:spPr bwMode="auto">
          <a:xfrm>
            <a:off x="6072198" y="1357298"/>
            <a:ext cx="3000396" cy="2000264"/>
          </a:xfrm>
          <a:prstGeom prst="rect">
            <a:avLst/>
          </a:prstGeom>
          <a:noFill/>
        </p:spPr>
      </p:pic>
      <p:pic>
        <p:nvPicPr>
          <p:cNvPr id="1028" name="Picture 4" descr="samsungtablet">
            <a:hlinkClick r:id="rId3" tooltip="samsungtablet by eeepcnews, on Flickr"/>
          </p:cNvPr>
          <p:cNvPicPr>
            <a:picLocks noChangeAspect="1" noChangeArrowheads="1"/>
          </p:cNvPicPr>
          <p:nvPr/>
        </p:nvPicPr>
        <p:blipFill>
          <a:blip r:embed="rId4" cstate="print"/>
          <a:srcRect t="4281" b="5821"/>
          <a:stretch>
            <a:fillRect/>
          </a:stretch>
        </p:blipFill>
        <p:spPr bwMode="auto">
          <a:xfrm>
            <a:off x="5983455" y="3286124"/>
            <a:ext cx="3160545" cy="1500198"/>
          </a:xfrm>
          <a:prstGeom prst="rect">
            <a:avLst/>
          </a:prstGeom>
          <a:noFill/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8596" y="1600200"/>
            <a:ext cx="5929354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HP Slate – der </a:t>
            </a:r>
            <a:r>
              <a:rPr lang="de-CH" dirty="0" err="1" smtClean="0"/>
              <a:t>iPad</a:t>
            </a:r>
            <a:r>
              <a:rPr lang="de-CH" dirty="0" smtClean="0"/>
              <a:t>-Konkurrent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Inkl. Videochat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Windows 7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Erscheint 2010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Samsung</a:t>
            </a:r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Tablet</a:t>
            </a:r>
            <a:r>
              <a:rPr lang="de-CH" dirty="0" smtClean="0"/>
              <a:t>-PC, „schneller als das </a:t>
            </a:r>
            <a:r>
              <a:rPr lang="de-CH" dirty="0" err="1" smtClean="0"/>
              <a:t>iPad</a:t>
            </a:r>
            <a:r>
              <a:rPr lang="de-CH" dirty="0" smtClean="0"/>
              <a:t>“</a:t>
            </a:r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Multitouch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Soll 2010 auf den Markt kommen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Nokia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„Nokia plant </a:t>
            </a:r>
            <a:r>
              <a:rPr lang="de-CH" dirty="0" err="1" smtClean="0"/>
              <a:t>iPad</a:t>
            </a:r>
            <a:r>
              <a:rPr lang="de-CH" dirty="0" smtClean="0"/>
              <a:t>-Rivalen“, 7.4.10</a:t>
            </a:r>
          </a:p>
          <a:p>
            <a:pPr>
              <a:buFont typeface="Arial" pitchFamily="34" charset="0"/>
              <a:buChar char="•"/>
            </a:pPr>
            <a:r>
              <a:rPr lang="de-CH" dirty="0" err="1" smtClean="0"/>
              <a:t>WePad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…und viele mehr… 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Weitere </a:t>
            </a:r>
            <a:r>
              <a:rPr lang="de-CH" dirty="0" err="1" smtClean="0"/>
              <a:t>Tablets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3FB57-0537-45A1-B7C9-FC10BB6DBB60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7</a:t>
            </a:fld>
            <a:endParaRPr lang="de-CH" dirty="0"/>
          </a:p>
        </p:txBody>
      </p:sp>
      <p:pic>
        <p:nvPicPr>
          <p:cNvPr id="8196" name="Picture 4" descr="WePad Ansicht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929198"/>
            <a:ext cx="2922424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Farbige </a:t>
            </a:r>
            <a:r>
              <a:rPr lang="de-CH" dirty="0" err="1" smtClean="0"/>
              <a:t>eInk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z.B. </a:t>
            </a:r>
            <a:r>
              <a:rPr lang="de-CH" dirty="0" err="1" smtClean="0"/>
              <a:t>FLEPIa</a:t>
            </a:r>
            <a:r>
              <a:rPr lang="de-CH" dirty="0" smtClean="0"/>
              <a:t> von Fujitsu 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Problem: träge Anzeige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nicht Multimedia tauglich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Besser geeignet für </a:t>
            </a:r>
            <a:r>
              <a:rPr lang="de-CH" dirty="0" err="1" smtClean="0"/>
              <a:t>eBooks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Flexibles </a:t>
            </a:r>
            <a:r>
              <a:rPr lang="de-CH" dirty="0" err="1" smtClean="0"/>
              <a:t>ePaper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z.B.Prime</a:t>
            </a:r>
            <a:r>
              <a:rPr lang="de-CH" dirty="0" smtClean="0"/>
              <a:t> View International</a:t>
            </a:r>
          </a:p>
          <a:p>
            <a:pPr lvl="2">
              <a:buFont typeface="Arial" pitchFamily="34" charset="0"/>
              <a:buChar char="•"/>
            </a:pPr>
            <a:r>
              <a:rPr lang="de-CH" dirty="0" smtClean="0"/>
              <a:t>Lieferant des </a:t>
            </a:r>
            <a:r>
              <a:rPr lang="de-CH" dirty="0" err="1" smtClean="0"/>
              <a:t>Kindle</a:t>
            </a:r>
            <a:r>
              <a:rPr lang="de-CH" dirty="0" smtClean="0"/>
              <a:t>…</a:t>
            </a:r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Liquavista</a:t>
            </a:r>
            <a:endParaRPr lang="de-CH" dirty="0" smtClean="0"/>
          </a:p>
          <a:p>
            <a:pPr lvl="1">
              <a:buFont typeface="Arial" pitchFamily="34" charset="0"/>
              <a:buChar char="•"/>
            </a:pPr>
            <a:r>
              <a:rPr lang="de-CH" dirty="0" err="1" smtClean="0"/>
              <a:t>Readius</a:t>
            </a:r>
            <a:r>
              <a:rPr lang="de-CH" dirty="0" smtClean="0"/>
              <a:t> (</a:t>
            </a:r>
            <a:r>
              <a:rPr lang="de-CH" dirty="0" err="1" smtClean="0"/>
              <a:t>rollable</a:t>
            </a:r>
            <a:r>
              <a:rPr lang="de-CH" dirty="0" smtClean="0"/>
              <a:t> </a:t>
            </a:r>
            <a:r>
              <a:rPr lang="de-CH" dirty="0" err="1" smtClean="0"/>
              <a:t>display</a:t>
            </a:r>
            <a:r>
              <a:rPr lang="de-CH" dirty="0" smtClean="0"/>
              <a:t>)</a:t>
            </a:r>
          </a:p>
          <a:p>
            <a:pPr lvl="1"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Technische Entwicklungen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C888-108C-4D9C-8E12-938B3A407BB7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1028" name="Picture 4" descr="http://blogs.ethz.ch/innovethbib/files/2009/10/flepia-330x4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5705" t="4608" r="4653" b="5318"/>
          <a:stretch>
            <a:fillRect/>
          </a:stretch>
        </p:blipFill>
        <p:spPr bwMode="auto">
          <a:xfrm rot="60000">
            <a:off x="6452931" y="1516172"/>
            <a:ext cx="1857105" cy="2714231"/>
          </a:xfrm>
          <a:prstGeom prst="rect">
            <a:avLst/>
          </a:prstGeom>
          <a:noFill/>
        </p:spPr>
      </p:pic>
      <p:pic>
        <p:nvPicPr>
          <p:cNvPr id="7170" name="Picture 2" descr="http://www.readius.com/sites/default/files/u9/HalfOpen_Transparant_ReadiusLogo_thumbnail.jpg"/>
          <p:cNvPicPr>
            <a:picLocks noChangeAspect="1" noChangeArrowheads="1"/>
          </p:cNvPicPr>
          <p:nvPr/>
        </p:nvPicPr>
        <p:blipFill>
          <a:blip r:embed="rId4" cstate="print"/>
          <a:srcRect l="30252" t="8697" b="4327"/>
          <a:stretch>
            <a:fillRect/>
          </a:stretch>
        </p:blipFill>
        <p:spPr bwMode="auto">
          <a:xfrm>
            <a:off x="6500826" y="4357694"/>
            <a:ext cx="197643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Flexible, farbige Bildschirme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Duale Bildschirme? Aktiv/passiv – je nach Bedarf?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Problemzone Stromversorgung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Für WLAN und Farbbildschirm relativ hoher Verbrauch. Akku und Kabelanschluss nötig: schränkt Flexibilität ein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Integrierte Fotozellen: das dauert wohl etwas länger…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Inhalte in der „Wolke“: immer und überall verfügbar und synchronisiert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Mit beliebig vielen Geräten, ob </a:t>
            </a:r>
            <a:r>
              <a:rPr lang="de-CH" dirty="0" err="1" smtClean="0"/>
              <a:t>eReader</a:t>
            </a:r>
            <a:r>
              <a:rPr lang="de-CH" dirty="0" smtClean="0"/>
              <a:t>, </a:t>
            </a:r>
            <a:r>
              <a:rPr lang="de-CH" dirty="0" err="1" smtClean="0"/>
              <a:t>Tablet</a:t>
            </a:r>
            <a:r>
              <a:rPr lang="de-CH" dirty="0" smtClean="0"/>
              <a:t> oder Notebook/PC</a:t>
            </a:r>
          </a:p>
          <a:p>
            <a:pPr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Stand in 5 Jahren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36A7-42B5-4FDA-8B61-C45B71FF658A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AAC4B-C153-45CB-A50D-76A204D4DA01}" type="slidenum">
              <a:rPr lang="de-CH" smtClean="0"/>
              <a:pPr/>
              <a:t>9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_ETH-Bibliothek">
  <a:themeElements>
    <a:clrScheme name="ETH Bibliothe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00418"/>
      </a:accent1>
      <a:accent2>
        <a:srgbClr val="9BBB59"/>
      </a:accent2>
      <a:accent3>
        <a:srgbClr val="EE7F00"/>
      </a:accent3>
      <a:accent4>
        <a:srgbClr val="9C8F6E"/>
      </a:accent4>
      <a:accent5>
        <a:srgbClr val="000000"/>
      </a:accent5>
      <a:accent6>
        <a:srgbClr val="000000"/>
      </a:accent6>
      <a:hlink>
        <a:srgbClr val="1F497D"/>
      </a:hlink>
      <a:folHlink>
        <a:srgbClr val="17365D"/>
      </a:folHlink>
    </a:clrScheme>
    <a:fontScheme name="ETH Light">
      <a:majorFont>
        <a:latin typeface="ETH Light"/>
        <a:ea typeface=""/>
        <a:cs typeface=""/>
      </a:majorFont>
      <a:minorFont>
        <a:latin typeface="ETH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Präsentation_ETH-Bibliothek</Template>
  <TotalTime>0</TotalTime>
  <Words>691</Words>
  <Application>Microsoft Office PowerPoint</Application>
  <PresentationFormat>Bildschirmpräsentation (4:3)</PresentationFormat>
  <Paragraphs>148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Präsentation_ETH-Bibliothek</vt:lpstr>
      <vt:lpstr>Zukunft von eReadern</vt:lpstr>
      <vt:lpstr>Back to the future</vt:lpstr>
      <vt:lpstr> einige Angekündigte Modelle 2010</vt:lpstr>
      <vt:lpstr> Trend 2010: Tablets</vt:lpstr>
      <vt:lpstr>iPad</vt:lpstr>
      <vt:lpstr>Weitere Tablets</vt:lpstr>
      <vt:lpstr>Weitere Tablets</vt:lpstr>
      <vt:lpstr>Technische Entwicklungen</vt:lpstr>
      <vt:lpstr>Stand in 5 Jahren</vt:lpstr>
      <vt:lpstr>eREader, Tablets, NetBooks oder Smartreader?</vt:lpstr>
      <vt:lpstr>Geschäftsmodelle</vt:lpstr>
      <vt:lpstr>Und die eBooks?</vt:lpstr>
      <vt:lpstr>Und die Bibliotheken?</vt:lpstr>
      <vt:lpstr> Zukunft eReader </vt:lpstr>
    </vt:vector>
  </TitlesOfParts>
  <Company>ETH-Bibliothek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Zukunft von eReadern</dc:title>
  <dc:creator>mrudolf</dc:creator>
  <cp:lastModifiedBy>mrudolf</cp:lastModifiedBy>
  <cp:revision>48</cp:revision>
  <dcterms:created xsi:type="dcterms:W3CDTF">2010-03-26T10:37:17Z</dcterms:created>
  <dcterms:modified xsi:type="dcterms:W3CDTF">2010-04-15T16:17:58Z</dcterms:modified>
</cp:coreProperties>
</file>