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59" r:id="rId7"/>
    <p:sldId id="260" r:id="rId8"/>
    <p:sldId id="258" r:id="rId9"/>
    <p:sldId id="261" r:id="rId10"/>
  </p:sldIdLst>
  <p:sldSz cx="9144000" cy="6858000" type="screen4x3"/>
  <p:notesSz cx="6805613" cy="99393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21776-98EF-4D27-9D07-CCAD5C61069E}" type="datetimeFigureOut">
              <a:rPr lang="de-DE" smtClean="0"/>
              <a:pPr/>
              <a:t>15.04.2010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32ADF-880B-459B-A78A-107B4A0C053D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47AFE-1724-4D5F-8613-FA247260BF87}" type="datetimeFigureOut">
              <a:rPr lang="de-DE" smtClean="0"/>
              <a:pPr/>
              <a:t>15.04.2010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1938D-B5F9-4276-BF0E-C0806FD3E07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596" y="2000240"/>
            <a:ext cx="8286808" cy="1285884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Untertitel</a:t>
            </a:r>
            <a:endParaRPr lang="de-CH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28625" y="3429000"/>
            <a:ext cx="8286750" cy="27146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Bild</a:t>
            </a:r>
            <a:endParaRPr lang="de-CH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>
          <a:xfrm>
            <a:off x="1500166" y="6397242"/>
            <a:ext cx="1357322" cy="365125"/>
          </a:xfrm>
          <a:prstGeom prst="rect">
            <a:avLst/>
          </a:prstGeom>
        </p:spPr>
        <p:txBody>
          <a:bodyPr/>
          <a:lstStyle/>
          <a:p>
            <a:fld id="{32EC7AD5-9012-452E-BB70-4AD831B6B225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>
          <a:xfrm>
            <a:off x="3124200" y="639724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1500166" y="6397242"/>
            <a:ext cx="1357322" cy="365125"/>
          </a:xfrm>
          <a:prstGeom prst="rect">
            <a:avLst/>
          </a:prstGeom>
        </p:spPr>
        <p:txBody>
          <a:bodyPr/>
          <a:lstStyle/>
          <a:p>
            <a:fld id="{7796E26C-7A6C-409C-B9F6-544A60FEF582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9724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500166" y="6397242"/>
            <a:ext cx="1357322" cy="365125"/>
          </a:xfrm>
          <a:prstGeom prst="rect">
            <a:avLst/>
          </a:prstGeom>
        </p:spPr>
        <p:txBody>
          <a:bodyPr/>
          <a:lstStyle/>
          <a:p>
            <a:fld id="{B420E745-58DC-4A39-A742-1FF2EF7DE62B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124200" y="639724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428736"/>
            <a:ext cx="4040188" cy="7461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428736"/>
            <a:ext cx="4041775" cy="7461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4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1500166" y="6397242"/>
            <a:ext cx="1357322" cy="365125"/>
          </a:xfrm>
          <a:prstGeom prst="rect">
            <a:avLst/>
          </a:prstGeom>
        </p:spPr>
        <p:txBody>
          <a:bodyPr/>
          <a:lstStyle/>
          <a:p>
            <a:fld id="{63D99830-BB7A-4FB6-BF91-2C840E5D1070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124200" y="639724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500166" y="6397242"/>
            <a:ext cx="1357322" cy="365125"/>
          </a:xfrm>
          <a:prstGeom prst="rect">
            <a:avLst/>
          </a:prstGeom>
        </p:spPr>
        <p:txBody>
          <a:bodyPr/>
          <a:lstStyle/>
          <a:p>
            <a:fld id="{E951D0FF-7FEC-41EA-8810-27E6656379FA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39724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85918" y="1500173"/>
            <a:ext cx="5492770" cy="37147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err="1" smtClean="0"/>
              <a:t>Bild</a:t>
            </a:r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Legende</a:t>
            </a:r>
            <a:endParaRPr lang="en-US" dirty="0" smtClean="0"/>
          </a:p>
        </p:txBody>
      </p:sp>
      <p:sp>
        <p:nvSpPr>
          <p:cNvPr id="12" name="Title 11"/>
          <p:cNvSpPr txBox="1">
            <a:spLocks/>
          </p:cNvSpPr>
          <p:nvPr userDrawn="1"/>
        </p:nvSpPr>
        <p:spPr>
          <a:xfrm>
            <a:off x="428596" y="21429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TH Light" pitchFamily="2" charset="0"/>
                <a:ea typeface="+mj-ea"/>
                <a:cs typeface="+mj-cs"/>
              </a:rPr>
              <a:t>titel</a:t>
            </a:r>
            <a:endParaRPr kumimoji="0" lang="de-CH" sz="3600" b="1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ETH Light" pitchFamily="2" charset="0"/>
              <a:ea typeface="+mj-ea"/>
              <a:cs typeface="+mj-cs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1500166" y="6397242"/>
            <a:ext cx="1357322" cy="365125"/>
          </a:xfrm>
          <a:prstGeom prst="rect">
            <a:avLst/>
          </a:prstGeom>
        </p:spPr>
        <p:txBody>
          <a:bodyPr/>
          <a:lstStyle/>
          <a:p>
            <a:fld id="{8694708F-E4BA-47BF-A288-AC19F897324D}" type="datetime1">
              <a:rPr lang="de-DE" smtClean="0"/>
              <a:pPr/>
              <a:t>15.04.2010</a:t>
            </a:fld>
            <a:endParaRPr lang="de-CH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39724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1429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600200"/>
            <a:ext cx="82582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7" r:id="rId6"/>
  </p:sldLayoutIdLst>
  <p:hf hdr="0"/>
  <p:txStyles>
    <p:titleStyle>
      <a:lvl1pPr algn="r" defTabSz="914400" rtl="0" eaLnBrk="1" latinLnBrk="0" hangingPunct="1">
        <a:spcBef>
          <a:spcPct val="0"/>
        </a:spcBef>
        <a:buNone/>
        <a:defRPr sz="3600" b="1" kern="1200" cap="all" baseline="0">
          <a:solidFill>
            <a:schemeClr val="bg1"/>
          </a:solidFill>
          <a:latin typeface="ETH Ligh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None/>
        <a:defRPr sz="32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 baseline="0">
          <a:solidFill>
            <a:schemeClr val="tx1"/>
          </a:solidFill>
          <a:latin typeface="ETH Light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Symbol" pitchFamily="18" charset="2"/>
        <a:buChar char="-"/>
        <a:defRPr sz="24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Symbol" pitchFamily="18" charset="2"/>
        <a:buChar char="-"/>
        <a:defRPr sz="20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-citations.ethbib.ethz.ch/" TargetMode="External"/><Relationship Id="rId2" Type="http://schemas.openxmlformats.org/officeDocument/2006/relationships/hyperlink" Target="mailto:piguet@library.ethz.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de-CH" dirty="0" smtClean="0"/>
              <a:t>ETH E-</a:t>
            </a:r>
            <a:r>
              <a:rPr lang="de-CH" dirty="0" err="1" smtClean="0"/>
              <a:t>Citations</a:t>
            </a:r>
            <a:endParaRPr lang="de-CH" dirty="0" smtClean="0"/>
          </a:p>
          <a:p>
            <a:pPr algn="ctr"/>
            <a:r>
              <a:rPr lang="de-CH" sz="2800" b="0" dirty="0" smtClean="0"/>
              <a:t>Die Hochschulbibliographie der ETH Zürich</a:t>
            </a:r>
            <a:endParaRPr lang="de-CH" sz="2800" b="0" dirty="0"/>
          </a:p>
        </p:txBody>
      </p:sp>
      <p:sp>
        <p:nvSpPr>
          <p:cNvPr id="11" name="Textfeld 10"/>
          <p:cNvSpPr txBox="1"/>
          <p:nvPr/>
        </p:nvSpPr>
        <p:spPr>
          <a:xfrm>
            <a:off x="2500298" y="4500570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11. </a:t>
            </a:r>
            <a:r>
              <a:rPr lang="de-CH" dirty="0" err="1" smtClean="0"/>
              <a:t>InetBib</a:t>
            </a:r>
            <a:r>
              <a:rPr lang="de-CH" dirty="0" smtClean="0"/>
              <a:t>-Tagung, 15. April 2010</a:t>
            </a:r>
          </a:p>
          <a:p>
            <a:endParaRPr lang="de-CH" dirty="0" smtClean="0"/>
          </a:p>
          <a:p>
            <a:pPr algn="ctr"/>
            <a:r>
              <a:rPr lang="de-CH" dirty="0" smtClean="0"/>
              <a:t>Arlette Piguet</a:t>
            </a:r>
            <a:endParaRPr lang="de-CH" dirty="0"/>
          </a:p>
        </p:txBody>
      </p:sp>
      <p:pic>
        <p:nvPicPr>
          <p:cNvPr id="4" name="Picture 8" descr="logo_ethbib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6286520"/>
            <a:ext cx="1749172" cy="450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525963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de-CH" sz="2200" b="0" dirty="0" smtClean="0"/>
              <a:t>Ausgangslage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200" b="0" dirty="0" smtClean="0"/>
              <a:t>„Versteckter Publikationen Pool“ (Interner Jahresbericht der ETH Zürich, Research Database)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200" b="0" dirty="0" smtClean="0"/>
              <a:t>Keine Qualitätssicherung</a:t>
            </a:r>
          </a:p>
          <a:p>
            <a:pPr>
              <a:buClr>
                <a:srgbClr val="C00000"/>
              </a:buClr>
            </a:pPr>
            <a:endParaRPr lang="de-CH" sz="2200" b="0" dirty="0" smtClean="0"/>
          </a:p>
          <a:p>
            <a:pPr>
              <a:buClr>
                <a:srgbClr val="C00000"/>
              </a:buClr>
            </a:pPr>
            <a:r>
              <a:rPr lang="de-CH" sz="2200" b="0" dirty="0" smtClean="0"/>
              <a:t>Ziel des Projektes „Publikationen Pool“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200" b="0" dirty="0" smtClean="0"/>
              <a:t>Qualitätsgeprüfte Hochschulbibliographie für die ETH Zürich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200" b="0" dirty="0" smtClean="0"/>
              <a:t>Aufbau einer geeigneten technischen Infrastruktur und optimaler Prozesse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200" b="0" dirty="0" smtClean="0"/>
              <a:t>Die Hochschulbibliographie ist zentrale Quelle für Publikationslisten</a:t>
            </a:r>
            <a:endParaRPr lang="de-CH" sz="2200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Ausgangslage und Projektziel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Herausforderungen im Projekt</a:t>
            </a:r>
            <a:endParaRPr lang="de-CH" dirty="0"/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972072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C00000"/>
              </a:buClr>
            </a:pPr>
            <a:r>
              <a:rPr lang="de-CH" sz="2800" b="0" dirty="0" smtClean="0"/>
              <a:t>Organisatorisch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800" b="0" dirty="0" smtClean="0"/>
              <a:t>Definition der Systemanforderungen - Abbildung der Prozesse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800" b="0" dirty="0" smtClean="0"/>
              <a:t>Definition des Metadatenschemas für die diversen Publikationstypen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800" b="0" dirty="0" smtClean="0"/>
              <a:t>Erarbeitung eines Regelwerks für die Qualitätskontrolle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800" b="0" dirty="0" smtClean="0"/>
              <a:t>Externe Abhängigkeiten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endParaRPr lang="de-CH" sz="2800" b="0" dirty="0" smtClean="0"/>
          </a:p>
          <a:p>
            <a:pPr>
              <a:buClr>
                <a:srgbClr val="C00000"/>
              </a:buClr>
            </a:pPr>
            <a:r>
              <a:rPr lang="de-CH" sz="2800" b="0" dirty="0" smtClean="0"/>
              <a:t>Technisch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800" b="0" dirty="0" smtClean="0"/>
              <a:t>Implementierung mit Fez/</a:t>
            </a:r>
            <a:r>
              <a:rPr lang="de-CH" sz="2800" b="0" dirty="0" err="1" smtClean="0"/>
              <a:t>Fedora</a:t>
            </a:r>
            <a:endParaRPr lang="de-CH" sz="2800" b="0" dirty="0" smtClean="0"/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800" b="0" dirty="0" smtClean="0"/>
              <a:t>Integration der Organisationsstruktur der ETH Zürich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800" b="0" dirty="0" smtClean="0"/>
              <a:t>Eingabeformular mit „Komfortfunktionen“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de-CH" sz="2800" b="0" dirty="0" smtClean="0"/>
              <a:t>Schnittstellen (Datenimport und –</a:t>
            </a:r>
            <a:r>
              <a:rPr lang="de-CH" sz="2800" b="0" dirty="0" err="1" smtClean="0"/>
              <a:t>export</a:t>
            </a:r>
            <a:r>
              <a:rPr lang="de-CH" sz="2800" b="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ETH E-</a:t>
            </a:r>
            <a:r>
              <a:rPr lang="de-CH" dirty="0" err="1" smtClean="0"/>
              <a:t>Citations</a:t>
            </a:r>
            <a:r>
              <a:rPr lang="de-CH" dirty="0" smtClean="0"/>
              <a:t> V 1.0</a:t>
            </a:r>
            <a:endParaRPr lang="de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818668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00174"/>
            <a:ext cx="5524195" cy="321471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2571744"/>
            <a:ext cx="6786610" cy="356033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DatenImport, Qualitätsprüfung</a:t>
            </a:r>
            <a:br>
              <a:rPr lang="de-CH" dirty="0" smtClean="0"/>
            </a:br>
            <a:r>
              <a:rPr lang="de-CH" dirty="0" smtClean="0"/>
              <a:t>und DatenExport</a:t>
            </a:r>
            <a:endParaRPr lang="de-CH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716" y="1431780"/>
            <a:ext cx="7656576" cy="535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de-CH" sz="2800" b="0" dirty="0" smtClean="0"/>
          </a:p>
          <a:p>
            <a:pPr algn="ctr"/>
            <a:r>
              <a:rPr lang="de-CH" sz="2800" b="0" dirty="0" smtClean="0"/>
              <a:t>Vielen Dank für Ihre Aufmerksamkeit!</a:t>
            </a:r>
          </a:p>
          <a:p>
            <a:pPr algn="ctr"/>
            <a:endParaRPr lang="de-CH" sz="2800" b="0" dirty="0" smtClean="0"/>
          </a:p>
          <a:p>
            <a:pPr algn="ctr"/>
            <a:r>
              <a:rPr lang="de-CH" sz="2000" b="0" dirty="0" smtClean="0">
                <a:hlinkClick r:id="rId2"/>
              </a:rPr>
              <a:t>piguet@library.ethz.ch</a:t>
            </a:r>
            <a:r>
              <a:rPr lang="de-CH" sz="2000" b="0" dirty="0" smtClean="0"/>
              <a:t>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Rechteck 3"/>
          <p:cNvSpPr/>
          <p:nvPr/>
        </p:nvSpPr>
        <p:spPr>
          <a:xfrm>
            <a:off x="1928794" y="4786322"/>
            <a:ext cx="5786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800" dirty="0" smtClean="0">
                <a:hlinkClick r:id="rId3"/>
              </a:rPr>
              <a:t>http://e-citations.ethbib.ethz.ch/</a:t>
            </a:r>
            <a:r>
              <a:rPr lang="de-CH" sz="2800" dirty="0" smtClean="0"/>
              <a:t> </a:t>
            </a:r>
            <a:endParaRPr lang="de-CH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hbibliothek-cleaned">
  <a:themeElements>
    <a:clrScheme name="ETH Bibliothe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00418"/>
      </a:accent1>
      <a:accent2>
        <a:srgbClr val="9BBB59"/>
      </a:accent2>
      <a:accent3>
        <a:srgbClr val="EE7F00"/>
      </a:accent3>
      <a:accent4>
        <a:srgbClr val="9C8F6E"/>
      </a:accent4>
      <a:accent5>
        <a:srgbClr val="000000"/>
      </a:accent5>
      <a:accent6>
        <a:srgbClr val="000000"/>
      </a:accent6>
      <a:hlink>
        <a:srgbClr val="1F497D"/>
      </a:hlink>
      <a:folHlink>
        <a:srgbClr val="17365D"/>
      </a:folHlink>
    </a:clrScheme>
    <a:fontScheme name="ETH Light">
      <a:majorFont>
        <a:latin typeface="ETH Light"/>
        <a:ea typeface=""/>
        <a:cs typeface=""/>
      </a:majorFont>
      <a:minorFont>
        <a:latin typeface="ETH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Jahr xmlns="485954c3-669c-4abb-9007-6316bde433f1">2009-03-12T23:00:00+00:00</Jahr>
    <Jahre xmlns="485954c3-669c-4abb-9007-6316bde433f1">2009</Jahre>
    <Kategorie xmlns="485954c3-669c-4abb-9007-6316bde433f1">Vorlage PowerPoint</Kategorie>
    <Sprache xmlns="485954c3-669c-4abb-9007-6316bde433f1">deutsch</Sprach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E7C3E909A94D04CAF53EF8BBE87ED17" ma:contentTypeVersion="5" ma:contentTypeDescription="Ein neues Dokument erstellen." ma:contentTypeScope="" ma:versionID="c87100ec8e51752394edfaddf55dda98">
  <xsd:schema xmlns:xsd="http://www.w3.org/2001/XMLSchema" xmlns:p="http://schemas.microsoft.com/office/2006/metadata/properties" xmlns:ns2="485954c3-669c-4abb-9007-6316bde433f1" targetNamespace="http://schemas.microsoft.com/office/2006/metadata/properties" ma:root="true" ma:fieldsID="2eb07d193f2064fc4c329d9d001f9f4d" ns2:_="">
    <xsd:import namespace="485954c3-669c-4abb-9007-6316bde433f1"/>
    <xsd:element name="properties">
      <xsd:complexType>
        <xsd:sequence>
          <xsd:element name="documentManagement">
            <xsd:complexType>
              <xsd:all>
                <xsd:element ref="ns2:Kategorie" minOccurs="0"/>
                <xsd:element ref="ns2:Sprache" minOccurs="0"/>
                <xsd:element ref="ns2:Jahr" minOccurs="0"/>
                <xsd:element ref="ns2:Jahr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85954c3-669c-4abb-9007-6316bde433f1" elementFormDefault="qualified">
    <xsd:import namespace="http://schemas.microsoft.com/office/2006/documentManagement/types"/>
    <xsd:element name="Kategorie" ma:index="2" nillable="true" ma:displayName="Kategorie" ma:format="Dropdown" ma:internalName="Kategorie">
      <xsd:simpleType>
        <xsd:union memberTypes="dms:Text">
          <xsd:simpleType>
            <xsd:restriction base="dms:Choice">
              <xsd:enumeration value="Archiv"/>
              <xsd:enumeration value="Bibliotheksführer"/>
              <xsd:enumeration value="ETH Fonts"/>
              <xsd:enumeration value="Ideenpool"/>
              <xsd:enumeration value="Leitlinie"/>
              <xsd:enumeration value="Logo"/>
              <xsd:enumeration value="Newsletter"/>
              <xsd:enumeration value="Vorlage"/>
              <xsd:enumeration value="Zuständigkeit"/>
            </xsd:restriction>
          </xsd:simpleType>
        </xsd:union>
      </xsd:simpleType>
    </xsd:element>
    <xsd:element name="Sprache" ma:index="3" nillable="true" ma:displayName="Sprache" ma:default="deutsch" ma:format="Dropdown" ma:internalName="Sprache">
      <xsd:simpleType>
        <xsd:restriction base="dms:Choice">
          <xsd:enumeration value="deutsch"/>
          <xsd:enumeration value="englisch"/>
          <xsd:enumeration value="französisch"/>
        </xsd:restriction>
      </xsd:simpleType>
    </xsd:element>
    <xsd:element name="Jahr" ma:index="4" nillable="true" ma:displayName="Jahr" ma:format="DateOnly" ma:internalName="Jahr">
      <xsd:simpleType>
        <xsd:restriction base="dms:DateTime"/>
      </xsd:simpleType>
    </xsd:element>
    <xsd:element name="Jahre" ma:index="5" nillable="true" ma:displayName="Jahr gesamt" ma:default="" ma:internalName="Jahr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Inhaltstyp" ma:readOnly="true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841551B-BA05-4E7B-ACBF-2C23DC8BB5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AFBA8E-6DC4-4C00-A1CB-FBDBA71D0F93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485954c3-669c-4abb-9007-6316bde433f1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400BC0A4-9ADF-4D55-9582-C151D54F9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5954c3-669c-4abb-9007-6316bde433f1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132</Words>
  <Application>Microsoft Office PowerPoint</Application>
  <PresentationFormat>Bildschirmpräsentation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ethbibliothek-cleaned</vt:lpstr>
      <vt:lpstr>Folie 1</vt:lpstr>
      <vt:lpstr>Ausgangslage und Projektziel</vt:lpstr>
      <vt:lpstr>Herausforderungen im Projekt</vt:lpstr>
      <vt:lpstr>ETH E-Citations V 1.0</vt:lpstr>
      <vt:lpstr>DatenImport, Qualitätsprüfung und DatenExport</vt:lpstr>
      <vt:lpstr>Folie 6</vt:lpstr>
    </vt:vector>
  </TitlesOfParts>
  <Company>null-oder-eins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Vorlage Power Point</dc:title>
  <dc:creator>Jürgen Ragaller</dc:creator>
  <cp:lastModifiedBy>pigueta</cp:lastModifiedBy>
  <cp:revision>42</cp:revision>
  <dcterms:created xsi:type="dcterms:W3CDTF">2009-03-13T07:09:57Z</dcterms:created>
  <dcterms:modified xsi:type="dcterms:W3CDTF">2010-04-15T05:36:30Z</dcterms:modified>
  <cp:contentType>Dokument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0x0101005E7C3E909A94D04CAF53EF8BBE87ED17</vt:lpwstr>
  </property>
</Properties>
</file>