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90" r:id="rId4"/>
    <p:sldId id="291" r:id="rId5"/>
    <p:sldId id="283" r:id="rId6"/>
    <p:sldId id="284" r:id="rId7"/>
    <p:sldId id="285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20000"/>
      </a:spcBef>
      <a:spcAft>
        <a:spcPct val="0"/>
      </a:spcAft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6699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F7AB"/>
    <a:srgbClr val="97F488"/>
    <a:srgbClr val="DAEDEF"/>
    <a:srgbClr val="006699"/>
    <a:srgbClr val="FFFFC9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77444" autoAdjust="0"/>
  </p:normalViewPr>
  <p:slideViewPr>
    <p:cSldViewPr>
      <p:cViewPr varScale="1">
        <p:scale>
          <a:sx n="66" d="100"/>
          <a:sy n="66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F9252C6-427A-4016-803F-9A1E2A0E316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B049D-0F93-4DB1-B83C-890BFEC6058E}" type="slidenum">
              <a:rPr lang="de-CH" smtClean="0"/>
              <a:pPr/>
              <a:t>2</a:t>
            </a:fld>
            <a:endParaRPr lang="de-C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9252C6-427A-4016-803F-9A1E2A0E3165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9252C6-427A-4016-803F-9A1E2A0E3165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9252C6-427A-4016-803F-9A1E2A0E3165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9252C6-427A-4016-803F-9A1E2A0E3165}" type="slidenum">
              <a:rPr lang="de-CH" smtClean="0"/>
              <a:pPr>
                <a:defRPr/>
              </a:pPr>
              <a:t>10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el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26733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11188" y="3141663"/>
            <a:ext cx="7777162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205038"/>
            <a:ext cx="7772400" cy="893762"/>
          </a:xfrm>
        </p:spPr>
        <p:txBody>
          <a:bodyPr/>
          <a:lstStyle>
            <a:lvl1pPr algn="l">
              <a:defRPr sz="2400">
                <a:solidFill>
                  <a:srgbClr val="006699"/>
                </a:solidFill>
                <a:latin typeface="Verdana" pitchFamily="34" charset="0"/>
              </a:defRPr>
            </a:lvl1pPr>
          </a:lstStyle>
          <a:p>
            <a:r>
              <a:rPr lang="de-CH"/>
              <a:t>e-rara.ch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357563"/>
            <a:ext cx="7777162" cy="3024187"/>
          </a:xfrm>
        </p:spPr>
        <p:txBody>
          <a:bodyPr/>
          <a:lstStyle>
            <a:lvl1pPr marL="0" indent="0">
              <a:defRPr sz="1600">
                <a:latin typeface="Verdana" pitchFamily="34" charset="0"/>
              </a:defRPr>
            </a:lvl1pPr>
          </a:lstStyle>
          <a:p>
            <a:r>
              <a:rPr lang="de-CH"/>
              <a:t>Informationsveranstaltung e-lib.ch, Bern, 07. Februar 2008</a:t>
            </a:r>
          </a:p>
          <a:p>
            <a:endParaRPr lang="de-CH"/>
          </a:p>
          <a:p>
            <a:endParaRPr lang="de-CH"/>
          </a:p>
          <a:p>
            <a:endParaRPr lang="de-CH"/>
          </a:p>
          <a:p>
            <a:endParaRPr lang="de-CH"/>
          </a:p>
          <a:p>
            <a:endParaRPr lang="de-CH"/>
          </a:p>
          <a:p>
            <a:endParaRPr lang="de-CH"/>
          </a:p>
          <a:p>
            <a:endParaRPr lang="de-CH"/>
          </a:p>
          <a:p>
            <a:r>
              <a:rPr lang="de-CH"/>
              <a:t>Franziska Geisser</a:t>
            </a:r>
          </a:p>
          <a:p>
            <a:r>
              <a:rPr lang="de-CH"/>
              <a:t>ETH-Bibliothek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>
            <a:lvl1pPr>
              <a:defRPr lang="de-CH" sz="3200" dirty="0" smtClean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1000"/>
              </a:spcBef>
              <a:defRPr lang="de-CH" sz="2600" dirty="0" smtClean="0">
                <a:solidFill>
                  <a:schemeClr val="tx1"/>
                </a:solidFill>
                <a:latin typeface="+mn-lt"/>
              </a:defRPr>
            </a:lvl2pPr>
            <a:lvl3pPr>
              <a:defRPr lang="de-CH" sz="2200" dirty="0" smtClean="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de-CH" dirty="0" smtClean="0"/>
              <a:t>Textmasterformate durch Klicken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91F7A-F4D7-40CE-8790-FBC71F59BBD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AE6AA-A11C-44F8-B704-DF5DDCEC283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9218-3C22-423C-A9E8-8D1D99B4CFC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B252-8372-464B-8C35-3AFF70A4BEB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685792"/>
          </a:xfrm>
        </p:spPr>
        <p:txBody>
          <a:bodyPr/>
          <a:lstStyle>
            <a:lvl1pPr>
              <a:defRPr lang="de-CH" sz="3200" dirty="0" smtClean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  <a:lvl2pPr>
              <a:defRPr lang="de-CH" sz="2800" dirty="0" smtClean="0">
                <a:solidFill>
                  <a:schemeClr val="tx1"/>
                </a:solidFill>
                <a:latin typeface="+mn-lt"/>
              </a:defRPr>
            </a:lvl2pPr>
            <a:lvl3pPr>
              <a:defRPr lang="de-CH" sz="2400" dirty="0" smtClean="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de-CH" dirty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735AB-882A-4DDA-AF32-8EB36897634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4A63-0A9C-4842-A9B5-6E35DFA28EF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9AFF-7DF9-4B48-8F00-10A2D544A9A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D403-1E8C-4E09-958F-23D61FD6F9A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82296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de-DE" smtClean="0"/>
              <a:t>15. April 2010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10CB1216-F30B-439F-BC5D-04FBE4A698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2" name="Picture 7" descr="Logo_eli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9750" y="333375"/>
            <a:ext cx="11874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39750" y="836613"/>
            <a:ext cx="8135938" cy="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492500" y="476250"/>
            <a:ext cx="525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CH" sz="1800" b="1"/>
              <a:t>e-rara.ch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Arial" charset="0"/>
          <a:ea typeface="Times New Roman" pitchFamily="18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Arial" charset="0"/>
          <a:ea typeface="Times New Roman" pitchFamily="18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Arial" charset="0"/>
          <a:ea typeface="Times New Roman" pitchFamily="18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Arial" charset="0"/>
          <a:ea typeface="Times New Roman" pitchFamily="18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Arial" charset="0"/>
          <a:ea typeface="Times New Roman" pitchFamily="18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Arial" charset="0"/>
          <a:ea typeface="Times New Roman" pitchFamily="18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Arial" charset="0"/>
          <a:ea typeface="Times New Roman" pitchFamily="18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900">
          <a:solidFill>
            <a:srgbClr val="000000"/>
          </a:solidFill>
          <a:latin typeface="Arial" charset="0"/>
          <a:ea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e-rara.ch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CH" smtClean="0"/>
              <a:t>11. InetBib-Tagung</a:t>
            </a:r>
          </a:p>
          <a:p>
            <a:pPr eaLnBrk="1" hangingPunct="1"/>
            <a:r>
              <a:rPr lang="de-CH" smtClean="0"/>
              <a:t>ETH-Bibliothek, 15. April 2010</a:t>
            </a:r>
          </a:p>
          <a:p>
            <a:pPr eaLnBrk="1" hangingPunct="1"/>
            <a:endParaRPr lang="de-CH" smtClean="0"/>
          </a:p>
          <a:p>
            <a:pPr eaLnBrk="1" hangingPunct="1"/>
            <a:endParaRPr lang="de-CH" smtClean="0"/>
          </a:p>
          <a:p>
            <a:pPr eaLnBrk="1" hangingPunct="1"/>
            <a:endParaRPr lang="de-CH" smtClean="0"/>
          </a:p>
          <a:p>
            <a:pPr eaLnBrk="1" hangingPunct="1"/>
            <a:endParaRPr lang="de-CH" smtClean="0"/>
          </a:p>
          <a:p>
            <a:pPr eaLnBrk="1" hangingPunct="1"/>
            <a:endParaRPr lang="de-CH" smtClean="0"/>
          </a:p>
          <a:p>
            <a:pPr eaLnBrk="1" hangingPunct="1"/>
            <a:r>
              <a:rPr lang="de-CH" smtClean="0"/>
              <a:t>Dr. Franziska Geisser</a:t>
            </a:r>
          </a:p>
          <a:p>
            <a:pPr eaLnBrk="1" hangingPunct="1"/>
            <a:r>
              <a:rPr lang="de-CH" smtClean="0"/>
              <a:t>ETH-Bibliothek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7FB252-8372-464B-8C35-3AFF70A4BEB7}" type="slidenum">
              <a:rPr lang="de-CH" smtClean="0"/>
              <a:pPr>
                <a:defRPr/>
              </a:pPr>
              <a:t>10</a:t>
            </a:fld>
            <a:endParaRPr lang="de-CH"/>
          </a:p>
        </p:txBody>
      </p:sp>
      <p:pic>
        <p:nvPicPr>
          <p:cNvPr id="6" name="Grafik 5" descr="Zoom_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731"/>
            <a:ext cx="9144000" cy="67045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pPr algn="ctr"/>
            <a:endParaRPr sz="4800"/>
          </a:p>
          <a:p>
            <a:pPr algn="ctr"/>
            <a:r>
              <a:rPr sz="4800" smtClean="0"/>
              <a:t>e-rara.ch</a:t>
            </a:r>
            <a:endParaRPr sz="4800"/>
          </a:p>
          <a:p>
            <a:pPr marL="0" lvl="1" indent="0" algn="ctr">
              <a:buFont typeface="Wingdings" pitchFamily="2" charset="2"/>
              <a:buNone/>
            </a:pPr>
            <a:endParaRPr sz="2800" smtClean="0"/>
          </a:p>
          <a:p>
            <a:pPr marL="0" lvl="1" indent="0" algn="ctr">
              <a:buFont typeface="Wingdings" pitchFamily="2" charset="2"/>
              <a:buNone/>
            </a:pPr>
            <a:r>
              <a:rPr sz="2800"/>
              <a:t>e</a:t>
            </a:r>
            <a:r>
              <a:rPr sz="2800" smtClean="0"/>
              <a:t>in </a:t>
            </a:r>
            <a:r>
              <a:rPr sz="2800"/>
              <a:t>kooperatives Digitalisierungsprojekt für </a:t>
            </a:r>
          </a:p>
          <a:p>
            <a:pPr marL="0" lvl="1" indent="0" algn="ctr">
              <a:buFont typeface="Wingdings" pitchFamily="2" charset="2"/>
              <a:buNone/>
            </a:pPr>
            <a:r>
              <a:rPr sz="2800"/>
              <a:t>alte Drucke aus Schweizer Bibliotheken</a:t>
            </a:r>
          </a:p>
        </p:txBody>
      </p:sp>
      <p:sp>
        <p:nvSpPr>
          <p:cNvPr id="1229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15. April 2010</a:t>
            </a:r>
          </a:p>
        </p:txBody>
      </p:sp>
      <p:sp>
        <p:nvSpPr>
          <p:cNvPr id="1229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de-CH" smtClean="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/>
              <a:t>Projektziele (2008-2011)</a:t>
            </a:r>
          </a:p>
          <a:p>
            <a:pPr lvl="1"/>
            <a:r>
              <a:rPr lang="de-CH"/>
              <a:t>Aufbau einer Online-Plattform für die Präsentation von digitalisierten alten Drucken </a:t>
            </a:r>
            <a:br>
              <a:rPr lang="de-CH"/>
            </a:br>
            <a:r>
              <a:rPr lang="de-CH"/>
              <a:t>aus Schweizer Bibliotheken</a:t>
            </a:r>
          </a:p>
          <a:p>
            <a:pPr lvl="1"/>
            <a:r>
              <a:rPr lang="de-CH"/>
              <a:t>Aufbau von Digitalisierungskompetenz in den Bibliotheken selber</a:t>
            </a:r>
          </a:p>
          <a:p>
            <a:pPr lvl="1"/>
            <a:r>
              <a:rPr lang="de-CH"/>
              <a:t>Digitalisierung von Inhalten</a:t>
            </a:r>
          </a:p>
          <a:p>
            <a:pPr lvl="1"/>
            <a:r>
              <a:rPr lang="de-CH"/>
              <a:t>Nachhaltigkeit: Betrieb der Plattform auch über das Projektende hinaus</a:t>
            </a:r>
          </a:p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491F7A-F4D7-40CE-8790-FBC71F59BBD0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491F7A-F4D7-40CE-8790-FBC71F59BBD0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  <p:sp>
        <p:nvSpPr>
          <p:cNvPr id="8" name="Abgerundetes Rechteck 7"/>
          <p:cNvSpPr/>
          <p:nvPr/>
        </p:nvSpPr>
        <p:spPr bwMode="auto">
          <a:xfrm>
            <a:off x="928662" y="2048818"/>
            <a:ext cx="7715304" cy="1000132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6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Verdana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928662" y="3120388"/>
            <a:ext cx="7715304" cy="1000132"/>
          </a:xfrm>
          <a:prstGeom prst="roundRect">
            <a:avLst/>
          </a:prstGeom>
          <a:solidFill>
            <a:schemeClr val="accent5">
              <a:lumMod val="90000"/>
              <a:alpha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6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Verdana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928662" y="4169098"/>
            <a:ext cx="7715304" cy="2000264"/>
          </a:xfrm>
          <a:prstGeom prst="roundRect">
            <a:avLst/>
          </a:prstGeom>
          <a:solidFill>
            <a:schemeClr val="accent5">
              <a:lumMod val="75000"/>
              <a:alpha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600" b="0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/>
              <a:t>Projektpartner</a:t>
            </a:r>
          </a:p>
          <a:p>
            <a:pPr lvl="1"/>
            <a:r>
              <a:rPr lang="de-CH"/>
              <a:t>ETH-Bibliothek </a:t>
            </a:r>
            <a:r>
              <a:rPr lang="de-CH" smtClean="0"/>
              <a:t>Zürich (Koordination)</a:t>
            </a:r>
            <a:endParaRPr lang="de-CH"/>
          </a:p>
          <a:p>
            <a:pPr lvl="1"/>
            <a:r>
              <a:rPr lang="de-CH"/>
              <a:t>Zentralbibliothek Zürich</a:t>
            </a:r>
          </a:p>
          <a:p>
            <a:pPr lvl="1"/>
            <a:r>
              <a:rPr lang="de-CH"/>
              <a:t>Universitätsbibliothek Basel</a:t>
            </a:r>
          </a:p>
          <a:p>
            <a:pPr lvl="1"/>
            <a:r>
              <a:rPr lang="de-CH"/>
              <a:t>Universitätsbibliothek Bern</a:t>
            </a:r>
          </a:p>
          <a:p>
            <a:pPr lvl="1"/>
            <a:r>
              <a:rPr lang="de-CH"/>
              <a:t>Bibliothèque de Genève</a:t>
            </a:r>
          </a:p>
          <a:p>
            <a:pPr marL="2239963" lvl="2" indent="-1531938">
              <a:buNone/>
            </a:pPr>
            <a:r>
              <a:rPr lang="de-CH"/>
              <a:t>ausserdem:	BPU Neuchâtel und Bibl. des Pasteurs</a:t>
            </a:r>
          </a:p>
          <a:p>
            <a:pPr marL="2239963" lvl="2" indent="-1782763">
              <a:buNone/>
            </a:pPr>
            <a:r>
              <a:rPr lang="de-CH"/>
              <a:t>	BCU Lausanne</a:t>
            </a:r>
          </a:p>
          <a:p>
            <a:pPr marL="2239963" lvl="2" indent="-1782763">
              <a:buNone/>
            </a:pPr>
            <a:r>
              <a:rPr lang="de-CH"/>
              <a:t>	BCU Fribourg</a:t>
            </a:r>
            <a:br>
              <a:rPr lang="de-CH"/>
            </a:br>
            <a:r>
              <a:rPr lang="de-CH"/>
              <a:t>…</a:t>
            </a:r>
          </a:p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Online-Plattform</a:t>
            </a:r>
          </a:p>
          <a:p>
            <a:pPr lvl="1"/>
            <a:r>
              <a:rPr lang="de-CH" smtClean="0"/>
              <a:t>Zugriff auf verschiedene Bibliothekskataloge</a:t>
            </a:r>
          </a:p>
          <a:p>
            <a:pPr lvl="1"/>
            <a:r>
              <a:rPr lang="de-CH" smtClean="0"/>
              <a:t>Dezentrale Bearbeitung – zentraler Betrieb</a:t>
            </a:r>
          </a:p>
          <a:p>
            <a:pPr lvl="1"/>
            <a:r>
              <a:rPr lang="de-CH" smtClean="0"/>
              <a:t>Workflowsteuerung</a:t>
            </a:r>
          </a:p>
          <a:p>
            <a:pPr lvl="1"/>
            <a:r>
              <a:rPr lang="de-CH" smtClean="0"/>
              <a:t>flexibel, ausbaubar</a:t>
            </a:r>
            <a:endParaRPr lang="de-CH"/>
          </a:p>
          <a:p>
            <a:pPr lvl="1"/>
            <a:r>
              <a:rPr lang="de-CH" smtClean="0"/>
              <a:t>Evaluationsverfahren </a:t>
            </a:r>
            <a:r>
              <a:rPr lang="de-CH" smtClean="0">
                <a:sym typeface="Wingdings" pitchFamily="2" charset="2"/>
              </a:rPr>
              <a:t> 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491F7A-F4D7-40CE-8790-FBC71F59BBD0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  <p:pic>
        <p:nvPicPr>
          <p:cNvPr id="6" name="Grafik 5" descr="VLM_Logo_0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252500"/>
            <a:ext cx="2643206" cy="31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Digitalisierung</a:t>
            </a:r>
          </a:p>
          <a:p>
            <a:pPr lvl="1"/>
            <a:r>
              <a:rPr lang="de-CH" dirty="0" smtClean="0"/>
              <a:t>manuell</a:t>
            </a:r>
            <a:r>
              <a:rPr lang="de-CH" smtClean="0"/>
              <a:t>: </a:t>
            </a:r>
            <a:r>
              <a:rPr lang="de-CH" smtClean="0"/>
              <a:t>Book2Net </a:t>
            </a:r>
            <a:br>
              <a:rPr lang="de-CH" smtClean="0"/>
            </a:br>
            <a:r>
              <a:rPr lang="de-CH" smtClean="0"/>
              <a:t>(</a:t>
            </a:r>
            <a:r>
              <a:rPr lang="de-CH" dirty="0" smtClean="0"/>
              <a:t>alle Standorte)</a:t>
            </a:r>
            <a:endParaRPr lang="de-CH" dirty="0"/>
          </a:p>
          <a:p>
            <a:pPr lvl="1"/>
            <a:r>
              <a:rPr lang="de-CH" dirty="0" smtClean="0"/>
              <a:t>automatisch</a:t>
            </a:r>
            <a:r>
              <a:rPr lang="de-CH" smtClean="0"/>
              <a:t>: </a:t>
            </a:r>
            <a:r>
              <a:rPr lang="de-CH" smtClean="0"/>
              <a:t>ScanRobot </a:t>
            </a:r>
            <a:br>
              <a:rPr lang="de-CH" smtClean="0"/>
            </a:br>
            <a:r>
              <a:rPr lang="de-CH" smtClean="0"/>
              <a:t>(</a:t>
            </a:r>
            <a:r>
              <a:rPr lang="de-CH" dirty="0" smtClean="0"/>
              <a:t>3 Standorte)</a:t>
            </a:r>
          </a:p>
          <a:p>
            <a:pPr lvl="1"/>
            <a:r>
              <a:rPr lang="de-CH" dirty="0" smtClean="0"/>
              <a:t>weitere Scanner</a:t>
            </a:r>
          </a:p>
          <a:p>
            <a:pPr lvl="1"/>
            <a:r>
              <a:rPr lang="de-CH" dirty="0" smtClean="0"/>
              <a:t>Stand der </a:t>
            </a:r>
            <a:r>
              <a:rPr lang="de-CH" smtClean="0"/>
              <a:t>Produktion </a:t>
            </a: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>per Ende </a:t>
            </a:r>
            <a:r>
              <a:rPr lang="de-CH" dirty="0" smtClean="0"/>
              <a:t>2009</a:t>
            </a:r>
            <a:r>
              <a:rPr lang="de-CH" smtClean="0"/>
              <a:t>: </a:t>
            </a: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>2‘300 </a:t>
            </a:r>
            <a:r>
              <a:rPr lang="de-CH" smtClean="0"/>
              <a:t>Titel – 650‘000 </a:t>
            </a:r>
            <a:r>
              <a:rPr lang="de-CH" dirty="0" smtClean="0"/>
              <a:t>Seiten</a:t>
            </a:r>
          </a:p>
          <a:p>
            <a:pPr lvl="1"/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491F7A-F4D7-40CE-8790-FBC71F59BBD0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  <p:pic>
        <p:nvPicPr>
          <p:cNvPr id="8" name="Grafik 7" descr="book2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455151"/>
            <a:ext cx="2360371" cy="1580083"/>
          </a:xfrm>
          <a:prstGeom prst="rect">
            <a:avLst/>
          </a:prstGeom>
        </p:spPr>
      </p:pic>
      <p:pic>
        <p:nvPicPr>
          <p:cNvPr id="10" name="Grafik 9" descr="ScanRob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3143248"/>
            <a:ext cx="2360371" cy="15800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Inhalte</a:t>
            </a:r>
          </a:p>
          <a:p>
            <a:pPr lvl="1"/>
            <a:r>
              <a:rPr lang="de-CH" smtClean="0"/>
              <a:t>Schweizer Drucke des 16. Jahrhunderts</a:t>
            </a:r>
          </a:p>
          <a:p>
            <a:pPr lvl="1"/>
            <a:r>
              <a:rPr lang="de-CH" smtClean="0"/>
              <a:t>Grössere thematische Schwerpunkte: </a:t>
            </a:r>
            <a:br>
              <a:rPr lang="de-CH" smtClean="0"/>
            </a:br>
            <a:r>
              <a:rPr lang="de-CH" smtClean="0"/>
              <a:t>Architektur und Städtebau, Astronomie, Mathematik (ETH-Bibliothek)</a:t>
            </a:r>
          </a:p>
          <a:p>
            <a:pPr lvl="1"/>
            <a:r>
              <a:rPr lang="de-CH" smtClean="0"/>
              <a:t>Integrierte Projekte der </a:t>
            </a:r>
            <a:r>
              <a:rPr lang="de-CH"/>
              <a:t>Bibliothèque des </a:t>
            </a:r>
            <a:r>
              <a:rPr lang="de-CH" smtClean="0"/>
              <a:t>Pasteurs und BPU Neuchâtel: </a:t>
            </a:r>
          </a:p>
          <a:p>
            <a:pPr lvl="2"/>
            <a:r>
              <a:rPr lang="de-CH" smtClean="0"/>
              <a:t>illustrierte Bibeln des 16.-18. Jahrhunderts</a:t>
            </a:r>
          </a:p>
          <a:p>
            <a:pPr lvl="2"/>
            <a:r>
              <a:rPr lang="de-CH" smtClean="0"/>
              <a:t>historische Werke zur Anatomie und </a:t>
            </a:r>
            <a:r>
              <a:rPr lang="de-CH" smtClean="0"/>
              <a:t>Ornithologie</a:t>
            </a:r>
            <a:endParaRPr lang="de-CH" smtClean="0"/>
          </a:p>
          <a:p>
            <a:pPr lvl="1"/>
            <a:r>
              <a:rPr lang="de-CH" smtClean="0"/>
              <a:t>weitere Inhalte…</a:t>
            </a:r>
          </a:p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491F7A-F4D7-40CE-8790-FBC71F59BBD0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www.e-rara.ch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B735AB-882A-4DDA-AF32-8EB36897634F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  <p:pic>
        <p:nvPicPr>
          <p:cNvPr id="7" name="Grafik 6" descr="Neuzugänge_2.gif"/>
          <p:cNvPicPr>
            <a:picLocks noChangeAspect="1"/>
          </p:cNvPicPr>
          <p:nvPr/>
        </p:nvPicPr>
        <p:blipFill>
          <a:blip r:embed="rId3" cstate="print"/>
          <a:srcRect r="310" b="1183"/>
          <a:stretch>
            <a:fillRect/>
          </a:stretch>
        </p:blipFill>
        <p:spPr>
          <a:xfrm>
            <a:off x="0" y="2117594"/>
            <a:ext cx="9144000" cy="47404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15. April 2010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7FB252-8372-464B-8C35-3AFF70A4BEB7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  <p:pic>
        <p:nvPicPr>
          <p:cNvPr id="6" name="Grafik 5" descr="Titel_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1592"/>
            <a:ext cx="9144000" cy="63148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-lib.ch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6699"/>
      </a:folHlink>
    </a:clrScheme>
    <a:fontScheme name="e-lib.ch">
      <a:majorFont>
        <a:latin typeface="Arial"/>
        <a:ea typeface="Times New Roman"/>
        <a:cs typeface="Arial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CH" sz="1600" b="0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CH" sz="1600" b="0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-lib.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lib.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lib.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lib.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lib.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lib.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lib.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lib.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lib.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lib.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lib.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lib.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e-lib.ch</Template>
  <TotalTime>0</TotalTime>
  <Words>138</Words>
  <Application>Microsoft Office PowerPoint</Application>
  <PresentationFormat>Bildschirmpräsentation (4:3)</PresentationFormat>
  <Paragraphs>71</Paragraphs>
  <Slides>10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e-lib.ch</vt:lpstr>
      <vt:lpstr>e-rara.ch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Company> ETHZ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Administrator</dc:creator>
  <cp:lastModifiedBy>fgeisser</cp:lastModifiedBy>
  <cp:revision>163</cp:revision>
  <dcterms:created xsi:type="dcterms:W3CDTF">2008-02-02T10:24:14Z</dcterms:created>
  <dcterms:modified xsi:type="dcterms:W3CDTF">2010-04-15T06:18:59Z</dcterms:modified>
</cp:coreProperties>
</file>