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82" r:id="rId5"/>
    <p:sldId id="481" r:id="rId6"/>
    <p:sldId id="472" r:id="rId7"/>
    <p:sldId id="433" r:id="rId8"/>
    <p:sldId id="464" r:id="rId9"/>
    <p:sldId id="477" r:id="rId10"/>
    <p:sldId id="475" r:id="rId11"/>
    <p:sldId id="483" r:id="rId12"/>
    <p:sldId id="454" r:id="rId13"/>
    <p:sldId id="455" r:id="rId14"/>
    <p:sldId id="488" r:id="rId15"/>
    <p:sldId id="489" r:id="rId16"/>
    <p:sldId id="491" r:id="rId17"/>
    <p:sldId id="496" r:id="rId18"/>
    <p:sldId id="482" r:id="rId19"/>
    <p:sldId id="492" r:id="rId20"/>
    <p:sldId id="493" r:id="rId21"/>
    <p:sldId id="494" r:id="rId22"/>
    <p:sldId id="495" r:id="rId23"/>
    <p:sldId id="490" r:id="rId24"/>
    <p:sldId id="417" r:id="rId25"/>
    <p:sldId id="410" r:id="rId26"/>
    <p:sldId id="419" r:id="rId27"/>
    <p:sldId id="471" r:id="rId2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üller Alexandra" initials="MA" lastIdx="3" clrIdx="0">
    <p:extLst/>
  </p:cmAuthor>
  <p:cmAuthor id="2" name="Wolfgang Giella" initials="" lastIdx="22" clrIdx="1"/>
  <p:cmAuthor id="3" name="Melissen Jan" initials="MJ" lastIdx="16" clrIdx="2"/>
  <p:cmAuthor id="4" name="Biljana Vukmanovic-Mojsilovic (BIM)" initials="BV(" lastIdx="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E97"/>
    <a:srgbClr val="B2D1F4"/>
    <a:srgbClr val="74ADEC"/>
    <a:srgbClr val="364F95"/>
    <a:srgbClr val="CE4A99"/>
    <a:srgbClr val="F896CE"/>
    <a:srgbClr val="0000FF"/>
    <a:srgbClr val="336600"/>
    <a:srgbClr val="D2247B"/>
    <a:srgbClr val="870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44" autoAdjust="0"/>
    <p:restoredTop sz="99132" autoAdjust="0"/>
  </p:normalViewPr>
  <p:slideViewPr>
    <p:cSldViewPr>
      <p:cViewPr varScale="1">
        <p:scale>
          <a:sx n="71" d="100"/>
          <a:sy n="71" d="100"/>
        </p:scale>
        <p:origin x="1662" y="66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AF0027-7CD3-4D6C-BBD5-CA46EBCD8CD7}" type="doc">
      <dgm:prSet loTypeId="urn:microsoft.com/office/officeart/2005/8/layout/chevron1" loCatId="process" qsTypeId="urn:microsoft.com/office/officeart/2005/8/quickstyle/simple3" qsCatId="simple" csTypeId="urn:microsoft.com/office/officeart/2005/8/colors/colorful1" csCatId="colorful" phldr="1"/>
      <dgm:spPr/>
    </dgm:pt>
    <dgm:pt modelId="{6AD45A31-1A04-4A19-8FBA-5CAE37E6286F}">
      <dgm:prSet phldrT="[Text]" custT="1"/>
      <dgm:spPr>
        <a:solidFill>
          <a:srgbClr val="B2D1F4"/>
        </a:solidFill>
      </dgm:spPr>
      <dgm:t>
        <a:bodyPr/>
        <a:lstStyle/>
        <a:p>
          <a:r>
            <a:rPr lang="de-CH" sz="2000" dirty="0" smtClean="0"/>
            <a:t>08.15-02.2017</a:t>
          </a:r>
          <a:endParaRPr lang="de-CH" sz="2000" dirty="0"/>
        </a:p>
      </dgm:t>
    </dgm:pt>
    <dgm:pt modelId="{8E22979E-CFB7-438A-B56E-58ABD966AB01}" type="parTrans" cxnId="{CC349E96-BC5E-48CE-A09C-E2891BD38D04}">
      <dgm:prSet/>
      <dgm:spPr/>
      <dgm:t>
        <a:bodyPr/>
        <a:lstStyle/>
        <a:p>
          <a:endParaRPr lang="de-CH" sz="2000"/>
        </a:p>
      </dgm:t>
    </dgm:pt>
    <dgm:pt modelId="{918E0842-C609-4837-BD62-EFB02EE45296}" type="sibTrans" cxnId="{CC349E96-BC5E-48CE-A09C-E2891BD38D04}">
      <dgm:prSet/>
      <dgm:spPr/>
      <dgm:t>
        <a:bodyPr/>
        <a:lstStyle/>
        <a:p>
          <a:endParaRPr lang="de-CH" sz="2000"/>
        </a:p>
      </dgm:t>
    </dgm:pt>
    <dgm:pt modelId="{1097D8C7-DAC1-4EF1-95C8-C9FD9430517B}">
      <dgm:prSet phldrT="[Text]" custT="1"/>
      <dgm:spPr>
        <a:solidFill>
          <a:srgbClr val="74ADEC"/>
        </a:solidFill>
      </dgm:spPr>
      <dgm:t>
        <a:bodyPr/>
        <a:lstStyle/>
        <a:p>
          <a:r>
            <a:rPr lang="de-CH" sz="2000" dirty="0" smtClean="0"/>
            <a:t>03.17-02.2018</a:t>
          </a:r>
          <a:endParaRPr lang="de-CH" sz="2000" dirty="0"/>
        </a:p>
      </dgm:t>
    </dgm:pt>
    <dgm:pt modelId="{EF1C40B6-D8C7-4378-9431-9D4F3D80E960}" type="parTrans" cxnId="{482DAB4E-14B7-4251-9F87-982F50C6B0A2}">
      <dgm:prSet/>
      <dgm:spPr/>
      <dgm:t>
        <a:bodyPr/>
        <a:lstStyle/>
        <a:p>
          <a:endParaRPr lang="de-CH" sz="2000"/>
        </a:p>
      </dgm:t>
    </dgm:pt>
    <dgm:pt modelId="{19399255-8B7A-40DE-9CDD-CADEE6712C58}" type="sibTrans" cxnId="{482DAB4E-14B7-4251-9F87-982F50C6B0A2}">
      <dgm:prSet/>
      <dgm:spPr/>
      <dgm:t>
        <a:bodyPr/>
        <a:lstStyle/>
        <a:p>
          <a:endParaRPr lang="de-CH" sz="2000"/>
        </a:p>
      </dgm:t>
    </dgm:pt>
    <dgm:pt modelId="{3D413EEC-9C76-4346-810D-9DB75619B5A7}">
      <dgm:prSet phldrT="[Text]" custT="1"/>
      <dgm:spPr>
        <a:solidFill>
          <a:srgbClr val="CE4A99"/>
        </a:solidFill>
      </dgm:spPr>
      <dgm:t>
        <a:bodyPr/>
        <a:lstStyle/>
        <a:p>
          <a:r>
            <a:rPr lang="de-CH" sz="2000" dirty="0" smtClean="0"/>
            <a:t>03.18-12.2020</a:t>
          </a:r>
          <a:endParaRPr lang="de-CH" sz="2000" dirty="0"/>
        </a:p>
      </dgm:t>
    </dgm:pt>
    <dgm:pt modelId="{83E7D0A2-CD23-4B76-86F5-014ED57EEAF7}" type="parTrans" cxnId="{086566A3-9A43-461F-AF89-0BEF2D9F9BA9}">
      <dgm:prSet/>
      <dgm:spPr/>
      <dgm:t>
        <a:bodyPr/>
        <a:lstStyle/>
        <a:p>
          <a:endParaRPr lang="de-CH" sz="2000"/>
        </a:p>
      </dgm:t>
    </dgm:pt>
    <dgm:pt modelId="{5BBFF4B1-7B9D-408D-8568-654374700B30}" type="sibTrans" cxnId="{086566A3-9A43-461F-AF89-0BEF2D9F9BA9}">
      <dgm:prSet/>
      <dgm:spPr/>
      <dgm:t>
        <a:bodyPr/>
        <a:lstStyle/>
        <a:p>
          <a:endParaRPr lang="de-CH" sz="2000"/>
        </a:p>
      </dgm:t>
    </dgm:pt>
    <dgm:pt modelId="{01829D8B-A7A4-4A5F-8955-BDDFDB43B27A}">
      <dgm:prSet phldrT="[Text]" custT="1"/>
      <dgm:spPr/>
      <dgm:t>
        <a:bodyPr/>
        <a:lstStyle/>
        <a:p>
          <a:r>
            <a:rPr lang="de-DE" sz="2000" dirty="0" smtClean="0"/>
            <a:t>Konzeptions-phase </a:t>
          </a:r>
          <a:endParaRPr lang="de-CH" sz="2000" dirty="0"/>
        </a:p>
      </dgm:t>
    </dgm:pt>
    <dgm:pt modelId="{9BDC4499-EF83-4A61-AC43-01B80BABC272}" type="parTrans" cxnId="{FBDCB55C-496E-49E1-AA40-C3234AE5844C}">
      <dgm:prSet/>
      <dgm:spPr/>
      <dgm:t>
        <a:bodyPr/>
        <a:lstStyle/>
        <a:p>
          <a:endParaRPr lang="de-CH" sz="2000"/>
        </a:p>
      </dgm:t>
    </dgm:pt>
    <dgm:pt modelId="{5F577CCD-B2D6-4398-BDCD-FB74D4713499}" type="sibTrans" cxnId="{FBDCB55C-496E-49E1-AA40-C3234AE5844C}">
      <dgm:prSet/>
      <dgm:spPr/>
      <dgm:t>
        <a:bodyPr/>
        <a:lstStyle/>
        <a:p>
          <a:endParaRPr lang="de-CH" sz="2000"/>
        </a:p>
      </dgm:t>
    </dgm:pt>
    <dgm:pt modelId="{285C8C7E-45FD-4313-A8E5-65D1A62ECD6E}">
      <dgm:prSet phldrT="[Text]" custT="1"/>
      <dgm:spPr>
        <a:solidFill>
          <a:srgbClr val="F896CE"/>
        </a:solidFill>
      </dgm:spPr>
      <dgm:t>
        <a:bodyPr/>
        <a:lstStyle/>
        <a:p>
          <a:r>
            <a:rPr lang="de-CH" sz="2000" dirty="0" smtClean="0"/>
            <a:t>2021 </a:t>
          </a:r>
          <a:r>
            <a:rPr lang="de-CH" sz="2000" dirty="0" smtClean="0"/>
            <a:t>ff.</a:t>
          </a:r>
          <a:endParaRPr lang="de-CH" sz="2000" dirty="0"/>
        </a:p>
      </dgm:t>
    </dgm:pt>
    <dgm:pt modelId="{1DA827DD-F9F8-4147-959F-619AA6F352A6}" type="parTrans" cxnId="{7EA4E579-D9FA-4C82-8A9A-42BF037BCE00}">
      <dgm:prSet/>
      <dgm:spPr/>
      <dgm:t>
        <a:bodyPr/>
        <a:lstStyle/>
        <a:p>
          <a:endParaRPr lang="de-CH" sz="2000"/>
        </a:p>
      </dgm:t>
    </dgm:pt>
    <dgm:pt modelId="{E7AC120D-4C00-474B-999F-3FDB0FBBACC4}" type="sibTrans" cxnId="{7EA4E579-D9FA-4C82-8A9A-42BF037BCE00}">
      <dgm:prSet/>
      <dgm:spPr/>
      <dgm:t>
        <a:bodyPr/>
        <a:lstStyle/>
        <a:p>
          <a:endParaRPr lang="de-CH" sz="2000"/>
        </a:p>
      </dgm:t>
    </dgm:pt>
    <dgm:pt modelId="{2938E8E3-45C0-40BA-A088-68CB56539471}">
      <dgm:prSet phldrT="[Text]" custT="1"/>
      <dgm:spPr/>
      <dgm:t>
        <a:bodyPr/>
        <a:lstStyle/>
        <a:p>
          <a:r>
            <a:rPr lang="de-DE" sz="2000" dirty="0" smtClean="0"/>
            <a:t>Aufbauphase </a:t>
          </a:r>
          <a:endParaRPr lang="de-CH" sz="2000" dirty="0"/>
        </a:p>
      </dgm:t>
    </dgm:pt>
    <dgm:pt modelId="{7816C9B1-8301-4852-AE75-19FBF60E093E}" type="parTrans" cxnId="{2DAAC7DF-0721-4751-A41B-F2F7CA2D59C7}">
      <dgm:prSet/>
      <dgm:spPr/>
      <dgm:t>
        <a:bodyPr/>
        <a:lstStyle/>
        <a:p>
          <a:endParaRPr lang="de-CH" sz="2000"/>
        </a:p>
      </dgm:t>
    </dgm:pt>
    <dgm:pt modelId="{5097A9E6-7E74-4F21-BD9B-CD55F79156F1}" type="sibTrans" cxnId="{2DAAC7DF-0721-4751-A41B-F2F7CA2D59C7}">
      <dgm:prSet/>
      <dgm:spPr/>
      <dgm:t>
        <a:bodyPr/>
        <a:lstStyle/>
        <a:p>
          <a:endParaRPr lang="de-CH" sz="2000"/>
        </a:p>
      </dgm:t>
    </dgm:pt>
    <dgm:pt modelId="{7F80E893-6CE8-4146-A445-7670835913EF}">
      <dgm:prSet phldrT="[Text]" custT="1"/>
      <dgm:spPr/>
      <dgm:t>
        <a:bodyPr/>
        <a:lstStyle/>
        <a:p>
          <a:r>
            <a:rPr lang="de-DE" sz="2000" dirty="0" smtClean="0"/>
            <a:t>Realisierungs-phase</a:t>
          </a:r>
          <a:endParaRPr lang="de-CH" sz="2000" dirty="0"/>
        </a:p>
      </dgm:t>
    </dgm:pt>
    <dgm:pt modelId="{22679554-0451-467E-85D1-67F65D2A17F6}" type="parTrans" cxnId="{56398A15-9B31-4288-9853-185AB3E87E22}">
      <dgm:prSet/>
      <dgm:spPr/>
      <dgm:t>
        <a:bodyPr/>
        <a:lstStyle/>
        <a:p>
          <a:endParaRPr lang="de-CH" sz="2000"/>
        </a:p>
      </dgm:t>
    </dgm:pt>
    <dgm:pt modelId="{F87FD427-5DF2-43C8-97E6-A301B2A3EF63}" type="sibTrans" cxnId="{56398A15-9B31-4288-9853-185AB3E87E22}">
      <dgm:prSet/>
      <dgm:spPr/>
      <dgm:t>
        <a:bodyPr/>
        <a:lstStyle/>
        <a:p>
          <a:endParaRPr lang="de-CH" sz="2000"/>
        </a:p>
      </dgm:t>
    </dgm:pt>
    <dgm:pt modelId="{ECBCBAE2-6B4A-434B-A43A-F1740323AB0A}">
      <dgm:prSet phldrT="[Text]" custT="1"/>
      <dgm:spPr/>
      <dgm:t>
        <a:bodyPr/>
        <a:lstStyle/>
        <a:p>
          <a:r>
            <a:rPr lang="de-CH" sz="2000" dirty="0" smtClean="0"/>
            <a:t>Betriebsphase</a:t>
          </a:r>
          <a:endParaRPr lang="de-CH" sz="2000" dirty="0"/>
        </a:p>
      </dgm:t>
    </dgm:pt>
    <dgm:pt modelId="{A726717E-32D8-48B0-A8F3-68569174A2EB}" type="parTrans" cxnId="{91A09A8A-A128-4A05-8E55-4EE029618D2D}">
      <dgm:prSet/>
      <dgm:spPr/>
      <dgm:t>
        <a:bodyPr/>
        <a:lstStyle/>
        <a:p>
          <a:endParaRPr lang="de-CH" sz="2000"/>
        </a:p>
      </dgm:t>
    </dgm:pt>
    <dgm:pt modelId="{21DB2062-5A97-4953-87DF-16A62A53AC50}" type="sibTrans" cxnId="{91A09A8A-A128-4A05-8E55-4EE029618D2D}">
      <dgm:prSet/>
      <dgm:spPr/>
      <dgm:t>
        <a:bodyPr/>
        <a:lstStyle/>
        <a:p>
          <a:endParaRPr lang="de-CH" sz="2000"/>
        </a:p>
      </dgm:t>
    </dgm:pt>
    <dgm:pt modelId="{A14849E4-EBC0-48FE-A496-EFA4D1B5975E}" type="pres">
      <dgm:prSet presAssocID="{9AAF0027-7CD3-4D6C-BBD5-CA46EBCD8CD7}" presName="Name0" presStyleCnt="0">
        <dgm:presLayoutVars>
          <dgm:dir/>
          <dgm:animLvl val="lvl"/>
          <dgm:resizeHandles val="exact"/>
        </dgm:presLayoutVars>
      </dgm:prSet>
      <dgm:spPr/>
    </dgm:pt>
    <dgm:pt modelId="{70251CAE-7994-4210-9B7B-AE60CF221289}" type="pres">
      <dgm:prSet presAssocID="{6AD45A31-1A04-4A19-8FBA-5CAE37E6286F}" presName="composite" presStyleCnt="0"/>
      <dgm:spPr/>
    </dgm:pt>
    <dgm:pt modelId="{E327C674-BC49-4D31-9108-3969675DD1EF}" type="pres">
      <dgm:prSet presAssocID="{6AD45A31-1A04-4A19-8FBA-5CAE37E6286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C1C1111-1EE2-4D05-8237-CCA9F6C6A83C}" type="pres">
      <dgm:prSet presAssocID="{6AD45A31-1A04-4A19-8FBA-5CAE37E6286F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BA0A5F30-4679-4E24-A86B-E225E2E37C4B}" type="pres">
      <dgm:prSet presAssocID="{918E0842-C609-4837-BD62-EFB02EE45296}" presName="space" presStyleCnt="0"/>
      <dgm:spPr/>
    </dgm:pt>
    <dgm:pt modelId="{E0AB1F82-609A-4680-B9C5-23A34DEADB44}" type="pres">
      <dgm:prSet presAssocID="{1097D8C7-DAC1-4EF1-95C8-C9FD9430517B}" presName="composite" presStyleCnt="0"/>
      <dgm:spPr/>
    </dgm:pt>
    <dgm:pt modelId="{51465A90-ADFD-43FF-AE19-024D61E6EA09}" type="pres">
      <dgm:prSet presAssocID="{1097D8C7-DAC1-4EF1-95C8-C9FD9430517B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42B83BB-E731-4660-BA72-EB7C0262DF57}" type="pres">
      <dgm:prSet presAssocID="{1097D8C7-DAC1-4EF1-95C8-C9FD9430517B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03837CB-3D37-4450-8197-A7AF69F8F1F6}" type="pres">
      <dgm:prSet presAssocID="{19399255-8B7A-40DE-9CDD-CADEE6712C58}" presName="space" presStyleCnt="0"/>
      <dgm:spPr/>
    </dgm:pt>
    <dgm:pt modelId="{7340D56B-E8A9-454E-A3A7-1BD4A86E0BD6}" type="pres">
      <dgm:prSet presAssocID="{3D413EEC-9C76-4346-810D-9DB75619B5A7}" presName="composite" presStyleCnt="0"/>
      <dgm:spPr/>
    </dgm:pt>
    <dgm:pt modelId="{7711CE73-7863-4692-A33C-802C5AA04009}" type="pres">
      <dgm:prSet presAssocID="{3D413EEC-9C76-4346-810D-9DB75619B5A7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3026D3C-A76B-408A-8ED4-85603CC15BC0}" type="pres">
      <dgm:prSet presAssocID="{3D413EEC-9C76-4346-810D-9DB75619B5A7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D5C8655-C2FA-4291-829F-D4CBC07D6872}" type="pres">
      <dgm:prSet presAssocID="{5BBFF4B1-7B9D-408D-8568-654374700B30}" presName="space" presStyleCnt="0"/>
      <dgm:spPr/>
    </dgm:pt>
    <dgm:pt modelId="{C6848BAE-FECE-4D9D-8F14-E6C1D55B8EF8}" type="pres">
      <dgm:prSet presAssocID="{285C8C7E-45FD-4313-A8E5-65D1A62ECD6E}" presName="composite" presStyleCnt="0"/>
      <dgm:spPr/>
    </dgm:pt>
    <dgm:pt modelId="{DEF86120-E960-4AF1-AADC-9C8794EAEAA9}" type="pres">
      <dgm:prSet presAssocID="{285C8C7E-45FD-4313-A8E5-65D1A62ECD6E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9FC5D934-96CF-4B4B-9E4C-25BD271439C9}" type="pres">
      <dgm:prSet presAssocID="{285C8C7E-45FD-4313-A8E5-65D1A62ECD6E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CC349E96-BC5E-48CE-A09C-E2891BD38D04}" srcId="{9AAF0027-7CD3-4D6C-BBD5-CA46EBCD8CD7}" destId="{6AD45A31-1A04-4A19-8FBA-5CAE37E6286F}" srcOrd="0" destOrd="0" parTransId="{8E22979E-CFB7-438A-B56E-58ABD966AB01}" sibTransId="{918E0842-C609-4837-BD62-EFB02EE45296}"/>
    <dgm:cxn modelId="{9EB4F32C-F9EF-457D-8D85-2C77A6F16554}" type="presOf" srcId="{1097D8C7-DAC1-4EF1-95C8-C9FD9430517B}" destId="{51465A90-ADFD-43FF-AE19-024D61E6EA09}" srcOrd="0" destOrd="0" presId="urn:microsoft.com/office/officeart/2005/8/layout/chevron1"/>
    <dgm:cxn modelId="{362532D9-8C22-49D5-98EB-88B7D2C025ED}" type="presOf" srcId="{2938E8E3-45C0-40BA-A088-68CB56539471}" destId="{D42B83BB-E731-4660-BA72-EB7C0262DF57}" srcOrd="0" destOrd="0" presId="urn:microsoft.com/office/officeart/2005/8/layout/chevron1"/>
    <dgm:cxn modelId="{56398A15-9B31-4288-9853-185AB3E87E22}" srcId="{3D413EEC-9C76-4346-810D-9DB75619B5A7}" destId="{7F80E893-6CE8-4146-A445-7670835913EF}" srcOrd="0" destOrd="0" parTransId="{22679554-0451-467E-85D1-67F65D2A17F6}" sibTransId="{F87FD427-5DF2-43C8-97E6-A301B2A3EF63}"/>
    <dgm:cxn modelId="{2DAAC7DF-0721-4751-A41B-F2F7CA2D59C7}" srcId="{1097D8C7-DAC1-4EF1-95C8-C9FD9430517B}" destId="{2938E8E3-45C0-40BA-A088-68CB56539471}" srcOrd="0" destOrd="0" parTransId="{7816C9B1-8301-4852-AE75-19FBF60E093E}" sibTransId="{5097A9E6-7E74-4F21-BD9B-CD55F79156F1}"/>
    <dgm:cxn modelId="{481F651A-A340-479B-9083-35833B0B482D}" type="presOf" srcId="{7F80E893-6CE8-4146-A445-7670835913EF}" destId="{A3026D3C-A76B-408A-8ED4-85603CC15BC0}" srcOrd="0" destOrd="0" presId="urn:microsoft.com/office/officeart/2005/8/layout/chevron1"/>
    <dgm:cxn modelId="{FBDCB55C-496E-49E1-AA40-C3234AE5844C}" srcId="{6AD45A31-1A04-4A19-8FBA-5CAE37E6286F}" destId="{01829D8B-A7A4-4A5F-8955-BDDFDB43B27A}" srcOrd="0" destOrd="0" parTransId="{9BDC4499-EF83-4A61-AC43-01B80BABC272}" sibTransId="{5F577CCD-B2D6-4398-BDCD-FB74D4713499}"/>
    <dgm:cxn modelId="{38AE15CA-36B8-4EAD-B312-D0DD28E2C554}" type="presOf" srcId="{9AAF0027-7CD3-4D6C-BBD5-CA46EBCD8CD7}" destId="{A14849E4-EBC0-48FE-A496-EFA4D1B5975E}" srcOrd="0" destOrd="0" presId="urn:microsoft.com/office/officeart/2005/8/layout/chevron1"/>
    <dgm:cxn modelId="{C755243A-0722-4092-8AF4-62BB4052A73B}" type="presOf" srcId="{285C8C7E-45FD-4313-A8E5-65D1A62ECD6E}" destId="{DEF86120-E960-4AF1-AADC-9C8794EAEAA9}" srcOrd="0" destOrd="0" presId="urn:microsoft.com/office/officeart/2005/8/layout/chevron1"/>
    <dgm:cxn modelId="{482DAB4E-14B7-4251-9F87-982F50C6B0A2}" srcId="{9AAF0027-7CD3-4D6C-BBD5-CA46EBCD8CD7}" destId="{1097D8C7-DAC1-4EF1-95C8-C9FD9430517B}" srcOrd="1" destOrd="0" parTransId="{EF1C40B6-D8C7-4378-9431-9D4F3D80E960}" sibTransId="{19399255-8B7A-40DE-9CDD-CADEE6712C58}"/>
    <dgm:cxn modelId="{73E9AE6B-99F9-4DD6-B490-41351C55121B}" type="presOf" srcId="{01829D8B-A7A4-4A5F-8955-BDDFDB43B27A}" destId="{DC1C1111-1EE2-4D05-8237-CCA9F6C6A83C}" srcOrd="0" destOrd="0" presId="urn:microsoft.com/office/officeart/2005/8/layout/chevron1"/>
    <dgm:cxn modelId="{8FF7C036-08E1-425B-8025-C9E0F8D0C636}" type="presOf" srcId="{6AD45A31-1A04-4A19-8FBA-5CAE37E6286F}" destId="{E327C674-BC49-4D31-9108-3969675DD1EF}" srcOrd="0" destOrd="0" presId="urn:microsoft.com/office/officeart/2005/8/layout/chevron1"/>
    <dgm:cxn modelId="{2491F393-0022-4383-B68F-54C194731FE8}" type="presOf" srcId="{ECBCBAE2-6B4A-434B-A43A-F1740323AB0A}" destId="{9FC5D934-96CF-4B4B-9E4C-25BD271439C9}" srcOrd="0" destOrd="0" presId="urn:microsoft.com/office/officeart/2005/8/layout/chevron1"/>
    <dgm:cxn modelId="{91A09A8A-A128-4A05-8E55-4EE029618D2D}" srcId="{285C8C7E-45FD-4313-A8E5-65D1A62ECD6E}" destId="{ECBCBAE2-6B4A-434B-A43A-F1740323AB0A}" srcOrd="0" destOrd="0" parTransId="{A726717E-32D8-48B0-A8F3-68569174A2EB}" sibTransId="{21DB2062-5A97-4953-87DF-16A62A53AC50}"/>
    <dgm:cxn modelId="{236ED129-48F9-46B3-83A3-7271F33F2D23}" type="presOf" srcId="{3D413EEC-9C76-4346-810D-9DB75619B5A7}" destId="{7711CE73-7863-4692-A33C-802C5AA04009}" srcOrd="0" destOrd="0" presId="urn:microsoft.com/office/officeart/2005/8/layout/chevron1"/>
    <dgm:cxn modelId="{086566A3-9A43-461F-AF89-0BEF2D9F9BA9}" srcId="{9AAF0027-7CD3-4D6C-BBD5-CA46EBCD8CD7}" destId="{3D413EEC-9C76-4346-810D-9DB75619B5A7}" srcOrd="2" destOrd="0" parTransId="{83E7D0A2-CD23-4B76-86F5-014ED57EEAF7}" sibTransId="{5BBFF4B1-7B9D-408D-8568-654374700B30}"/>
    <dgm:cxn modelId="{7EA4E579-D9FA-4C82-8A9A-42BF037BCE00}" srcId="{9AAF0027-7CD3-4D6C-BBD5-CA46EBCD8CD7}" destId="{285C8C7E-45FD-4313-A8E5-65D1A62ECD6E}" srcOrd="3" destOrd="0" parTransId="{1DA827DD-F9F8-4147-959F-619AA6F352A6}" sibTransId="{E7AC120D-4C00-474B-999F-3FDB0FBBACC4}"/>
    <dgm:cxn modelId="{66A689A4-758C-4C7C-8627-FB117DC9095B}" type="presParOf" srcId="{A14849E4-EBC0-48FE-A496-EFA4D1B5975E}" destId="{70251CAE-7994-4210-9B7B-AE60CF221289}" srcOrd="0" destOrd="0" presId="urn:microsoft.com/office/officeart/2005/8/layout/chevron1"/>
    <dgm:cxn modelId="{5D8EF3E7-CA43-4907-9C06-8CAE671A039D}" type="presParOf" srcId="{70251CAE-7994-4210-9B7B-AE60CF221289}" destId="{E327C674-BC49-4D31-9108-3969675DD1EF}" srcOrd="0" destOrd="0" presId="urn:microsoft.com/office/officeart/2005/8/layout/chevron1"/>
    <dgm:cxn modelId="{7BB2FA98-8B43-4852-A0E4-8FA62D96D94E}" type="presParOf" srcId="{70251CAE-7994-4210-9B7B-AE60CF221289}" destId="{DC1C1111-1EE2-4D05-8237-CCA9F6C6A83C}" srcOrd="1" destOrd="0" presId="urn:microsoft.com/office/officeart/2005/8/layout/chevron1"/>
    <dgm:cxn modelId="{E7226DD1-53AF-4CA1-9D4E-29B4EFE90A0D}" type="presParOf" srcId="{A14849E4-EBC0-48FE-A496-EFA4D1B5975E}" destId="{BA0A5F30-4679-4E24-A86B-E225E2E37C4B}" srcOrd="1" destOrd="0" presId="urn:microsoft.com/office/officeart/2005/8/layout/chevron1"/>
    <dgm:cxn modelId="{16E9F2B0-2CD8-4A78-981B-541A29052260}" type="presParOf" srcId="{A14849E4-EBC0-48FE-A496-EFA4D1B5975E}" destId="{E0AB1F82-609A-4680-B9C5-23A34DEADB44}" srcOrd="2" destOrd="0" presId="urn:microsoft.com/office/officeart/2005/8/layout/chevron1"/>
    <dgm:cxn modelId="{41F25E1A-1D20-4D41-81DE-53499A16E83B}" type="presParOf" srcId="{E0AB1F82-609A-4680-B9C5-23A34DEADB44}" destId="{51465A90-ADFD-43FF-AE19-024D61E6EA09}" srcOrd="0" destOrd="0" presId="urn:microsoft.com/office/officeart/2005/8/layout/chevron1"/>
    <dgm:cxn modelId="{F5A6441E-0580-4271-B3E9-F2ADF322ABDA}" type="presParOf" srcId="{E0AB1F82-609A-4680-B9C5-23A34DEADB44}" destId="{D42B83BB-E731-4660-BA72-EB7C0262DF57}" srcOrd="1" destOrd="0" presId="urn:microsoft.com/office/officeart/2005/8/layout/chevron1"/>
    <dgm:cxn modelId="{DF2D8B17-A4C7-44FC-9F39-9131BC16226C}" type="presParOf" srcId="{A14849E4-EBC0-48FE-A496-EFA4D1B5975E}" destId="{603837CB-3D37-4450-8197-A7AF69F8F1F6}" srcOrd="3" destOrd="0" presId="urn:microsoft.com/office/officeart/2005/8/layout/chevron1"/>
    <dgm:cxn modelId="{FDD91A81-8468-43D2-A425-122D7E09EE93}" type="presParOf" srcId="{A14849E4-EBC0-48FE-A496-EFA4D1B5975E}" destId="{7340D56B-E8A9-454E-A3A7-1BD4A86E0BD6}" srcOrd="4" destOrd="0" presId="urn:microsoft.com/office/officeart/2005/8/layout/chevron1"/>
    <dgm:cxn modelId="{2965A32A-F999-4895-ACC1-CD734B3FF88A}" type="presParOf" srcId="{7340D56B-E8A9-454E-A3A7-1BD4A86E0BD6}" destId="{7711CE73-7863-4692-A33C-802C5AA04009}" srcOrd="0" destOrd="0" presId="urn:microsoft.com/office/officeart/2005/8/layout/chevron1"/>
    <dgm:cxn modelId="{7FAE8D57-32D9-43DA-8488-E8C10DE4B0AC}" type="presParOf" srcId="{7340D56B-E8A9-454E-A3A7-1BD4A86E0BD6}" destId="{A3026D3C-A76B-408A-8ED4-85603CC15BC0}" srcOrd="1" destOrd="0" presId="urn:microsoft.com/office/officeart/2005/8/layout/chevron1"/>
    <dgm:cxn modelId="{4B32CB3A-7299-48D0-812F-51C78966CDFC}" type="presParOf" srcId="{A14849E4-EBC0-48FE-A496-EFA4D1B5975E}" destId="{3D5C8655-C2FA-4291-829F-D4CBC07D6872}" srcOrd="5" destOrd="0" presId="urn:microsoft.com/office/officeart/2005/8/layout/chevron1"/>
    <dgm:cxn modelId="{559FA884-1877-4AD3-9B76-5DC8F6AE1BA7}" type="presParOf" srcId="{A14849E4-EBC0-48FE-A496-EFA4D1B5975E}" destId="{C6848BAE-FECE-4D9D-8F14-E6C1D55B8EF8}" srcOrd="6" destOrd="0" presId="urn:microsoft.com/office/officeart/2005/8/layout/chevron1"/>
    <dgm:cxn modelId="{48227979-DA76-40C2-8977-EB022F5D64BA}" type="presParOf" srcId="{C6848BAE-FECE-4D9D-8F14-E6C1D55B8EF8}" destId="{DEF86120-E960-4AF1-AADC-9C8794EAEAA9}" srcOrd="0" destOrd="0" presId="urn:microsoft.com/office/officeart/2005/8/layout/chevron1"/>
    <dgm:cxn modelId="{6DFE2308-9443-4CFE-BD42-6F0A7C3BFA46}" type="presParOf" srcId="{C6848BAE-FECE-4D9D-8F14-E6C1D55B8EF8}" destId="{9FC5D934-96CF-4B4B-9E4C-25BD271439C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7C674-BC49-4D31-9108-3969675DD1EF}">
      <dsp:nvSpPr>
        <dsp:cNvPr id="0" name=""/>
        <dsp:cNvSpPr/>
      </dsp:nvSpPr>
      <dsp:spPr>
        <a:xfrm>
          <a:off x="2531" y="265109"/>
          <a:ext cx="2218134" cy="887253"/>
        </a:xfrm>
        <a:prstGeom prst="chevron">
          <a:avLst/>
        </a:prstGeom>
        <a:solidFill>
          <a:srgbClr val="B2D1F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08.15-02.2017</a:t>
          </a:r>
          <a:endParaRPr lang="de-CH" sz="2000" kern="1200" dirty="0"/>
        </a:p>
      </dsp:txBody>
      <dsp:txXfrm>
        <a:off x="446158" y="265109"/>
        <a:ext cx="1330881" cy="887253"/>
      </dsp:txXfrm>
    </dsp:sp>
    <dsp:sp modelId="{DC1C1111-1EE2-4D05-8237-CCA9F6C6A83C}">
      <dsp:nvSpPr>
        <dsp:cNvPr id="0" name=""/>
        <dsp:cNvSpPr/>
      </dsp:nvSpPr>
      <dsp:spPr>
        <a:xfrm>
          <a:off x="2531" y="1263270"/>
          <a:ext cx="1774507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Konzeptions-phase </a:t>
          </a:r>
          <a:endParaRPr lang="de-CH" sz="2000" kern="1200" dirty="0"/>
        </a:p>
      </dsp:txBody>
      <dsp:txXfrm>
        <a:off x="2531" y="1263270"/>
        <a:ext cx="1774507" cy="1170000"/>
      </dsp:txXfrm>
    </dsp:sp>
    <dsp:sp modelId="{51465A90-ADFD-43FF-AE19-024D61E6EA09}">
      <dsp:nvSpPr>
        <dsp:cNvPr id="0" name=""/>
        <dsp:cNvSpPr/>
      </dsp:nvSpPr>
      <dsp:spPr>
        <a:xfrm>
          <a:off x="2004665" y="265109"/>
          <a:ext cx="2218134" cy="887253"/>
        </a:xfrm>
        <a:prstGeom prst="chevron">
          <a:avLst/>
        </a:prstGeom>
        <a:solidFill>
          <a:srgbClr val="74ADE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03.17-02.2018</a:t>
          </a:r>
          <a:endParaRPr lang="de-CH" sz="2000" kern="1200" dirty="0"/>
        </a:p>
      </dsp:txBody>
      <dsp:txXfrm>
        <a:off x="2448292" y="265109"/>
        <a:ext cx="1330881" cy="887253"/>
      </dsp:txXfrm>
    </dsp:sp>
    <dsp:sp modelId="{D42B83BB-E731-4660-BA72-EB7C0262DF57}">
      <dsp:nvSpPr>
        <dsp:cNvPr id="0" name=""/>
        <dsp:cNvSpPr/>
      </dsp:nvSpPr>
      <dsp:spPr>
        <a:xfrm>
          <a:off x="2004665" y="1263270"/>
          <a:ext cx="1774507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Aufbauphase </a:t>
          </a:r>
          <a:endParaRPr lang="de-CH" sz="2000" kern="1200" dirty="0"/>
        </a:p>
      </dsp:txBody>
      <dsp:txXfrm>
        <a:off x="2004665" y="1263270"/>
        <a:ext cx="1774507" cy="1170000"/>
      </dsp:txXfrm>
    </dsp:sp>
    <dsp:sp modelId="{7711CE73-7863-4692-A33C-802C5AA04009}">
      <dsp:nvSpPr>
        <dsp:cNvPr id="0" name=""/>
        <dsp:cNvSpPr/>
      </dsp:nvSpPr>
      <dsp:spPr>
        <a:xfrm>
          <a:off x="4006800" y="265109"/>
          <a:ext cx="2218134" cy="887253"/>
        </a:xfrm>
        <a:prstGeom prst="chevron">
          <a:avLst/>
        </a:prstGeom>
        <a:solidFill>
          <a:srgbClr val="CE4A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03.18-12.2020</a:t>
          </a:r>
          <a:endParaRPr lang="de-CH" sz="2000" kern="1200" dirty="0"/>
        </a:p>
      </dsp:txBody>
      <dsp:txXfrm>
        <a:off x="4450427" y="265109"/>
        <a:ext cx="1330881" cy="887253"/>
      </dsp:txXfrm>
    </dsp:sp>
    <dsp:sp modelId="{A3026D3C-A76B-408A-8ED4-85603CC15BC0}">
      <dsp:nvSpPr>
        <dsp:cNvPr id="0" name=""/>
        <dsp:cNvSpPr/>
      </dsp:nvSpPr>
      <dsp:spPr>
        <a:xfrm>
          <a:off x="4006800" y="1263270"/>
          <a:ext cx="1774507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Realisierungs-phase</a:t>
          </a:r>
          <a:endParaRPr lang="de-CH" sz="2000" kern="1200" dirty="0"/>
        </a:p>
      </dsp:txBody>
      <dsp:txXfrm>
        <a:off x="4006800" y="1263270"/>
        <a:ext cx="1774507" cy="1170000"/>
      </dsp:txXfrm>
    </dsp:sp>
    <dsp:sp modelId="{DEF86120-E960-4AF1-AADC-9C8794EAEAA9}">
      <dsp:nvSpPr>
        <dsp:cNvPr id="0" name=""/>
        <dsp:cNvSpPr/>
      </dsp:nvSpPr>
      <dsp:spPr>
        <a:xfrm>
          <a:off x="6008934" y="265109"/>
          <a:ext cx="2218134" cy="887253"/>
        </a:xfrm>
        <a:prstGeom prst="chevron">
          <a:avLst/>
        </a:prstGeom>
        <a:solidFill>
          <a:srgbClr val="F896C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2021 </a:t>
          </a:r>
          <a:r>
            <a:rPr lang="de-CH" sz="2000" kern="1200" dirty="0" smtClean="0"/>
            <a:t>ff.</a:t>
          </a:r>
          <a:endParaRPr lang="de-CH" sz="2000" kern="1200" dirty="0"/>
        </a:p>
      </dsp:txBody>
      <dsp:txXfrm>
        <a:off x="6452561" y="265109"/>
        <a:ext cx="1330881" cy="887253"/>
      </dsp:txXfrm>
    </dsp:sp>
    <dsp:sp modelId="{9FC5D934-96CF-4B4B-9E4C-25BD271439C9}">
      <dsp:nvSpPr>
        <dsp:cNvPr id="0" name=""/>
        <dsp:cNvSpPr/>
      </dsp:nvSpPr>
      <dsp:spPr>
        <a:xfrm>
          <a:off x="6008934" y="1263270"/>
          <a:ext cx="1774507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2000" kern="1200" dirty="0" smtClean="0"/>
            <a:t>Betriebsphase</a:t>
          </a:r>
          <a:endParaRPr lang="de-CH" sz="2000" kern="1200" dirty="0"/>
        </a:p>
      </dsp:txBody>
      <dsp:txXfrm>
        <a:off x="6008934" y="1263270"/>
        <a:ext cx="1774507" cy="117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B74DA-CBB2-4B03-B263-980F896A4934}" type="datetimeFigureOut">
              <a:rPr lang="de-CH" smtClean="0"/>
              <a:t>22.02.2018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D5145-CE14-4900-9906-2D4FF2DE69D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0086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E2D0E-12A3-4D26-955D-05A0E16D9EFF}" type="datetimeFigureOut">
              <a:rPr lang="de-CH" smtClean="0"/>
              <a:pPr/>
              <a:t>22.02.2018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6F61-C345-4ED7-B9DF-313D218F8840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73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F61-C345-4ED7-B9DF-313D218F8840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585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zentrale Service-Plattform als Dienstleister für </a:t>
            </a:r>
            <a:r>
              <a:rPr lang="de-CH" sz="1100" b="1" dirty="0">
                <a:solidFill>
                  <a:srgbClr val="0000FF"/>
                </a:solidFill>
              </a:rPr>
              <a:t>wissenschaftliche</a:t>
            </a:r>
            <a:r>
              <a:rPr lang="de-CH" sz="1100" dirty="0">
                <a:solidFill>
                  <a:srgbClr val="0000FF"/>
                </a:solidFill>
              </a:rPr>
              <a:t> Bibliotheken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Realisierung von Synergien durch ein gemeinsames, </a:t>
            </a:r>
            <a:r>
              <a:rPr lang="de-CH" sz="1100" dirty="0" smtClean="0">
                <a:solidFill>
                  <a:srgbClr val="0000FF"/>
                </a:solidFill>
              </a:rPr>
              <a:t>einheitliches </a:t>
            </a:r>
            <a:r>
              <a:rPr lang="de-CH" sz="1100" dirty="0">
                <a:solidFill>
                  <a:srgbClr val="0000FF"/>
                </a:solidFill>
              </a:rPr>
              <a:t>Bibliothekssystem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Basis für bereits aktive und/oder künftige Services, die </a:t>
            </a:r>
            <a:r>
              <a:rPr lang="de-CH" sz="1100" dirty="0" smtClean="0">
                <a:solidFill>
                  <a:srgbClr val="0000FF"/>
                </a:solidFill>
              </a:rPr>
              <a:t>kooperativ </a:t>
            </a:r>
            <a:r>
              <a:rPr lang="de-CH" sz="1100" dirty="0">
                <a:solidFill>
                  <a:srgbClr val="0000FF"/>
                </a:solidFill>
              </a:rPr>
              <a:t>entwickelt und/oder betrieben werden 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Umlagerung von lokalen Ressourcen auf kundenorientierte, wertschöpfungsintensive Arbeiten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F61-C345-4ED7-B9DF-313D218F8840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9277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Darstellung</a:t>
            </a:r>
            <a:r>
              <a:rPr lang="de-CH" baseline="0" dirty="0" smtClean="0"/>
              <a:t> der heutigen Verbundlandschaft der Schweiz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F61-C345-4ED7-B9DF-313D218F8840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468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zentrale Service-Plattform als Dienstleister für </a:t>
            </a:r>
            <a:r>
              <a:rPr lang="de-CH" sz="1100" b="1" dirty="0">
                <a:solidFill>
                  <a:srgbClr val="0000FF"/>
                </a:solidFill>
              </a:rPr>
              <a:t>wissenschaftliche</a:t>
            </a:r>
            <a:r>
              <a:rPr lang="de-CH" sz="1100" dirty="0">
                <a:solidFill>
                  <a:srgbClr val="0000FF"/>
                </a:solidFill>
              </a:rPr>
              <a:t> Bibliotheken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Realisierung von Synergien durch ein gemeinsames, </a:t>
            </a:r>
            <a:r>
              <a:rPr lang="de-CH" sz="1100" dirty="0" smtClean="0">
                <a:solidFill>
                  <a:srgbClr val="0000FF"/>
                </a:solidFill>
              </a:rPr>
              <a:t>einheitliches </a:t>
            </a:r>
            <a:r>
              <a:rPr lang="de-CH" sz="1100" dirty="0">
                <a:solidFill>
                  <a:srgbClr val="0000FF"/>
                </a:solidFill>
              </a:rPr>
              <a:t>Bibliothekssystem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Basis für bereits aktive und/oder künftige Services, die </a:t>
            </a:r>
            <a:r>
              <a:rPr lang="de-CH" sz="1100" dirty="0" smtClean="0">
                <a:solidFill>
                  <a:srgbClr val="0000FF"/>
                </a:solidFill>
              </a:rPr>
              <a:t>kooperativ </a:t>
            </a:r>
            <a:r>
              <a:rPr lang="de-CH" sz="1100" dirty="0">
                <a:solidFill>
                  <a:srgbClr val="0000FF"/>
                </a:solidFill>
              </a:rPr>
              <a:t>entwickelt und/oder betrieben werden 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Umlagerung von lokalen Ressourcen auf kundenorientierte, wertschöpfungsintensive Arbeiten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F61-C345-4ED7-B9DF-313D218F8840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5170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zentrale Service-Plattform als Dienstleister für </a:t>
            </a:r>
            <a:r>
              <a:rPr lang="de-CH" sz="1100" b="1" dirty="0">
                <a:solidFill>
                  <a:srgbClr val="0000FF"/>
                </a:solidFill>
              </a:rPr>
              <a:t>wissenschaftliche</a:t>
            </a:r>
            <a:r>
              <a:rPr lang="de-CH" sz="1100" dirty="0">
                <a:solidFill>
                  <a:srgbClr val="0000FF"/>
                </a:solidFill>
              </a:rPr>
              <a:t> Bibliotheken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Realisierung von Synergien durch ein gemeinsames, </a:t>
            </a:r>
            <a:r>
              <a:rPr lang="de-CH" sz="1100" dirty="0" smtClean="0">
                <a:solidFill>
                  <a:srgbClr val="0000FF"/>
                </a:solidFill>
              </a:rPr>
              <a:t>einheitliches </a:t>
            </a:r>
            <a:r>
              <a:rPr lang="de-CH" sz="1100" dirty="0">
                <a:solidFill>
                  <a:srgbClr val="0000FF"/>
                </a:solidFill>
              </a:rPr>
              <a:t>Bibliothekssystem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Basis für bereits aktive und/oder künftige Services, die </a:t>
            </a:r>
            <a:r>
              <a:rPr lang="de-CH" sz="1100" dirty="0" smtClean="0">
                <a:solidFill>
                  <a:srgbClr val="0000FF"/>
                </a:solidFill>
              </a:rPr>
              <a:t>kooperativ </a:t>
            </a:r>
            <a:r>
              <a:rPr lang="de-CH" sz="1100" dirty="0">
                <a:solidFill>
                  <a:srgbClr val="0000FF"/>
                </a:solidFill>
              </a:rPr>
              <a:t>entwickelt und/oder betrieben werden </a:t>
            </a:r>
          </a:p>
          <a:p>
            <a:pPr marL="171450" indent="-1714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1100" dirty="0">
                <a:solidFill>
                  <a:srgbClr val="0000FF"/>
                </a:solidFill>
              </a:rPr>
              <a:t>Umlagerung von lokalen Ressourcen auf kundenorientierte, wertschöpfungsintensive Arbeiten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6F61-C345-4ED7-B9DF-313D218F8840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517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29DEB9B7-D143-48E7-80A2-476598451DC2}" type="slidenum">
              <a:rPr lang="de-CH" smtClean="0"/>
              <a:pPr/>
              <a:t>‹#›</a:t>
            </a:fld>
            <a:endParaRPr lang="de-CH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8535" y="81371"/>
            <a:ext cx="3375953" cy="6553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02752" cy="648073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5825"/>
            <a:ext cx="8202752" cy="449736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6948264" y="6321651"/>
            <a:ext cx="1152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>
              <a:tabLst>
                <a:tab pos="804863" algn="r"/>
              </a:tabLst>
            </a:pPr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120680" cy="180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86744" y="6321651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FB20AB6-096A-4FF1-9C47-A4D6DF0B9144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4908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7200"/>
            <a:ext cx="8207375" cy="604800"/>
          </a:xfrm>
          <a:ln>
            <a:noFill/>
          </a:ln>
        </p:spPr>
        <p:txBody>
          <a:bodyPr>
            <a:normAutofit/>
          </a:bodyPr>
          <a:lstStyle>
            <a:lvl1pPr algn="r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Thema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340768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598388"/>
          </a:xfr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836713"/>
            <a:ext cx="5486400" cy="3890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7200"/>
            <a:ext cx="8207375" cy="604800"/>
          </a:xfrm>
          <a:ln>
            <a:noFill/>
          </a:ln>
        </p:spPr>
        <p:txBody>
          <a:bodyPr>
            <a:normAutofit/>
          </a:bodyPr>
          <a:lstStyle>
            <a:lvl1pPr algn="r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Thema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3904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22.02.2018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DAB418-BC5D-4988-985D-9F2152A88D23}" type="slidenum">
              <a:rPr lang="de-CH" altLang="de-DE"/>
              <a:pPr/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913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 userDrawn="1"/>
        </p:nvGraphicFramePr>
        <p:xfrm>
          <a:off x="467544" y="6372944"/>
          <a:ext cx="8243999" cy="152400"/>
        </p:xfrm>
        <a:graphic>
          <a:graphicData uri="http://schemas.openxmlformats.org/drawingml/2006/table">
            <a:tbl>
              <a:tblPr/>
              <a:tblGrid>
                <a:gridCol w="2814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4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4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1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CH" sz="1000" dirty="0">
                        <a:ln>
                          <a:solidFill>
                            <a:srgbClr val="00528F"/>
                          </a:solidFill>
                        </a:ln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4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00" dirty="0">
                        <a:ln>
                          <a:solidFill>
                            <a:srgbClr val="00528F"/>
                          </a:solidFill>
                        </a:ln>
                        <a:solidFill>
                          <a:srgbClr val="364F95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4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000" dirty="0">
                        <a:ln>
                          <a:solidFill>
                            <a:srgbClr val="00528F"/>
                          </a:solidFill>
                        </a:ln>
                        <a:solidFill>
                          <a:srgbClr val="364F95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4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052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9DEB9B7-D143-48E7-80A2-476598451DC2}" type="slidenum">
              <a:rPr lang="de-CH" smtClean="0"/>
              <a:pPr/>
              <a:t>‹#›</a:t>
            </a:fld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930" y="100103"/>
            <a:ext cx="2699558" cy="5205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60" r:id="rId8"/>
    <p:sldLayoutId id="2147483661" r:id="rId9"/>
    <p:sldLayoutId id="2147483662" r:id="rId10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g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de-CH" dirty="0">
                <a:latin typeface="+mj-lt"/>
              </a:rPr>
              <a:t>SLSP – Swiss Library Service </a:t>
            </a:r>
            <a:r>
              <a:rPr lang="de-CH" dirty="0" err="1">
                <a:latin typeface="+mj-lt"/>
              </a:rPr>
              <a:t>Platform</a:t>
            </a:r>
            <a:r>
              <a:rPr lang="de-CH" dirty="0">
                <a:latin typeface="+mj-lt"/>
              </a:rPr>
              <a:t>: </a:t>
            </a:r>
            <a:r>
              <a:rPr lang="de-CH" dirty="0" smtClean="0">
                <a:latin typeface="+mj-lt"/>
              </a:rPr>
              <a:t/>
            </a:r>
            <a:br>
              <a:rPr lang="de-CH" dirty="0" smtClean="0">
                <a:latin typeface="+mj-lt"/>
              </a:rPr>
            </a:br>
            <a:r>
              <a:rPr lang="de-CH" dirty="0" smtClean="0">
                <a:latin typeface="+mj-lt"/>
              </a:rPr>
              <a:t>ein </a:t>
            </a:r>
            <a:r>
              <a:rPr lang="de-CH" dirty="0">
                <a:latin typeface="+mj-lt"/>
              </a:rPr>
              <a:t>Fortschrittsbericht</a:t>
            </a:r>
            <a:endParaRPr lang="de-CH" i="1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3820743"/>
            <a:ext cx="8784976" cy="635496"/>
          </a:xfrm>
        </p:spPr>
        <p:txBody>
          <a:bodyPr>
            <a:noAutofit/>
          </a:bodyPr>
          <a:lstStyle/>
          <a:p>
            <a:r>
              <a:rPr lang="fr-CH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Vortrag</a:t>
            </a:r>
            <a:r>
              <a:rPr lang="fr-CH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an </a:t>
            </a:r>
            <a:r>
              <a:rPr lang="fr-CH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der ODOK/</a:t>
            </a:r>
            <a:r>
              <a:rPr lang="fr-CH" sz="2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InetBib</a:t>
            </a:r>
            <a:r>
              <a:rPr lang="fr-CH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2018 - </a:t>
            </a:r>
            <a:r>
              <a:rPr lang="fr-CH" sz="2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Universität</a:t>
            </a:r>
            <a:r>
              <a:rPr lang="fr-CH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Wien</a:t>
            </a:r>
            <a:endParaRPr lang="fr-CH" sz="24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fr-CH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Alice Keller, ZB Zürich</a:t>
            </a:r>
          </a:p>
          <a:p>
            <a:r>
              <a:rPr lang="fr-CH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22. </a:t>
            </a:r>
            <a:r>
              <a:rPr lang="fr-CH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Februar</a:t>
            </a:r>
            <a:r>
              <a:rPr lang="fr-CH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2018</a:t>
            </a:r>
            <a:endParaRPr lang="fr-CH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82816" y="6309320"/>
            <a:ext cx="2133600" cy="365125"/>
          </a:xfrm>
        </p:spPr>
        <p:txBody>
          <a:bodyPr/>
          <a:lstStyle/>
          <a:p>
            <a:fld id="{29DEB9B7-D143-48E7-80A2-476598451DC2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580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20915" y="1182389"/>
            <a:ext cx="7772400" cy="1470025"/>
          </a:xfrm>
        </p:spPr>
        <p:txBody>
          <a:bodyPr>
            <a:normAutofit/>
          </a:bodyPr>
          <a:lstStyle/>
          <a:p>
            <a:endParaRPr lang="de-CH" sz="28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92315" y="2375470"/>
            <a:ext cx="8229600" cy="1752600"/>
          </a:xfrm>
        </p:spPr>
        <p:txBody>
          <a:bodyPr>
            <a:normAutofit/>
          </a:bodyPr>
          <a:lstStyle/>
          <a:p>
            <a:r>
              <a:rPr lang="de-CH" sz="2400" dirty="0" smtClean="0">
                <a:solidFill>
                  <a:schemeClr val="tx1"/>
                </a:solidFill>
                <a:latin typeface="+mn-lt"/>
              </a:rPr>
              <a:t>Aktueller Stand des Projektes Feb. </a:t>
            </a:r>
            <a:r>
              <a:rPr lang="de-CH" sz="2400" dirty="0" smtClean="0">
                <a:solidFill>
                  <a:schemeClr val="tx1"/>
                </a:solidFill>
                <a:latin typeface="+mn-lt"/>
              </a:rPr>
              <a:t>2018:</a:t>
            </a:r>
            <a:endParaRPr lang="de-CH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de-CH" sz="2400" dirty="0" smtClean="0">
                <a:solidFill>
                  <a:schemeClr val="tx1"/>
                </a:solidFill>
                <a:latin typeface="+mn-lt"/>
              </a:rPr>
              <a:t>Übergang von Konzeptions- zu Realisierungsphase</a:t>
            </a:r>
          </a:p>
          <a:p>
            <a:endParaRPr lang="de-CH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10</a:t>
            </a:fld>
            <a:endParaRPr lang="de-C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741326"/>
            <a:ext cx="2600325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37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02752" cy="648073"/>
          </a:xfrm>
        </p:spPr>
        <p:txBody>
          <a:bodyPr>
            <a:noAutofit/>
          </a:bodyPr>
          <a:lstStyle/>
          <a:p>
            <a:r>
              <a:rPr lang="de-DE" sz="2000" dirty="0">
                <a:latin typeface="+mn-lt"/>
              </a:rPr>
              <a:t>REALISIERUNG SLSP: PROJEKTSTRUKTURPLAN 	</a:t>
            </a:r>
            <a:br>
              <a:rPr lang="de-DE" sz="2000" dirty="0">
                <a:latin typeface="+mn-lt"/>
              </a:rPr>
            </a:br>
            <a:r>
              <a:rPr lang="de-CH" sz="2000" i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de-CH" sz="2000" i="1" dirty="0">
                <a:solidFill>
                  <a:srgbClr val="FF0000"/>
                </a:solidFill>
                <a:latin typeface="+mn-lt"/>
              </a:rPr>
              <a:t>STAND: 15.02.2018)</a:t>
            </a:r>
            <a:endParaRPr lang="de-DE" sz="2000" dirty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tabLst>
                <a:tab pos="804863" algn="r"/>
              </a:tabLst>
            </a:pPr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B20AB6-096A-4FF1-9C47-A4D6DF0B9144}" type="slidenum">
              <a:rPr lang="de-CH" smtClean="0"/>
              <a:pPr/>
              <a:t>11</a:t>
            </a:fld>
            <a:endParaRPr lang="de-CH" dirty="0"/>
          </a:p>
        </p:txBody>
      </p:sp>
      <p:sp>
        <p:nvSpPr>
          <p:cNvPr id="11" name="Rechteck 10"/>
          <p:cNvSpPr/>
          <p:nvPr/>
        </p:nvSpPr>
        <p:spPr>
          <a:xfrm>
            <a:off x="827583" y="1210196"/>
            <a:ext cx="7272809" cy="6017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Projekt </a:t>
            </a:r>
            <a:b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</a:b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„Realisierung SLSP“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27583" y="1916832"/>
            <a:ext cx="2496817" cy="138009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Teilprojekt 1 </a:t>
            </a:r>
            <a:r>
              <a:rPr kumimoji="0" lang="mr-IN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–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Data</a:t>
            </a: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Identifikation </a:t>
            </a:r>
            <a:r>
              <a:rPr kumimoji="0" lang="de-DE" sz="1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und </a:t>
            </a:r>
            <a:r>
              <a:rPr kumimoji="0" lang="de-DE" sz="1000" b="1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Dedublierung</a:t>
            </a:r>
            <a:r>
              <a:rPr kumimoji="0" lang="de-DE" sz="1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von Verbunddaten</a:t>
            </a: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1000" kern="0" dirty="0">
                <a:solidFill>
                  <a:srgbClr val="1F497D"/>
                </a:solidFill>
                <a:latin typeface="Calibri"/>
                <a:ea typeface=""/>
                <a:cs typeface=""/>
              </a:rPr>
              <a:t>Ist-Analyse Verbunddaten (Titelaufnahmen, Benutzerdaten)</a:t>
            </a: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1000" kern="0" dirty="0">
                <a:solidFill>
                  <a:srgbClr val="1F497D"/>
                </a:solidFill>
                <a:latin typeface="Calibri"/>
                <a:ea typeface=""/>
                <a:cs typeface=""/>
              </a:rPr>
              <a:t>Lösungsvarianten zur </a:t>
            </a:r>
            <a:r>
              <a:rPr lang="de-DE" sz="1000" kern="0" dirty="0" err="1">
                <a:solidFill>
                  <a:srgbClr val="1F497D"/>
                </a:solidFill>
                <a:latin typeface="Calibri"/>
                <a:ea typeface=""/>
                <a:cs typeface=""/>
              </a:rPr>
              <a:t>Dedublierung</a:t>
            </a:r>
            <a:endParaRPr lang="de-DE" sz="10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sz="1000" kern="0" dirty="0">
                <a:solidFill>
                  <a:srgbClr val="1F497D"/>
                </a:solidFill>
                <a:latin typeface="Calibri"/>
                <a:ea typeface=""/>
                <a:cs typeface=""/>
              </a:rPr>
              <a:t>Vorbereitung der Daten für die Migration</a:t>
            </a: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de-DE" sz="10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14" name="Gerade Verbindung 17"/>
          <p:cNvCxnSpPr>
            <a:stCxn id="12" idx="3"/>
            <a:endCxn id="11" idx="2"/>
          </p:cNvCxnSpPr>
          <p:nvPr/>
        </p:nvCxnSpPr>
        <p:spPr>
          <a:xfrm flipV="1">
            <a:off x="3324400" y="1811989"/>
            <a:ext cx="1139588" cy="794892"/>
          </a:xfrm>
          <a:prstGeom prst="bentConnector2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771" name="Rechteck 770"/>
          <p:cNvSpPr/>
          <p:nvPr/>
        </p:nvSpPr>
        <p:spPr>
          <a:xfrm>
            <a:off x="5422448" y="2257594"/>
            <a:ext cx="2650648" cy="136016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lvl="0" algn="ctr" defTabSz="457200"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Teilprojekt 4 </a:t>
            </a:r>
            <a:r>
              <a:rPr kumimoji="0" lang="mr-IN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–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kumimoji="0" lang="de-DE" sz="1600" b="1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Multilingualism</a:t>
            </a:r>
            <a:endParaRPr kumimoji="0" lang="de-DE" sz="16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lvl="0" defTabSz="457200">
              <a:defRPr/>
            </a:pPr>
            <a:r>
              <a:rPr lang="de-DE" sz="1000" b="1" kern="0" dirty="0" smtClean="0">
                <a:solidFill>
                  <a:srgbClr val="1F497D"/>
                </a:solidFill>
              </a:rPr>
              <a:t>Konzeption und </a:t>
            </a:r>
            <a:r>
              <a:rPr lang="de-DE" sz="1000" b="1" kern="0" dirty="0">
                <a:solidFill>
                  <a:srgbClr val="1F497D"/>
                </a:solidFill>
              </a:rPr>
              <a:t>Aufbau von Lösungen zur Sicherstellung der Mehrsprachigkeit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Kommunikationsrichtlinien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Definition von Standards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IT-Lösungsansätze für multilinguales Arbeiten im ILS</a:t>
            </a:r>
          </a:p>
        </p:txBody>
      </p:sp>
      <p:sp>
        <p:nvSpPr>
          <p:cNvPr id="772" name="Rechteck 771"/>
          <p:cNvSpPr/>
          <p:nvPr/>
        </p:nvSpPr>
        <p:spPr>
          <a:xfrm>
            <a:off x="827582" y="3370076"/>
            <a:ext cx="2496817" cy="14990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Teilprojekt 2 </a:t>
            </a:r>
            <a:r>
              <a:rPr kumimoji="0" lang="mr-IN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–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Services</a:t>
            </a:r>
          </a:p>
          <a:p>
            <a:pPr lvl="0" defTabSz="457200">
              <a:defRPr/>
            </a:pPr>
            <a:r>
              <a:rPr lang="de-DE" sz="1000" b="1" kern="0" dirty="0" smtClean="0">
                <a:solidFill>
                  <a:srgbClr val="1F497D"/>
                </a:solidFill>
              </a:rPr>
              <a:t>Aufbau </a:t>
            </a:r>
            <a:r>
              <a:rPr lang="de-DE" sz="1000" b="1" kern="0" dirty="0">
                <a:solidFill>
                  <a:srgbClr val="1F497D"/>
                </a:solidFill>
              </a:rPr>
              <a:t>nationales Serviceportfolio 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Festlegung des Serviceportfolios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Standardisierung der Angebote und Bedingungen 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CH" sz="1000" kern="0" dirty="0">
                <a:solidFill>
                  <a:srgbClr val="1F497D"/>
                </a:solidFill>
              </a:rPr>
              <a:t>Z</a:t>
            </a:r>
            <a:r>
              <a:rPr lang="de-DE" sz="1000" kern="0" dirty="0" err="1">
                <a:solidFill>
                  <a:srgbClr val="1F497D"/>
                </a:solidFill>
              </a:rPr>
              <a:t>entrale</a:t>
            </a:r>
            <a:r>
              <a:rPr lang="de-DE" sz="1000" kern="0" dirty="0">
                <a:solidFill>
                  <a:srgbClr val="1F497D"/>
                </a:solidFill>
              </a:rPr>
              <a:t> Benutzeridentifikation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Konfiguration der Service-Erbringung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Vertragsabschluss mit Kunden  </a:t>
            </a:r>
          </a:p>
        </p:txBody>
      </p:sp>
      <p:sp>
        <p:nvSpPr>
          <p:cNvPr id="773" name="Rechteck 772"/>
          <p:cNvSpPr/>
          <p:nvPr/>
        </p:nvSpPr>
        <p:spPr>
          <a:xfrm>
            <a:off x="829720" y="4921685"/>
            <a:ext cx="2494679" cy="167566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Teilprojekt 3 </a:t>
            </a:r>
            <a:r>
              <a:rPr kumimoji="0" lang="mr-IN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–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System</a:t>
            </a:r>
          </a:p>
          <a:p>
            <a:pPr lvl="0" defTabSz="457200">
              <a:defRPr/>
            </a:pPr>
            <a:r>
              <a:rPr lang="de-DE" sz="1000" b="1" kern="0" dirty="0" smtClean="0">
                <a:solidFill>
                  <a:srgbClr val="1F497D"/>
                </a:solidFill>
              </a:rPr>
              <a:t>IT-Projekt </a:t>
            </a:r>
            <a:r>
              <a:rPr lang="de-DE" sz="1000" b="1" kern="0" dirty="0">
                <a:solidFill>
                  <a:srgbClr val="1F497D"/>
                </a:solidFill>
              </a:rPr>
              <a:t>zur Implementierung von Alma und Primo als neues Bibliotheksystem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Projektplanung und Abstimmung mit Anbieter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Systemkonzeption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Realisierung und Datenmigration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Einführung, Schulungen der Geschäftsstelle und der Kunden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74" name="Rechteck 773"/>
          <p:cNvSpPr/>
          <p:nvPr/>
        </p:nvSpPr>
        <p:spPr>
          <a:xfrm>
            <a:off x="5422448" y="4005338"/>
            <a:ext cx="2650648" cy="215996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Teilprojekt 5 </a:t>
            </a:r>
            <a:r>
              <a:rPr kumimoji="0" lang="mr-IN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–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Agency</a:t>
            </a:r>
          </a:p>
          <a:p>
            <a:pPr lvl="0" defTabSz="457200">
              <a:defRPr/>
            </a:pPr>
            <a:r>
              <a:rPr lang="de-DE" sz="1000" b="1" kern="0" dirty="0" smtClean="0">
                <a:solidFill>
                  <a:srgbClr val="1F497D"/>
                </a:solidFill>
              </a:rPr>
              <a:t>Aufbau </a:t>
            </a:r>
            <a:r>
              <a:rPr lang="de-DE" sz="1000" b="1" kern="0" dirty="0">
                <a:solidFill>
                  <a:srgbClr val="1F497D"/>
                </a:solidFill>
              </a:rPr>
              <a:t>der Gremien und der Geschäftsstelle 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Organisation der Gremien und der Geschäftsstelle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Reglemente und administrativen Grundlagen der Geschäftsstelle (Lohn, PK, Buchhaltung, etc.)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Personalrekrutierung und Aufbau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Integration von </a:t>
            </a:r>
            <a:r>
              <a:rPr lang="de-DE" sz="1000" kern="0" dirty="0" err="1">
                <a:solidFill>
                  <a:srgbClr val="1F497D"/>
                </a:solidFill>
              </a:rPr>
              <a:t>swissbib</a:t>
            </a:r>
            <a:r>
              <a:rPr lang="de-DE" sz="1000" kern="0" dirty="0">
                <a:solidFill>
                  <a:srgbClr val="1F497D"/>
                </a:solidFill>
              </a:rPr>
              <a:t> und vom Konsortium 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000" kern="0" dirty="0">
                <a:solidFill>
                  <a:srgbClr val="1F497D"/>
                </a:solidFill>
              </a:rPr>
              <a:t>Festlegung Geschäfts- und Führungsprozesse (</a:t>
            </a:r>
            <a:r>
              <a:rPr lang="de-DE" sz="1000" kern="0" dirty="0" err="1">
                <a:solidFill>
                  <a:srgbClr val="1F497D"/>
                </a:solidFill>
              </a:rPr>
              <a:t>Governance</a:t>
            </a:r>
            <a:r>
              <a:rPr lang="de-DE" sz="1000" kern="0" dirty="0">
                <a:solidFill>
                  <a:srgbClr val="1F497D"/>
                </a:solidFill>
              </a:rPr>
              <a:t>)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CH" sz="1000" kern="0" dirty="0">
                <a:solidFill>
                  <a:srgbClr val="1F497D"/>
                </a:solidFill>
              </a:rPr>
              <a:t>Konzept </a:t>
            </a:r>
            <a:r>
              <a:rPr lang="de-DE" sz="1000" kern="0" dirty="0">
                <a:solidFill>
                  <a:srgbClr val="1F497D"/>
                </a:solidFill>
              </a:rPr>
              <a:t>für Betriebsphase ab 2021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776" name="Gerade Verbindung 17"/>
          <p:cNvCxnSpPr>
            <a:stCxn id="771" idx="1"/>
            <a:endCxn id="11" idx="2"/>
          </p:cNvCxnSpPr>
          <p:nvPr/>
        </p:nvCxnSpPr>
        <p:spPr>
          <a:xfrm rot="10800000">
            <a:off x="4463988" y="1811989"/>
            <a:ext cx="958460" cy="1125688"/>
          </a:xfrm>
          <a:prstGeom prst="bentConnector2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cxnSp>
        <p:nvCxnSpPr>
          <p:cNvPr id="779" name="Gerade Verbindung 17"/>
          <p:cNvCxnSpPr>
            <a:cxnSpLocks/>
            <a:stCxn id="772" idx="3"/>
            <a:endCxn id="11" idx="2"/>
          </p:cNvCxnSpPr>
          <p:nvPr/>
        </p:nvCxnSpPr>
        <p:spPr>
          <a:xfrm flipV="1">
            <a:off x="3324399" y="1811989"/>
            <a:ext cx="1139589" cy="2307629"/>
          </a:xfrm>
          <a:prstGeom prst="bentConnector2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cxnSp>
        <p:nvCxnSpPr>
          <p:cNvPr id="782" name="Gerade Verbindung 17"/>
          <p:cNvCxnSpPr>
            <a:stCxn id="773" idx="3"/>
            <a:endCxn id="11" idx="2"/>
          </p:cNvCxnSpPr>
          <p:nvPr/>
        </p:nvCxnSpPr>
        <p:spPr>
          <a:xfrm flipV="1">
            <a:off x="3324399" y="1811989"/>
            <a:ext cx="1139589" cy="3947530"/>
          </a:xfrm>
          <a:prstGeom prst="bentConnector2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cxnSp>
        <p:nvCxnSpPr>
          <p:cNvPr id="785" name="Gerade Verbindung 17"/>
          <p:cNvCxnSpPr>
            <a:cxnSpLocks/>
            <a:stCxn id="774" idx="1"/>
            <a:endCxn id="11" idx="2"/>
          </p:cNvCxnSpPr>
          <p:nvPr/>
        </p:nvCxnSpPr>
        <p:spPr>
          <a:xfrm rot="10800000">
            <a:off x="4463988" y="1811989"/>
            <a:ext cx="958460" cy="3273332"/>
          </a:xfrm>
          <a:prstGeom prst="bentConnector2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971084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hteck 137"/>
          <p:cNvSpPr/>
          <p:nvPr/>
        </p:nvSpPr>
        <p:spPr>
          <a:xfrm>
            <a:off x="3419872" y="765008"/>
            <a:ext cx="2160000" cy="561632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72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CH" sz="1200" b="1" i="1" kern="0" dirty="0">
                <a:solidFill>
                  <a:srgbClr val="4D4D4D"/>
                </a:solidFill>
              </a:rPr>
              <a:t>2019</a:t>
            </a:r>
          </a:p>
        </p:txBody>
      </p:sp>
      <p:sp>
        <p:nvSpPr>
          <p:cNvPr id="140" name="Rechteck 139"/>
          <p:cNvSpPr/>
          <p:nvPr/>
        </p:nvSpPr>
        <p:spPr>
          <a:xfrm>
            <a:off x="942007" y="765010"/>
            <a:ext cx="2477865" cy="5616318"/>
          </a:xfrm>
          <a:prstGeom prst="rect">
            <a:avLst/>
          </a:prstGeom>
          <a:solidFill>
            <a:srgbClr val="EEECE1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72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CH" sz="1200" b="1" i="1" kern="0" dirty="0">
                <a:solidFill>
                  <a:srgbClr val="4D4D4D"/>
                </a:solidFill>
              </a:rPr>
              <a:t>2018</a:t>
            </a:r>
          </a:p>
        </p:txBody>
      </p:sp>
      <p:sp>
        <p:nvSpPr>
          <p:cNvPr id="141" name="Rechteck 140"/>
          <p:cNvSpPr/>
          <p:nvPr/>
        </p:nvSpPr>
        <p:spPr>
          <a:xfrm>
            <a:off x="5580352" y="764704"/>
            <a:ext cx="2160000" cy="5616624"/>
          </a:xfrm>
          <a:prstGeom prst="rect">
            <a:avLst/>
          </a:prstGeom>
          <a:solidFill>
            <a:srgbClr val="EEECE1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72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CH" sz="1200" b="1" i="1" kern="0" dirty="0">
                <a:solidFill>
                  <a:srgbClr val="4D4D4D"/>
                </a:solidFill>
              </a:rPr>
              <a:t>2020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7741213" y="764704"/>
            <a:ext cx="1229903" cy="5616624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7200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CH" sz="1200" b="1" i="1" kern="0" dirty="0">
                <a:solidFill>
                  <a:srgbClr val="4D4D4D"/>
                </a:solidFill>
              </a:rPr>
              <a:t>2021</a:t>
            </a:r>
          </a:p>
        </p:txBody>
      </p:sp>
      <p:sp>
        <p:nvSpPr>
          <p:cNvPr id="178" name="Rechteck 177"/>
          <p:cNvSpPr/>
          <p:nvPr/>
        </p:nvSpPr>
        <p:spPr bwMode="auto">
          <a:xfrm>
            <a:off x="78250" y="1988920"/>
            <a:ext cx="8892866" cy="720000"/>
          </a:xfrm>
          <a:prstGeom prst="rect">
            <a:avLst/>
          </a:prstGeom>
          <a:solidFill>
            <a:srgbClr val="DBDBDB">
              <a:alpha val="42000"/>
            </a:srgbClr>
          </a:solidFill>
          <a:ln w="9525" cap="flat" cmpd="sng" algn="ctr">
            <a:solidFill>
              <a:srgbClr val="B4B7B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dirty="0"/>
              <a:t>TP 1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dirty="0"/>
              <a:t>Data</a:t>
            </a:r>
            <a:r>
              <a:rPr lang="de-CH" sz="1200" b="1" kern="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CH" sz="1200" b="1" kern="0" dirty="0">
                <a:solidFill>
                  <a:schemeClr val="bg1">
                    <a:lumMod val="50000"/>
                  </a:schemeClr>
                </a:solidFill>
              </a:rPr>
            </a:br>
            <a:endParaRPr kumimoji="0" lang="de-CH" sz="12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76" name="Rechteck 175"/>
          <p:cNvSpPr/>
          <p:nvPr/>
        </p:nvSpPr>
        <p:spPr bwMode="auto">
          <a:xfrm>
            <a:off x="78248" y="2780928"/>
            <a:ext cx="8892868" cy="720000"/>
          </a:xfrm>
          <a:prstGeom prst="rect">
            <a:avLst/>
          </a:prstGeom>
          <a:solidFill>
            <a:srgbClr val="DBDBDB">
              <a:alpha val="42000"/>
            </a:srgbClr>
          </a:solidFill>
          <a:ln w="9525" cap="flat" cmpd="sng" algn="ctr">
            <a:solidFill>
              <a:srgbClr val="B4B7B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noProof="0" dirty="0"/>
              <a:t>TP 2</a:t>
            </a:r>
            <a:br>
              <a:rPr lang="de-CH" sz="1200" b="1" kern="0" noProof="0" dirty="0"/>
            </a:br>
            <a:r>
              <a:rPr lang="de-CH" sz="1200" b="1" kern="0" noProof="0" dirty="0"/>
              <a:t>Services</a:t>
            </a:r>
            <a:endParaRPr kumimoji="0" lang="de-CH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648073"/>
          </a:xfrm>
        </p:spPr>
        <p:txBody>
          <a:bodyPr>
            <a:noAutofit/>
          </a:bodyPr>
          <a:lstStyle/>
          <a:p>
            <a:r>
              <a:rPr lang="de-DE" sz="2000" dirty="0">
                <a:latin typeface="+mn-lt"/>
              </a:rPr>
              <a:t>REALISIERUNG SLSP: </a:t>
            </a:r>
            <a:r>
              <a:rPr lang="de-CH" sz="2000" dirty="0">
                <a:latin typeface="+mn-lt"/>
              </a:rPr>
              <a:t>PROJEKTABLAUFPLAN 			</a:t>
            </a:r>
            <a:r>
              <a:rPr lang="de-CH" sz="2000" i="1" dirty="0">
                <a:solidFill>
                  <a:srgbClr val="FF0000"/>
                </a:solidFill>
                <a:latin typeface="+mn-lt"/>
              </a:rPr>
              <a:t>(STAND: 15.02.2018)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6948264" y="6520259"/>
            <a:ext cx="1152128" cy="365125"/>
          </a:xfrm>
        </p:spPr>
        <p:txBody>
          <a:bodyPr/>
          <a:lstStyle/>
          <a:p>
            <a:pPr>
              <a:tabLst>
                <a:tab pos="804863" algn="r"/>
              </a:tabLst>
            </a:pPr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86744" y="6520259"/>
            <a:ext cx="576064" cy="365125"/>
          </a:xfrm>
        </p:spPr>
        <p:txBody>
          <a:bodyPr/>
          <a:lstStyle/>
          <a:p>
            <a:fld id="{FFB20AB6-096A-4FF1-9C47-A4D6DF0B9144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158" name="AutoShape 2273"/>
          <p:cNvSpPr>
            <a:spLocks noChangeArrowheads="1"/>
          </p:cNvSpPr>
          <p:nvPr/>
        </p:nvSpPr>
        <p:spPr bwMode="auto">
          <a:xfrm>
            <a:off x="2074565" y="1589908"/>
            <a:ext cx="6289572" cy="326924"/>
          </a:xfrm>
          <a:prstGeom prst="chevron">
            <a:avLst>
              <a:gd name="adj" fmla="val 16484"/>
            </a:avLst>
          </a:prstGeom>
          <a:solidFill>
            <a:srgbClr val="ABA28B">
              <a:lumMod val="60000"/>
              <a:lumOff val="40000"/>
            </a:srgbClr>
          </a:solidFill>
          <a:ln w="12700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10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                                 Umsetzung</a:t>
            </a:r>
            <a:r>
              <a:rPr kumimoji="0" lang="de-CH" sz="1000" b="1" i="0" u="none" strike="noStrike" kern="0" cap="none" spc="0" normalizeH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 SLSP</a:t>
            </a:r>
            <a:endParaRPr kumimoji="0" lang="de-CH" sz="10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8152202" y="1052736"/>
            <a:ext cx="366712" cy="21438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de-DE"/>
            </a:defPPr>
            <a:lvl1pPr marR="0" lvl="0" indent="0" algn="ct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</a:defRPr>
            </a:lvl1pPr>
          </a:lstStyle>
          <a:p>
            <a:r>
              <a:rPr lang="de-CH" dirty="0">
                <a:solidFill>
                  <a:srgbClr val="FF0000"/>
                </a:solidFill>
              </a:rPr>
              <a:t> M6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>
                <a:solidFill>
                  <a:srgbClr val="FF0000"/>
                </a:solidFill>
              </a:rPr>
              <a:t>Project </a:t>
            </a:r>
            <a:br>
              <a:rPr lang="de-CH">
                <a:solidFill>
                  <a:srgbClr val="FF0000"/>
                </a:solidFill>
              </a:rPr>
            </a:br>
            <a:r>
              <a:rPr lang="de-CH" dirty="0" err="1">
                <a:solidFill>
                  <a:srgbClr val="FF0000"/>
                </a:solidFill>
              </a:rPr>
              <a:t>complete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89" name="AutoShape 2273"/>
          <p:cNvSpPr>
            <a:spLocks noChangeArrowheads="1"/>
          </p:cNvSpPr>
          <p:nvPr/>
        </p:nvSpPr>
        <p:spPr bwMode="auto">
          <a:xfrm>
            <a:off x="2078184" y="2240650"/>
            <a:ext cx="1076258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Ist-Analyse &amp; Konzeption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4" name="Rechteck 43"/>
          <p:cNvSpPr/>
          <p:nvPr/>
        </p:nvSpPr>
        <p:spPr bwMode="auto">
          <a:xfrm>
            <a:off x="78249" y="3573016"/>
            <a:ext cx="8892868" cy="720000"/>
          </a:xfrm>
          <a:prstGeom prst="rect">
            <a:avLst/>
          </a:prstGeom>
          <a:solidFill>
            <a:srgbClr val="DBDBDB">
              <a:alpha val="42000"/>
            </a:srgbClr>
          </a:solidFill>
          <a:ln w="9525" cap="flat" cmpd="sng" algn="ctr">
            <a:solidFill>
              <a:srgbClr val="B4B7B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noProof="0" dirty="0"/>
              <a:t>TP 3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noProof="0" dirty="0"/>
              <a:t>System </a:t>
            </a:r>
            <a:endParaRPr kumimoji="0" lang="de-CH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1" name="AutoShape 2273"/>
          <p:cNvSpPr>
            <a:spLocks noChangeArrowheads="1"/>
          </p:cNvSpPr>
          <p:nvPr/>
        </p:nvSpPr>
        <p:spPr bwMode="auto">
          <a:xfrm>
            <a:off x="677396" y="1589908"/>
            <a:ext cx="1042695" cy="326924"/>
          </a:xfrm>
          <a:prstGeom prst="chevron">
            <a:avLst>
              <a:gd name="adj" fmla="val 16484"/>
            </a:avLst>
          </a:prstGeom>
          <a:solidFill>
            <a:srgbClr val="ABA28B">
              <a:lumMod val="60000"/>
              <a:lumOff val="40000"/>
            </a:srgbClr>
          </a:solidFill>
          <a:ln w="12700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10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Aufbau</a:t>
            </a:r>
            <a:r>
              <a:rPr kumimoji="0" lang="de-CH" sz="1000" b="1" i="0" u="none" strike="noStrike" kern="0" cap="none" spc="0" normalizeH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 SLSP</a:t>
            </a:r>
            <a:endParaRPr kumimoji="0" lang="de-CH" sz="10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53" name="AutoShape 2273"/>
          <p:cNvSpPr>
            <a:spLocks noChangeArrowheads="1"/>
          </p:cNvSpPr>
          <p:nvPr/>
        </p:nvSpPr>
        <p:spPr bwMode="auto">
          <a:xfrm>
            <a:off x="8364137" y="1589908"/>
            <a:ext cx="679737" cy="326924"/>
          </a:xfrm>
          <a:prstGeom prst="chevron">
            <a:avLst>
              <a:gd name="adj" fmla="val 16484"/>
            </a:avLst>
          </a:prstGeom>
          <a:solidFill>
            <a:srgbClr val="ABA28B">
              <a:lumMod val="60000"/>
              <a:lumOff val="40000"/>
            </a:srgbClr>
          </a:solidFill>
          <a:ln w="12700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1000" b="1" kern="0" dirty="0">
                <a:solidFill>
                  <a:srgbClr val="4D4D4D"/>
                </a:solidFill>
                <a:cs typeface="Arial" panose="020B0604020202020204" pitchFamily="34" charset="0"/>
              </a:rPr>
              <a:t>Betrieb</a:t>
            </a:r>
            <a:r>
              <a:rPr kumimoji="0" lang="de-CH" sz="1000" b="1" i="0" u="none" strike="noStrike" kern="0" cap="none" spc="0" normalizeH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 SLSP</a:t>
            </a:r>
            <a:endParaRPr kumimoji="0" lang="de-CH" sz="10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65" name="Raute 164"/>
          <p:cNvSpPr>
            <a:spLocks noChangeAspect="1"/>
          </p:cNvSpPr>
          <p:nvPr/>
        </p:nvSpPr>
        <p:spPr bwMode="auto">
          <a:xfrm>
            <a:off x="1964716" y="1645873"/>
            <a:ext cx="215844" cy="210105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872225" y="1063844"/>
            <a:ext cx="366712" cy="22859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de-DE"/>
            </a:defPPr>
            <a:lvl1pPr marR="0" lvl="0" indent="0" algn="ct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</a:defRPr>
            </a:lvl1pPr>
          </a:lstStyle>
          <a:p>
            <a:r>
              <a:rPr lang="de-CH" dirty="0">
                <a:solidFill>
                  <a:srgbClr val="FF0000"/>
                </a:solidFill>
              </a:rPr>
              <a:t> M0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 dirty="0">
                <a:solidFill>
                  <a:srgbClr val="FF0000"/>
                </a:solidFill>
              </a:rPr>
              <a:t>Project 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 dirty="0" err="1">
                <a:solidFill>
                  <a:srgbClr val="FF0000"/>
                </a:solidFill>
              </a:rPr>
              <a:t>go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78249" y="5143615"/>
            <a:ext cx="8892867" cy="1237713"/>
          </a:xfrm>
          <a:prstGeom prst="rect">
            <a:avLst/>
          </a:prstGeom>
          <a:solidFill>
            <a:srgbClr val="DBDBDB">
              <a:alpha val="42000"/>
            </a:srgbClr>
          </a:solidFill>
          <a:ln w="9525" cap="flat" cmpd="sng" algn="ctr">
            <a:solidFill>
              <a:srgbClr val="B4B7B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noProof="0" dirty="0"/>
              <a:t>TP 5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dirty="0"/>
              <a:t>Agency</a:t>
            </a:r>
            <a:endParaRPr lang="de-CH" sz="1200" b="1" kern="0" noProof="0" dirty="0"/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CH" sz="1200" b="1" kern="0" noProof="0" dirty="0"/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3" name="AutoShape 2273"/>
          <p:cNvSpPr>
            <a:spLocks noChangeArrowheads="1"/>
          </p:cNvSpPr>
          <p:nvPr/>
        </p:nvSpPr>
        <p:spPr bwMode="auto">
          <a:xfrm>
            <a:off x="4251881" y="3835890"/>
            <a:ext cx="779515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>
                <a:solidFill>
                  <a:srgbClr val="4D4D4D"/>
                </a:solidFill>
                <a:cs typeface="Arial" panose="020B0604020202020204" pitchFamily="34" charset="0"/>
              </a:rPr>
              <a:t>Define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4" name="AutoShape 2273"/>
          <p:cNvSpPr>
            <a:spLocks noChangeArrowheads="1"/>
          </p:cNvSpPr>
          <p:nvPr/>
        </p:nvSpPr>
        <p:spPr bwMode="auto">
          <a:xfrm>
            <a:off x="2078184" y="3835890"/>
            <a:ext cx="1076259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Analysis &amp; </a:t>
            </a:r>
            <a:r>
              <a:rPr lang="de-CH" sz="900" b="1" kern="0" dirty="0" err="1">
                <a:solidFill>
                  <a:srgbClr val="4D4D4D"/>
                </a:solidFill>
                <a:cs typeface="Arial" panose="020B0604020202020204" pitchFamily="34" charset="0"/>
              </a:rPr>
              <a:t>Concept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6" name="AutoShape 2273"/>
          <p:cNvSpPr>
            <a:spLocks noChangeArrowheads="1"/>
          </p:cNvSpPr>
          <p:nvPr/>
        </p:nvSpPr>
        <p:spPr bwMode="auto">
          <a:xfrm>
            <a:off x="3164055" y="2236518"/>
            <a:ext cx="1867342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Vorbereitung Datenmigration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7" name="AutoShape 2273"/>
          <p:cNvSpPr>
            <a:spLocks noChangeArrowheads="1"/>
          </p:cNvSpPr>
          <p:nvPr/>
        </p:nvSpPr>
        <p:spPr bwMode="auto">
          <a:xfrm>
            <a:off x="7762955" y="3836798"/>
            <a:ext cx="601183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 err="1">
                <a:solidFill>
                  <a:srgbClr val="4D4D4D"/>
                </a:solidFill>
                <a:cs typeface="Arial" panose="020B0604020202020204" pitchFamily="34" charset="0"/>
              </a:rPr>
              <a:t>Deploy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8" name="AutoShape 2273"/>
          <p:cNvSpPr>
            <a:spLocks noChangeArrowheads="1"/>
          </p:cNvSpPr>
          <p:nvPr/>
        </p:nvSpPr>
        <p:spPr bwMode="auto">
          <a:xfrm>
            <a:off x="5041009" y="3835890"/>
            <a:ext cx="2716175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 err="1">
                <a:solidFill>
                  <a:srgbClr val="4D4D4D"/>
                </a:solidFill>
                <a:cs typeface="Arial" panose="020B0604020202020204" pitchFamily="34" charset="0"/>
              </a:rPr>
              <a:t>Build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62" name="Raute 161"/>
          <p:cNvSpPr>
            <a:spLocks noChangeAspect="1"/>
          </p:cNvSpPr>
          <p:nvPr/>
        </p:nvSpPr>
        <p:spPr bwMode="auto">
          <a:xfrm>
            <a:off x="8244588" y="1645873"/>
            <a:ext cx="215844" cy="210105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29" name="AutoShape 2273"/>
          <p:cNvSpPr>
            <a:spLocks noChangeArrowheads="1"/>
          </p:cNvSpPr>
          <p:nvPr/>
        </p:nvSpPr>
        <p:spPr bwMode="auto">
          <a:xfrm>
            <a:off x="3160113" y="3835890"/>
            <a:ext cx="1077336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 err="1">
                <a:solidFill>
                  <a:srgbClr val="4D4D4D"/>
                </a:solidFill>
                <a:cs typeface="Arial" panose="020B0604020202020204" pitchFamily="34" charset="0"/>
              </a:rPr>
              <a:t>Preparation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0" name="Raute 169"/>
          <p:cNvSpPr>
            <a:spLocks noChangeAspect="1"/>
          </p:cNvSpPr>
          <p:nvPr/>
        </p:nvSpPr>
        <p:spPr bwMode="auto">
          <a:xfrm>
            <a:off x="3055449" y="3868528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31" name="Raute 30"/>
          <p:cNvSpPr>
            <a:spLocks noChangeAspect="1"/>
          </p:cNvSpPr>
          <p:nvPr/>
        </p:nvSpPr>
        <p:spPr bwMode="auto">
          <a:xfrm>
            <a:off x="4107636" y="3868528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32" name="Raute 31"/>
          <p:cNvSpPr>
            <a:spLocks noChangeAspect="1"/>
          </p:cNvSpPr>
          <p:nvPr/>
        </p:nvSpPr>
        <p:spPr bwMode="auto">
          <a:xfrm>
            <a:off x="7658866" y="3868528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33" name="Raute 32"/>
          <p:cNvSpPr>
            <a:spLocks noChangeAspect="1"/>
          </p:cNvSpPr>
          <p:nvPr/>
        </p:nvSpPr>
        <p:spPr bwMode="auto">
          <a:xfrm>
            <a:off x="8260052" y="3868528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35" name="Raute 34"/>
          <p:cNvSpPr>
            <a:spLocks noChangeAspect="1"/>
          </p:cNvSpPr>
          <p:nvPr/>
        </p:nvSpPr>
        <p:spPr bwMode="auto">
          <a:xfrm>
            <a:off x="3055449" y="2273114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43" name="AutoShape 2273"/>
          <p:cNvSpPr>
            <a:spLocks noChangeArrowheads="1"/>
          </p:cNvSpPr>
          <p:nvPr/>
        </p:nvSpPr>
        <p:spPr bwMode="auto">
          <a:xfrm>
            <a:off x="2069341" y="3034949"/>
            <a:ext cx="1085101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>
                <a:solidFill>
                  <a:srgbClr val="4D4D4D"/>
                </a:solidFill>
                <a:cs typeface="Arial" panose="020B0604020202020204" pitchFamily="34" charset="0"/>
              </a:rPr>
              <a:t>Festlegung Service-Portfolio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5" name="AutoShape 2273"/>
          <p:cNvSpPr>
            <a:spLocks noChangeArrowheads="1"/>
          </p:cNvSpPr>
          <p:nvPr/>
        </p:nvSpPr>
        <p:spPr bwMode="auto">
          <a:xfrm>
            <a:off x="3154442" y="3044666"/>
            <a:ext cx="1079261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Standardisierung Angebote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6" name="AutoShape 2273"/>
          <p:cNvSpPr>
            <a:spLocks noChangeArrowheads="1"/>
          </p:cNvSpPr>
          <p:nvPr/>
        </p:nvSpPr>
        <p:spPr bwMode="auto">
          <a:xfrm>
            <a:off x="4232632" y="3044710"/>
            <a:ext cx="2354731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Konfiguration Service-Erbringung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7" name="AutoShape 2273"/>
          <p:cNvSpPr>
            <a:spLocks noChangeArrowheads="1"/>
          </p:cNvSpPr>
          <p:nvPr/>
        </p:nvSpPr>
        <p:spPr bwMode="auto">
          <a:xfrm>
            <a:off x="6588224" y="3044666"/>
            <a:ext cx="1168960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noProof="0" dirty="0">
                <a:solidFill>
                  <a:srgbClr val="4D4D4D"/>
                </a:solidFill>
                <a:cs typeface="Arial" panose="020B0604020202020204" pitchFamily="34" charset="0"/>
              </a:rPr>
              <a:t>Vertragsabschluss mit Kunden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8" name="Raute 47"/>
          <p:cNvSpPr>
            <a:spLocks noChangeAspect="1"/>
          </p:cNvSpPr>
          <p:nvPr/>
        </p:nvSpPr>
        <p:spPr bwMode="auto">
          <a:xfrm>
            <a:off x="7658866" y="3074763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49" name="Raute 48"/>
          <p:cNvSpPr>
            <a:spLocks noChangeAspect="1"/>
          </p:cNvSpPr>
          <p:nvPr/>
        </p:nvSpPr>
        <p:spPr bwMode="auto">
          <a:xfrm>
            <a:off x="3055449" y="3070580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50" name="Raute 49"/>
          <p:cNvSpPr>
            <a:spLocks noChangeAspect="1"/>
          </p:cNvSpPr>
          <p:nvPr/>
        </p:nvSpPr>
        <p:spPr bwMode="auto">
          <a:xfrm>
            <a:off x="6464183" y="3074763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52" name="Raute 51"/>
          <p:cNvSpPr>
            <a:spLocks noChangeAspect="1"/>
          </p:cNvSpPr>
          <p:nvPr/>
        </p:nvSpPr>
        <p:spPr bwMode="auto">
          <a:xfrm>
            <a:off x="3055449" y="1667352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54" name="Raute 53"/>
          <p:cNvSpPr>
            <a:spLocks noChangeAspect="1"/>
          </p:cNvSpPr>
          <p:nvPr/>
        </p:nvSpPr>
        <p:spPr bwMode="auto">
          <a:xfrm>
            <a:off x="4107636" y="1655700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57" name="Raute 56"/>
          <p:cNvSpPr>
            <a:spLocks noChangeAspect="1"/>
          </p:cNvSpPr>
          <p:nvPr/>
        </p:nvSpPr>
        <p:spPr bwMode="auto">
          <a:xfrm>
            <a:off x="6464183" y="1675916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58" name="Raute 57"/>
          <p:cNvSpPr>
            <a:spLocks noChangeAspect="1"/>
          </p:cNvSpPr>
          <p:nvPr/>
        </p:nvSpPr>
        <p:spPr bwMode="auto">
          <a:xfrm>
            <a:off x="7658866" y="1666089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59" name="AutoShape 2273"/>
          <p:cNvSpPr>
            <a:spLocks noChangeArrowheads="1"/>
          </p:cNvSpPr>
          <p:nvPr/>
        </p:nvSpPr>
        <p:spPr bwMode="auto">
          <a:xfrm>
            <a:off x="2046739" y="5298655"/>
            <a:ext cx="1076259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Organisation &amp; Reglemente 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60" name="AutoShape 2273"/>
          <p:cNvSpPr>
            <a:spLocks noChangeArrowheads="1"/>
          </p:cNvSpPr>
          <p:nvPr/>
        </p:nvSpPr>
        <p:spPr bwMode="auto">
          <a:xfrm>
            <a:off x="2055581" y="5994565"/>
            <a:ext cx="1076259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noProof="0" dirty="0">
                <a:solidFill>
                  <a:srgbClr val="4D4D4D"/>
                </a:solidFill>
                <a:cs typeface="Arial" panose="020B0604020202020204" pitchFamily="34" charset="0"/>
              </a:rPr>
              <a:t>Integrations-konzept 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61" name="AutoShape 2273"/>
          <p:cNvSpPr>
            <a:spLocks noChangeArrowheads="1"/>
          </p:cNvSpPr>
          <p:nvPr/>
        </p:nvSpPr>
        <p:spPr bwMode="auto">
          <a:xfrm>
            <a:off x="2049733" y="5634525"/>
            <a:ext cx="6314405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noProof="0">
                <a:solidFill>
                  <a:srgbClr val="4D4D4D"/>
                </a:solidFill>
                <a:cs typeface="Arial" panose="020B0604020202020204" pitchFamily="34" charset="0"/>
              </a:rPr>
              <a:t>Personalrekrutierung 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63" name="AutoShape 2273"/>
          <p:cNvSpPr>
            <a:spLocks noChangeArrowheads="1"/>
          </p:cNvSpPr>
          <p:nvPr/>
        </p:nvSpPr>
        <p:spPr bwMode="auto">
          <a:xfrm>
            <a:off x="3131840" y="5298655"/>
            <a:ext cx="3455523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Geschäfts- und Führungsprozesse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65" name="Raute 64"/>
          <p:cNvSpPr>
            <a:spLocks noChangeAspect="1"/>
          </p:cNvSpPr>
          <p:nvPr/>
        </p:nvSpPr>
        <p:spPr bwMode="auto">
          <a:xfrm>
            <a:off x="6464183" y="5328752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66" name="Raute 65"/>
          <p:cNvSpPr>
            <a:spLocks noChangeAspect="1"/>
          </p:cNvSpPr>
          <p:nvPr/>
        </p:nvSpPr>
        <p:spPr bwMode="auto">
          <a:xfrm>
            <a:off x="3055449" y="5322594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68" name="Raute 67"/>
          <p:cNvSpPr>
            <a:spLocks noChangeAspect="1"/>
          </p:cNvSpPr>
          <p:nvPr/>
        </p:nvSpPr>
        <p:spPr bwMode="auto">
          <a:xfrm>
            <a:off x="8260052" y="5664622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69" name="Raute 68"/>
          <p:cNvSpPr>
            <a:spLocks noChangeAspect="1"/>
          </p:cNvSpPr>
          <p:nvPr/>
        </p:nvSpPr>
        <p:spPr bwMode="auto">
          <a:xfrm>
            <a:off x="4947108" y="3876337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71" name="Raute 70"/>
          <p:cNvSpPr>
            <a:spLocks noChangeAspect="1"/>
          </p:cNvSpPr>
          <p:nvPr/>
        </p:nvSpPr>
        <p:spPr bwMode="auto">
          <a:xfrm>
            <a:off x="4947108" y="2270747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73" name="Raute 72"/>
          <p:cNvSpPr>
            <a:spLocks noChangeAspect="1"/>
          </p:cNvSpPr>
          <p:nvPr/>
        </p:nvSpPr>
        <p:spPr bwMode="auto">
          <a:xfrm>
            <a:off x="4107636" y="3083487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74" name="Raute 73"/>
          <p:cNvSpPr>
            <a:spLocks noChangeAspect="1"/>
          </p:cNvSpPr>
          <p:nvPr/>
        </p:nvSpPr>
        <p:spPr bwMode="auto">
          <a:xfrm>
            <a:off x="4947108" y="1671093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75" name="Raute 74"/>
          <p:cNvSpPr>
            <a:spLocks noChangeAspect="1"/>
          </p:cNvSpPr>
          <p:nvPr/>
        </p:nvSpPr>
        <p:spPr bwMode="auto">
          <a:xfrm>
            <a:off x="849549" y="6535410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11604" y="6492240"/>
            <a:ext cx="1735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/>
              <a:t>Allgemeine Meilensteine</a:t>
            </a:r>
            <a:endParaRPr lang="de-DE" sz="1200" dirty="0" err="1"/>
          </a:p>
        </p:txBody>
      </p:sp>
      <p:sp>
        <p:nvSpPr>
          <p:cNvPr id="76" name="Raute 75"/>
          <p:cNvSpPr>
            <a:spLocks noChangeAspect="1"/>
          </p:cNvSpPr>
          <p:nvPr/>
        </p:nvSpPr>
        <p:spPr bwMode="auto">
          <a:xfrm>
            <a:off x="2993713" y="6545891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3173816" y="6486651"/>
            <a:ext cx="21754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Anbieterbezogene Meilensteine</a:t>
            </a:r>
          </a:p>
        </p:txBody>
      </p:sp>
      <p:sp>
        <p:nvSpPr>
          <p:cNvPr id="78" name="AutoShape 2273"/>
          <p:cNvSpPr>
            <a:spLocks noChangeArrowheads="1"/>
          </p:cNvSpPr>
          <p:nvPr/>
        </p:nvSpPr>
        <p:spPr bwMode="auto">
          <a:xfrm>
            <a:off x="3156782" y="5991601"/>
            <a:ext cx="5207355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9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Integration</a:t>
            </a:r>
            <a:r>
              <a:rPr kumimoji="0" lang="de-CH" sz="900" b="1" i="0" u="none" strike="noStrike" kern="0" cap="none" spc="0" normalizeH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de-CH" sz="900" b="1" i="0" u="none" strike="noStrike" kern="0" cap="none" spc="0" normalizeH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swissbib</a:t>
            </a:r>
            <a:r>
              <a:rPr kumimoji="0" lang="de-CH" sz="900" b="1" i="0" u="none" strike="noStrike" kern="0" cap="none" spc="0" normalizeH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cs typeface="Arial" panose="020B0604020202020204" pitchFamily="34" charset="0"/>
              </a:rPr>
              <a:t> und Konsortium 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67" name="Raute 66"/>
          <p:cNvSpPr>
            <a:spLocks noChangeAspect="1"/>
          </p:cNvSpPr>
          <p:nvPr/>
        </p:nvSpPr>
        <p:spPr bwMode="auto">
          <a:xfrm>
            <a:off x="3055449" y="6023827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80" name="Raute 79"/>
          <p:cNvSpPr>
            <a:spLocks noChangeAspect="1"/>
          </p:cNvSpPr>
          <p:nvPr/>
        </p:nvSpPr>
        <p:spPr bwMode="auto">
          <a:xfrm>
            <a:off x="8260052" y="6023827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2955244" y="1063843"/>
            <a:ext cx="366712" cy="22859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de-DE"/>
            </a:defPPr>
            <a:lvl1pPr marR="0" lvl="0" indent="0" algn="ct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</a:defRPr>
            </a:lvl1pPr>
          </a:lstStyle>
          <a:p>
            <a:r>
              <a:rPr lang="de-CH" dirty="0">
                <a:solidFill>
                  <a:srgbClr val="FF0000"/>
                </a:solidFill>
              </a:rPr>
              <a:t> M1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 dirty="0" err="1">
                <a:solidFill>
                  <a:srgbClr val="FF0000"/>
                </a:solidFill>
              </a:rPr>
              <a:t>Concept</a:t>
            </a:r>
            <a:r>
              <a:rPr lang="de-CH" dirty="0">
                <a:solidFill>
                  <a:srgbClr val="FF0000"/>
                </a:solidFill>
              </a:rPr>
              <a:t> 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 dirty="0" err="1">
                <a:solidFill>
                  <a:srgbClr val="FF0000"/>
                </a:solidFill>
              </a:rPr>
              <a:t>ready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3970677" y="1063843"/>
            <a:ext cx="366712" cy="22859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de-DE"/>
            </a:defPPr>
            <a:lvl1pPr marR="0" lvl="0" indent="0" algn="ct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</a:defRPr>
            </a:lvl1pPr>
          </a:lstStyle>
          <a:p>
            <a:r>
              <a:rPr lang="de-CH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M2</a:t>
            </a:r>
            <a:br>
              <a:rPr lang="de-CH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CH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Start</a:t>
            </a:r>
            <a:br>
              <a:rPr lang="de-CH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CH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realisation</a:t>
            </a:r>
            <a:endParaRPr lang="de-CH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4864818" y="1054951"/>
            <a:ext cx="366712" cy="3402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de-DE"/>
            </a:defPPr>
            <a:lvl1pPr marR="0" lvl="0" indent="0" algn="ct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</a:defRPr>
            </a:lvl1pPr>
          </a:lstStyle>
          <a:p>
            <a:r>
              <a:rPr lang="de-CH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M3</a:t>
            </a:r>
            <a:br>
              <a:rPr lang="de-CH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CH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Solution </a:t>
            </a:r>
            <a:br>
              <a:rPr lang="de-CH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CH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defined</a:t>
            </a:r>
            <a:endParaRPr lang="de-CH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6358914" y="1063843"/>
            <a:ext cx="366712" cy="3402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de-DE"/>
            </a:defPPr>
            <a:lvl1pPr marR="0" lvl="0" indent="0" algn="ct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</a:defRPr>
            </a:lvl1pPr>
          </a:lstStyle>
          <a:p>
            <a:r>
              <a:rPr lang="de-CH" dirty="0">
                <a:solidFill>
                  <a:srgbClr val="FF0000"/>
                </a:solidFill>
              </a:rPr>
              <a:t> M4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 dirty="0">
                <a:solidFill>
                  <a:srgbClr val="FF0000"/>
                </a:solidFill>
              </a:rPr>
              <a:t>Services </a:t>
            </a:r>
            <a:r>
              <a:rPr lang="de-CH" dirty="0" err="1">
                <a:solidFill>
                  <a:srgbClr val="FF0000"/>
                </a:solidFill>
              </a:rPr>
              <a:t>and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 err="1">
                <a:solidFill>
                  <a:srgbClr val="FF0000"/>
                </a:solidFill>
              </a:rPr>
              <a:t>processes</a:t>
            </a:r>
            <a:r>
              <a:rPr lang="de-CH" dirty="0">
                <a:solidFill>
                  <a:srgbClr val="FF0000"/>
                </a:solidFill>
              </a:rPr>
              <a:t> 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 dirty="0" err="1">
                <a:solidFill>
                  <a:srgbClr val="FF0000"/>
                </a:solidFill>
              </a:rPr>
              <a:t>ready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7562370" y="1054951"/>
            <a:ext cx="366712" cy="3402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de-DE"/>
            </a:defPPr>
            <a:lvl1pPr marR="0" lvl="0" indent="0" algn="ct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1" i="0" u="none" strike="noStrike" kern="0" cap="none" spc="0" normalizeH="0" baseline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</a:defRPr>
            </a:lvl1pPr>
          </a:lstStyle>
          <a:p>
            <a:r>
              <a:rPr lang="de-CH" dirty="0">
                <a:solidFill>
                  <a:srgbClr val="FF0000"/>
                </a:solidFill>
              </a:rPr>
              <a:t> M5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 dirty="0">
                <a:solidFill>
                  <a:srgbClr val="FF0000"/>
                </a:solidFill>
              </a:rPr>
              <a:t>System</a:t>
            </a:r>
            <a:br>
              <a:rPr lang="de-CH" dirty="0">
                <a:solidFill>
                  <a:srgbClr val="FF0000"/>
                </a:solidFill>
              </a:rPr>
            </a:br>
            <a:r>
              <a:rPr lang="de-CH" dirty="0" err="1">
                <a:solidFill>
                  <a:srgbClr val="FF0000"/>
                </a:solidFill>
              </a:rPr>
              <a:t>go</a:t>
            </a:r>
            <a:r>
              <a:rPr lang="de-CH" dirty="0">
                <a:solidFill>
                  <a:srgbClr val="FF0000"/>
                </a:solidFill>
              </a:rPr>
              <a:t> live</a:t>
            </a:r>
          </a:p>
        </p:txBody>
      </p:sp>
      <p:sp>
        <p:nvSpPr>
          <p:cNvPr id="88" name="AutoShape 2273"/>
          <p:cNvSpPr>
            <a:spLocks noChangeArrowheads="1"/>
          </p:cNvSpPr>
          <p:nvPr/>
        </p:nvSpPr>
        <p:spPr bwMode="auto">
          <a:xfrm>
            <a:off x="1011604" y="3835823"/>
            <a:ext cx="1017622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noProof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Vertrags-verhandlungen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9" name="AutoShape 2273"/>
          <p:cNvSpPr>
            <a:spLocks noChangeArrowheads="1"/>
          </p:cNvSpPr>
          <p:nvPr/>
        </p:nvSpPr>
        <p:spPr bwMode="auto">
          <a:xfrm>
            <a:off x="1187831" y="2236518"/>
            <a:ext cx="850156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noProof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Projekt-planung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92" name="AutoShape 2273"/>
          <p:cNvSpPr>
            <a:spLocks noChangeArrowheads="1"/>
          </p:cNvSpPr>
          <p:nvPr/>
        </p:nvSpPr>
        <p:spPr bwMode="auto">
          <a:xfrm>
            <a:off x="952968" y="3040483"/>
            <a:ext cx="1092039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Abstimmung Services - Syst.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93" name="AutoShape 2273"/>
          <p:cNvSpPr>
            <a:spLocks noChangeArrowheads="1"/>
          </p:cNvSpPr>
          <p:nvPr/>
        </p:nvSpPr>
        <p:spPr bwMode="auto">
          <a:xfrm>
            <a:off x="755577" y="5308181"/>
            <a:ext cx="1273650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noProof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Aufbau AG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91" name="Raute 90"/>
          <p:cNvSpPr>
            <a:spLocks noChangeAspect="1"/>
          </p:cNvSpPr>
          <p:nvPr/>
        </p:nvSpPr>
        <p:spPr bwMode="auto">
          <a:xfrm>
            <a:off x="1980180" y="2273114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94" name="Raute 93"/>
          <p:cNvSpPr>
            <a:spLocks noChangeAspect="1"/>
          </p:cNvSpPr>
          <p:nvPr/>
        </p:nvSpPr>
        <p:spPr bwMode="auto">
          <a:xfrm>
            <a:off x="1980180" y="3070580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95" name="Raute 94"/>
          <p:cNvSpPr>
            <a:spLocks noChangeAspect="1"/>
          </p:cNvSpPr>
          <p:nvPr/>
        </p:nvSpPr>
        <p:spPr bwMode="auto">
          <a:xfrm>
            <a:off x="1980180" y="3868126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96" name="Raute 95"/>
          <p:cNvSpPr>
            <a:spLocks noChangeAspect="1"/>
          </p:cNvSpPr>
          <p:nvPr/>
        </p:nvSpPr>
        <p:spPr bwMode="auto">
          <a:xfrm>
            <a:off x="1980180" y="5336975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97" name="Raute 96"/>
          <p:cNvSpPr>
            <a:spLocks noChangeAspect="1"/>
          </p:cNvSpPr>
          <p:nvPr/>
        </p:nvSpPr>
        <p:spPr bwMode="auto">
          <a:xfrm>
            <a:off x="1980180" y="5672471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98" name="Raute 97"/>
          <p:cNvSpPr>
            <a:spLocks noChangeAspect="1"/>
          </p:cNvSpPr>
          <p:nvPr/>
        </p:nvSpPr>
        <p:spPr bwMode="auto">
          <a:xfrm>
            <a:off x="1980180" y="6027775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73862" y="4365104"/>
            <a:ext cx="8897254" cy="720000"/>
          </a:xfrm>
          <a:prstGeom prst="rect">
            <a:avLst/>
          </a:prstGeom>
          <a:solidFill>
            <a:srgbClr val="DBDBDB">
              <a:alpha val="42000"/>
            </a:srgbClr>
          </a:solidFill>
          <a:ln w="9525" cap="flat" cmpd="sng" algn="ctr">
            <a:solidFill>
              <a:srgbClr val="B4B7B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dirty="0"/>
              <a:t>TP 4</a:t>
            </a:r>
            <a:br>
              <a:rPr lang="de-CH" sz="1200" b="1" kern="0" dirty="0"/>
            </a:br>
            <a:r>
              <a:rPr lang="de-CH" sz="1200" b="1" kern="0" dirty="0"/>
              <a:t>Multi-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200" b="1" kern="0" dirty="0" err="1"/>
              <a:t>lingualism</a:t>
            </a:r>
            <a:endParaRPr kumimoji="0" lang="de-CH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9" name="AutoShape 2273"/>
          <p:cNvSpPr>
            <a:spLocks noChangeArrowheads="1"/>
          </p:cNvSpPr>
          <p:nvPr/>
        </p:nvSpPr>
        <p:spPr bwMode="auto">
          <a:xfrm>
            <a:off x="2057549" y="4628886"/>
            <a:ext cx="2162102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Definition Standards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00" name="AutoShape 2273"/>
          <p:cNvSpPr>
            <a:spLocks noChangeArrowheads="1"/>
          </p:cNvSpPr>
          <p:nvPr/>
        </p:nvSpPr>
        <p:spPr bwMode="auto">
          <a:xfrm>
            <a:off x="4219650" y="4619839"/>
            <a:ext cx="821357" cy="241101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 dirty="0">
                <a:solidFill>
                  <a:srgbClr val="4D4D4D"/>
                </a:solidFill>
                <a:cs typeface="Arial" panose="020B0604020202020204" pitchFamily="34" charset="0"/>
              </a:rPr>
              <a:t>Konzeption IT-Lösung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01" name="Raute 100"/>
          <p:cNvSpPr>
            <a:spLocks noChangeAspect="1"/>
          </p:cNvSpPr>
          <p:nvPr/>
        </p:nvSpPr>
        <p:spPr bwMode="auto">
          <a:xfrm>
            <a:off x="4107636" y="4655771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102" name="AutoShape 2273"/>
          <p:cNvSpPr>
            <a:spLocks noChangeArrowheads="1"/>
          </p:cNvSpPr>
          <p:nvPr/>
        </p:nvSpPr>
        <p:spPr bwMode="auto">
          <a:xfrm>
            <a:off x="5047640" y="4619839"/>
            <a:ext cx="2715316" cy="240496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marL="0" marR="0" lvl="0" indent="0" algn="ctr" defTabSz="86995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900" b="1" kern="0">
                <a:solidFill>
                  <a:srgbClr val="4D4D4D"/>
                </a:solidFill>
                <a:cs typeface="Arial" panose="020B0604020202020204" pitchFamily="34" charset="0"/>
              </a:rPr>
              <a:t>Umsetzung IT-Lösung</a:t>
            </a:r>
            <a:endParaRPr kumimoji="0" lang="de-CH" sz="9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03" name="Raute 102"/>
          <p:cNvSpPr>
            <a:spLocks noChangeAspect="1"/>
          </p:cNvSpPr>
          <p:nvPr/>
        </p:nvSpPr>
        <p:spPr bwMode="auto">
          <a:xfrm>
            <a:off x="7658866" y="4650087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104" name="Raute 103"/>
          <p:cNvSpPr>
            <a:spLocks noChangeAspect="1"/>
          </p:cNvSpPr>
          <p:nvPr/>
        </p:nvSpPr>
        <p:spPr bwMode="auto">
          <a:xfrm>
            <a:off x="4947108" y="4663788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A85FF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  <p:sp>
        <p:nvSpPr>
          <p:cNvPr id="105" name="AutoShape 2273"/>
          <p:cNvSpPr>
            <a:spLocks noChangeArrowheads="1"/>
          </p:cNvSpPr>
          <p:nvPr/>
        </p:nvSpPr>
        <p:spPr bwMode="auto">
          <a:xfrm>
            <a:off x="952968" y="4625152"/>
            <a:ext cx="1092619" cy="240194"/>
          </a:xfrm>
          <a:prstGeom prst="chevron">
            <a:avLst>
              <a:gd name="adj" fmla="val 16484"/>
            </a:avLst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r>
              <a:rPr lang="de-CH" sz="900" b="1" kern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Richtlinien und Charta </a:t>
            </a:r>
            <a:r>
              <a:rPr lang="de-CH" sz="900" b="1" kern="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Mehrspr</a:t>
            </a:r>
            <a:r>
              <a:rPr lang="de-CH" sz="900" b="1" kern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6" name="Raute 105"/>
          <p:cNvSpPr>
            <a:spLocks noChangeAspect="1"/>
          </p:cNvSpPr>
          <p:nvPr/>
        </p:nvSpPr>
        <p:spPr bwMode="auto">
          <a:xfrm>
            <a:off x="1980180" y="4673108"/>
            <a:ext cx="184916" cy="180000"/>
          </a:xfrm>
          <a:prstGeom prst="diamond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86976" tIns="45228" rIns="86976" bIns="45228" anchor="ctr"/>
          <a:lstStyle/>
          <a:p>
            <a:pPr algn="ctr" defTabSz="869950" eaLnBrk="0" hangingPunct="0">
              <a:buClr>
                <a:srgbClr val="4D4D4D"/>
              </a:buClr>
              <a:buFont typeface="Wingdings" pitchFamily="2" charset="2"/>
              <a:buNone/>
            </a:pPr>
            <a:endParaRPr lang="de-CH" sz="1000" kern="0" dirty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40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800412"/>
            <a:ext cx="8712968" cy="580926"/>
          </a:xfrm>
        </p:spPr>
        <p:txBody>
          <a:bodyPr>
            <a:normAutofit fontScale="90000"/>
          </a:bodyPr>
          <a:lstStyle/>
          <a:p>
            <a:r>
              <a:rPr lang="de-CH" dirty="0" smtClean="0">
                <a:latin typeface="+mn-lt"/>
              </a:rPr>
              <a:t>Besondere Herausforderungen der Realisierungsphase</a:t>
            </a:r>
            <a:endParaRPr lang="de-CH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91229"/>
            <a:ext cx="8229600" cy="5056773"/>
          </a:xfrm>
        </p:spPr>
        <p:txBody>
          <a:bodyPr>
            <a:normAutofit fontScale="92500" lnSpcReduction="10000"/>
          </a:bodyPr>
          <a:lstStyle/>
          <a:p>
            <a:r>
              <a:rPr lang="de-CH" dirty="0" smtClean="0">
                <a:latin typeface="+mn-lt"/>
              </a:rPr>
              <a:t>Definition der </a:t>
            </a:r>
            <a:r>
              <a:rPr lang="de-CH" dirty="0" smtClean="0">
                <a:latin typeface="+mn-lt"/>
              </a:rPr>
              <a:t>Topologie</a:t>
            </a:r>
          </a:p>
          <a:p>
            <a:pPr lvl="1"/>
            <a:r>
              <a:rPr lang="de-CH" dirty="0" smtClean="0">
                <a:latin typeface="+mn-lt"/>
              </a:rPr>
              <a:t>Total 572 Bibliotheken: 39 Hochschuleinrichtungen und 150 «freie» Bibliotheken</a:t>
            </a:r>
            <a:endParaRPr lang="de-CH" dirty="0" smtClean="0">
              <a:latin typeface="+mn-lt"/>
            </a:endParaRPr>
          </a:p>
          <a:p>
            <a:r>
              <a:rPr lang="de-CH" dirty="0" smtClean="0">
                <a:latin typeface="+mn-lt"/>
              </a:rPr>
              <a:t>Umsetzung der Mehrsprachigkeit</a:t>
            </a:r>
          </a:p>
          <a:p>
            <a:pPr lvl="1"/>
            <a:r>
              <a:rPr lang="de-CH" dirty="0" smtClean="0">
                <a:latin typeface="+mn-lt"/>
              </a:rPr>
              <a:t>RDA D-A-CH in der mehrsprachigen Schweiz</a:t>
            </a:r>
          </a:p>
          <a:p>
            <a:pPr lvl="1"/>
            <a:r>
              <a:rPr lang="de-CH" dirty="0" smtClean="0">
                <a:latin typeface="+mn-lt"/>
              </a:rPr>
              <a:t>Wie funktionieren </a:t>
            </a:r>
            <a:r>
              <a:rPr lang="de-CH" dirty="0" err="1" smtClean="0">
                <a:latin typeface="+mn-lt"/>
              </a:rPr>
              <a:t>Autoritätsdat</a:t>
            </a:r>
            <a:r>
              <a:rPr lang="de-CH" dirty="0" smtClean="0">
                <a:latin typeface="+mn-lt"/>
              </a:rPr>
              <a:t>(ei)en </a:t>
            </a:r>
            <a:r>
              <a:rPr lang="de-CH" dirty="0" smtClean="0">
                <a:latin typeface="+mn-lt"/>
              </a:rPr>
              <a:t>im multilingualen Kontext?</a:t>
            </a:r>
          </a:p>
          <a:p>
            <a:pPr lvl="1"/>
            <a:r>
              <a:rPr lang="de-CH" dirty="0" smtClean="0">
                <a:latin typeface="+mn-lt"/>
              </a:rPr>
              <a:t>Standort der Geschäftsstelle </a:t>
            </a:r>
          </a:p>
          <a:p>
            <a:r>
              <a:rPr lang="de-CH" dirty="0" smtClean="0">
                <a:latin typeface="+mn-lt"/>
              </a:rPr>
              <a:t>Zusammenführung bestehender Services / Daten </a:t>
            </a:r>
          </a:p>
          <a:p>
            <a:pPr lvl="1"/>
            <a:r>
              <a:rPr lang="de-CH" dirty="0" err="1">
                <a:latin typeface="+mn-lt"/>
              </a:rPr>
              <a:t>Dedublierung</a:t>
            </a:r>
            <a:r>
              <a:rPr lang="de-CH" dirty="0">
                <a:latin typeface="+mn-lt"/>
              </a:rPr>
              <a:t> </a:t>
            </a:r>
            <a:r>
              <a:rPr lang="de-CH" dirty="0" smtClean="0">
                <a:latin typeface="+mn-lt"/>
              </a:rPr>
              <a:t>und </a:t>
            </a:r>
            <a:r>
              <a:rPr lang="de-CH" dirty="0">
                <a:latin typeface="+mn-lt"/>
              </a:rPr>
              <a:t>Datenmigration </a:t>
            </a:r>
            <a:r>
              <a:rPr lang="de-CH" dirty="0" smtClean="0">
                <a:latin typeface="+mn-lt"/>
              </a:rPr>
              <a:t>aus 7 Verbundkatalogen (Erfahrungen von swissbib nutzen)</a:t>
            </a:r>
          </a:p>
          <a:p>
            <a:pPr lvl="1"/>
            <a:r>
              <a:rPr lang="de-CH" dirty="0" smtClean="0">
                <a:latin typeface="+mn-lt"/>
              </a:rPr>
              <a:t>Aufbau einer zentralen Benutzerdateien</a:t>
            </a:r>
          </a:p>
          <a:p>
            <a:pPr lvl="1"/>
            <a:r>
              <a:rPr lang="de-CH" dirty="0" smtClean="0">
                <a:latin typeface="+mn-lt"/>
              </a:rPr>
              <a:t>Harmonisierung </a:t>
            </a:r>
            <a:r>
              <a:rPr lang="de-CH" dirty="0" smtClean="0">
                <a:latin typeface="+mn-lt"/>
              </a:rPr>
              <a:t>von Services</a:t>
            </a:r>
            <a:endParaRPr lang="de-CH" dirty="0" smtClean="0">
              <a:latin typeface="+mn-lt"/>
            </a:endParaRPr>
          </a:p>
          <a:p>
            <a:pPr lvl="1"/>
            <a:r>
              <a:rPr lang="de-CH" dirty="0" smtClean="0">
                <a:latin typeface="+mn-lt"/>
              </a:rPr>
              <a:t>Nationaler Dokumentenlieferdienste </a:t>
            </a:r>
            <a:endParaRPr lang="de-CH" dirty="0" smtClean="0">
              <a:latin typeface="+mn-lt"/>
            </a:endParaRPr>
          </a:p>
          <a:p>
            <a:pPr lvl="1"/>
            <a:r>
              <a:rPr lang="de-CH" dirty="0" smtClean="0">
                <a:latin typeface="+mn-lt"/>
              </a:rPr>
              <a:t>Zentrale Verwaltung </a:t>
            </a:r>
            <a:r>
              <a:rPr lang="de-CH" dirty="0" err="1" smtClean="0">
                <a:latin typeface="+mn-lt"/>
              </a:rPr>
              <a:t>konsortial</a:t>
            </a:r>
            <a:r>
              <a:rPr lang="de-CH" dirty="0" smtClean="0">
                <a:latin typeface="+mn-lt"/>
              </a:rPr>
              <a:t> lizenzierter </a:t>
            </a:r>
            <a:r>
              <a:rPr lang="de-CH" dirty="0" smtClean="0">
                <a:latin typeface="+mn-lt"/>
              </a:rPr>
              <a:t>E-Ressourcen</a:t>
            </a:r>
            <a:endParaRPr lang="de-CH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13</a:t>
            </a:fld>
            <a:endParaRPr lang="de-CH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3056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800412"/>
            <a:ext cx="8712968" cy="580926"/>
          </a:xfrm>
        </p:spPr>
        <p:txBody>
          <a:bodyPr>
            <a:normAutofit fontScale="90000"/>
          </a:bodyPr>
          <a:lstStyle/>
          <a:p>
            <a:r>
              <a:rPr lang="de-CH" dirty="0" smtClean="0">
                <a:latin typeface="+mn-lt"/>
              </a:rPr>
              <a:t>Besondere Herausforderungen der Realisierungsphase</a:t>
            </a:r>
            <a:endParaRPr lang="de-CH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91229"/>
            <a:ext cx="8229600" cy="5056773"/>
          </a:xfrm>
        </p:spPr>
        <p:txBody>
          <a:bodyPr>
            <a:normAutofit fontScale="92500" lnSpcReduction="10000"/>
          </a:bodyPr>
          <a:lstStyle/>
          <a:p>
            <a:r>
              <a:rPr lang="de-CH" dirty="0" smtClean="0">
                <a:latin typeface="+mn-lt"/>
              </a:rPr>
              <a:t>Definition der </a:t>
            </a:r>
            <a:r>
              <a:rPr lang="de-CH" dirty="0" smtClean="0">
                <a:latin typeface="+mn-lt"/>
              </a:rPr>
              <a:t>Topologie</a:t>
            </a:r>
          </a:p>
          <a:p>
            <a:pPr lvl="1"/>
            <a:r>
              <a:rPr lang="de-CH" dirty="0" smtClean="0">
                <a:latin typeface="+mn-lt"/>
              </a:rPr>
              <a:t>Total 572 Bibliotheken: 39 Hochschuleinrichtungen und 150 «freie» Bibliotheken</a:t>
            </a:r>
            <a:endParaRPr lang="de-CH" dirty="0" smtClean="0">
              <a:latin typeface="+mn-lt"/>
            </a:endParaRPr>
          </a:p>
          <a:p>
            <a:r>
              <a:rPr lang="de-CH" dirty="0" smtClean="0">
                <a:latin typeface="+mn-lt"/>
              </a:rPr>
              <a:t>Umsetzung der Mehrsprachigkeit</a:t>
            </a:r>
          </a:p>
          <a:p>
            <a:pPr lvl="1"/>
            <a:r>
              <a:rPr lang="de-CH" dirty="0" smtClean="0">
                <a:latin typeface="+mn-lt"/>
              </a:rPr>
              <a:t>RDA D-A-CH in der mehrsprachigen Schweiz</a:t>
            </a:r>
          </a:p>
          <a:p>
            <a:pPr lvl="1"/>
            <a:r>
              <a:rPr lang="de-CH" dirty="0" smtClean="0">
                <a:latin typeface="+mn-lt"/>
              </a:rPr>
              <a:t>Wie funktionieren </a:t>
            </a:r>
            <a:r>
              <a:rPr lang="de-CH" b="1" dirty="0" err="1" smtClean="0">
                <a:ln w="0"/>
                <a:solidFill>
                  <a:srgbClr val="DA3E97"/>
                </a:solidFill>
                <a:latin typeface="+mn-lt"/>
              </a:rPr>
              <a:t>Autoritätsdat</a:t>
            </a:r>
            <a:r>
              <a:rPr lang="de-CH" b="1" dirty="0" smtClean="0">
                <a:ln w="0"/>
                <a:solidFill>
                  <a:srgbClr val="DA3E97"/>
                </a:solidFill>
                <a:latin typeface="+mn-lt"/>
              </a:rPr>
              <a:t>(ei)en </a:t>
            </a:r>
            <a:r>
              <a:rPr lang="de-CH" b="1" dirty="0" smtClean="0">
                <a:ln w="0"/>
                <a:solidFill>
                  <a:srgbClr val="DA3E97"/>
                </a:solidFill>
                <a:latin typeface="+mn-lt"/>
              </a:rPr>
              <a:t>im multilingualen Kontext</a:t>
            </a:r>
            <a:r>
              <a:rPr lang="de-CH" dirty="0" smtClean="0">
                <a:latin typeface="+mn-lt"/>
              </a:rPr>
              <a:t>?</a:t>
            </a:r>
          </a:p>
          <a:p>
            <a:pPr lvl="1"/>
            <a:r>
              <a:rPr lang="de-CH" dirty="0" smtClean="0">
                <a:latin typeface="+mn-lt"/>
              </a:rPr>
              <a:t>Standort der Geschäftsstelle </a:t>
            </a:r>
          </a:p>
          <a:p>
            <a:r>
              <a:rPr lang="de-CH" dirty="0" smtClean="0">
                <a:latin typeface="+mn-lt"/>
              </a:rPr>
              <a:t>Zusammenführung bestehender Services / Daten </a:t>
            </a:r>
          </a:p>
          <a:p>
            <a:pPr lvl="1"/>
            <a:r>
              <a:rPr lang="de-CH" dirty="0" err="1">
                <a:latin typeface="+mn-lt"/>
              </a:rPr>
              <a:t>Dedublierung</a:t>
            </a:r>
            <a:r>
              <a:rPr lang="de-CH" dirty="0">
                <a:latin typeface="+mn-lt"/>
              </a:rPr>
              <a:t> </a:t>
            </a:r>
            <a:r>
              <a:rPr lang="de-CH" dirty="0" smtClean="0">
                <a:latin typeface="+mn-lt"/>
              </a:rPr>
              <a:t>und </a:t>
            </a:r>
            <a:r>
              <a:rPr lang="de-CH" dirty="0">
                <a:latin typeface="+mn-lt"/>
              </a:rPr>
              <a:t>Datenmigration </a:t>
            </a:r>
            <a:r>
              <a:rPr lang="de-CH" dirty="0" smtClean="0">
                <a:latin typeface="+mn-lt"/>
              </a:rPr>
              <a:t>aus 7 Verbundkatalogen (Erfahrungen von swissbib nutzen)</a:t>
            </a:r>
          </a:p>
          <a:p>
            <a:pPr lvl="1"/>
            <a:r>
              <a:rPr lang="de-CH" dirty="0" smtClean="0">
                <a:latin typeface="+mn-lt"/>
              </a:rPr>
              <a:t>Aufbau einer zentralen Benutzerdateien</a:t>
            </a:r>
          </a:p>
          <a:p>
            <a:pPr lvl="1"/>
            <a:r>
              <a:rPr lang="de-CH" b="1" dirty="0" smtClean="0">
                <a:solidFill>
                  <a:srgbClr val="DA3E97"/>
                </a:solidFill>
                <a:latin typeface="+mn-lt"/>
              </a:rPr>
              <a:t>Harmonisierung </a:t>
            </a:r>
            <a:r>
              <a:rPr lang="de-CH" b="1" dirty="0" smtClean="0">
                <a:solidFill>
                  <a:srgbClr val="DA3E97"/>
                </a:solidFill>
                <a:latin typeface="+mn-lt"/>
              </a:rPr>
              <a:t>von Services</a:t>
            </a:r>
            <a:endParaRPr lang="de-CH" b="1" dirty="0" smtClean="0">
              <a:solidFill>
                <a:srgbClr val="DA3E97"/>
              </a:solidFill>
              <a:latin typeface="+mn-lt"/>
            </a:endParaRPr>
          </a:p>
          <a:p>
            <a:pPr lvl="1"/>
            <a:r>
              <a:rPr lang="de-CH" b="1" dirty="0" smtClean="0">
                <a:solidFill>
                  <a:srgbClr val="DA3E97"/>
                </a:solidFill>
                <a:latin typeface="+mn-lt"/>
              </a:rPr>
              <a:t>Nationaler Dokumentenlieferdienste </a:t>
            </a:r>
            <a:endParaRPr lang="de-CH" b="1" dirty="0" smtClean="0">
              <a:solidFill>
                <a:srgbClr val="DA3E97"/>
              </a:solidFill>
              <a:latin typeface="+mn-lt"/>
            </a:endParaRPr>
          </a:p>
          <a:p>
            <a:pPr lvl="1"/>
            <a:r>
              <a:rPr lang="de-CH" dirty="0" smtClean="0">
                <a:latin typeface="+mn-lt"/>
              </a:rPr>
              <a:t>Zentrale Verwaltung </a:t>
            </a:r>
            <a:r>
              <a:rPr lang="de-CH" dirty="0" err="1" smtClean="0">
                <a:latin typeface="+mn-lt"/>
              </a:rPr>
              <a:t>konsortial</a:t>
            </a:r>
            <a:r>
              <a:rPr lang="de-CH" dirty="0" smtClean="0">
                <a:latin typeface="+mn-lt"/>
              </a:rPr>
              <a:t> lizenzierter </a:t>
            </a:r>
            <a:r>
              <a:rPr lang="de-CH" dirty="0" smtClean="0">
                <a:latin typeface="+mn-lt"/>
              </a:rPr>
              <a:t>E-Ressourcen</a:t>
            </a:r>
            <a:endParaRPr lang="de-CH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14</a:t>
            </a:fld>
            <a:endParaRPr lang="de-CH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4689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283152" cy="580926"/>
          </a:xfrm>
        </p:spPr>
        <p:txBody>
          <a:bodyPr/>
          <a:lstStyle/>
          <a:p>
            <a:r>
              <a:rPr lang="de-CH" dirty="0" smtClean="0">
                <a:latin typeface="+mn-lt"/>
              </a:rPr>
              <a:t>Herausforderung Mehrsprachigkeit</a:t>
            </a:r>
            <a:endParaRPr lang="de-CH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22.02.2018</a:t>
            </a:r>
            <a:endParaRPr lang="de-C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B418-BC5D-4988-985D-9F2152A88D23}" type="slidenum">
              <a:rPr lang="de-CH" altLang="de-DE" smtClean="0"/>
              <a:pPr/>
              <a:t>15</a:t>
            </a:fld>
            <a:endParaRPr lang="de-CH" altLang="de-D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109313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84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2800" dirty="0" err="1" smtClean="0">
                <a:latin typeface="+mn-lt"/>
              </a:rPr>
              <a:t>Autoritätsdat</a:t>
            </a:r>
            <a:r>
              <a:rPr lang="de-CH" sz="2800" dirty="0" smtClean="0">
                <a:latin typeface="+mn-lt"/>
              </a:rPr>
              <a:t>(ei)en </a:t>
            </a:r>
            <a:r>
              <a:rPr lang="de-CH" sz="2800" dirty="0" smtClean="0">
                <a:latin typeface="+mn-lt"/>
              </a:rPr>
              <a:t>in einem mehrsprachigen </a:t>
            </a:r>
            <a:r>
              <a:rPr lang="de-CH" sz="2800" dirty="0" smtClean="0">
                <a:latin typeface="+mn-lt"/>
              </a:rPr>
              <a:t>Kontext: Lösungsvorschläge für die Formalerschliessung</a:t>
            </a:r>
            <a:endParaRPr lang="de-CH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de-CH" dirty="0" smtClean="0">
                <a:latin typeface="+mn-lt"/>
              </a:rPr>
              <a:t>Different BIB-</a:t>
            </a:r>
            <a:r>
              <a:rPr lang="de-CH" dirty="0" err="1" smtClean="0">
                <a:latin typeface="+mn-lt"/>
              </a:rPr>
              <a:t>records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for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each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language</a:t>
            </a:r>
            <a:r>
              <a:rPr lang="de-CH" dirty="0" smtClean="0">
                <a:latin typeface="+mn-lt"/>
              </a:rPr>
              <a:t>, </a:t>
            </a:r>
            <a:r>
              <a:rPr lang="de-CH" dirty="0" err="1" smtClean="0">
                <a:latin typeface="+mn-lt"/>
              </a:rPr>
              <a:t>linking</a:t>
            </a:r>
            <a:r>
              <a:rPr lang="de-CH" dirty="0" smtClean="0">
                <a:latin typeface="+mn-lt"/>
              </a:rPr>
              <a:t> to different </a:t>
            </a:r>
            <a:r>
              <a:rPr lang="de-CH" dirty="0" err="1" smtClean="0">
                <a:latin typeface="+mn-lt"/>
              </a:rPr>
              <a:t>autority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files</a:t>
            </a:r>
            <a:endParaRPr lang="de-CH" dirty="0" smtClean="0">
              <a:latin typeface="+mn-lt"/>
            </a:endParaRPr>
          </a:p>
          <a:p>
            <a:r>
              <a:rPr lang="de-CH" dirty="0" smtClean="0">
                <a:latin typeface="+mn-lt"/>
              </a:rPr>
              <a:t>Single multilingual </a:t>
            </a:r>
            <a:r>
              <a:rPr lang="de-CH" dirty="0" err="1" smtClean="0">
                <a:latin typeface="+mn-lt"/>
              </a:rPr>
              <a:t>authority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file</a:t>
            </a:r>
            <a:endParaRPr lang="de-CH" dirty="0">
              <a:latin typeface="+mn-lt"/>
            </a:endParaRPr>
          </a:p>
          <a:p>
            <a:r>
              <a:rPr lang="de-CH" dirty="0" err="1" smtClean="0">
                <a:latin typeface="+mn-lt"/>
              </a:rPr>
              <a:t>Various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authority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files</a:t>
            </a:r>
            <a:r>
              <a:rPr lang="de-CH" dirty="0" smtClean="0">
                <a:latin typeface="+mn-lt"/>
              </a:rPr>
              <a:t>, </a:t>
            </a:r>
            <a:r>
              <a:rPr lang="de-CH" dirty="0" err="1" smtClean="0">
                <a:latin typeface="+mn-lt"/>
              </a:rPr>
              <a:t>one</a:t>
            </a:r>
            <a:r>
              <a:rPr lang="de-CH" dirty="0" smtClean="0">
                <a:latin typeface="+mn-lt"/>
              </a:rPr>
              <a:t> per </a:t>
            </a:r>
            <a:r>
              <a:rPr lang="de-CH" dirty="0" err="1" smtClean="0">
                <a:latin typeface="+mn-lt"/>
              </a:rPr>
              <a:t>language</a:t>
            </a:r>
            <a:r>
              <a:rPr lang="de-CH" dirty="0" smtClean="0">
                <a:latin typeface="+mn-lt"/>
              </a:rPr>
              <a:t>, </a:t>
            </a:r>
            <a:r>
              <a:rPr lang="de-CH" dirty="0" err="1" smtClean="0">
                <a:latin typeface="+mn-lt"/>
              </a:rPr>
              <a:t>and</a:t>
            </a:r>
            <a:r>
              <a:rPr lang="de-CH" dirty="0" smtClean="0">
                <a:latin typeface="+mn-lt"/>
              </a:rPr>
              <a:t> …</a:t>
            </a:r>
            <a:endParaRPr lang="de-CH" dirty="0" smtClean="0">
              <a:latin typeface="+mn-lt"/>
            </a:endParaRPr>
          </a:p>
          <a:p>
            <a:pPr lvl="1"/>
            <a:r>
              <a:rPr lang="de-CH" dirty="0" smtClean="0">
                <a:latin typeface="+mn-lt"/>
              </a:rPr>
              <a:t>… </a:t>
            </a:r>
            <a:r>
              <a:rPr lang="de-CH" dirty="0" err="1" smtClean="0">
                <a:latin typeface="+mn-lt"/>
              </a:rPr>
              <a:t>r</a:t>
            </a:r>
            <a:r>
              <a:rPr lang="de-CH" dirty="0" err="1" smtClean="0">
                <a:latin typeface="+mn-lt"/>
              </a:rPr>
              <a:t>epeat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subfield</a:t>
            </a:r>
            <a:r>
              <a:rPr lang="de-CH" dirty="0" smtClean="0">
                <a:latin typeface="+mn-lt"/>
              </a:rPr>
              <a:t> 100 $0</a:t>
            </a:r>
          </a:p>
          <a:p>
            <a:pPr lvl="1"/>
            <a:r>
              <a:rPr lang="de-CH" dirty="0" smtClean="0">
                <a:latin typeface="+mn-lt"/>
              </a:rPr>
              <a:t>… </a:t>
            </a:r>
            <a:r>
              <a:rPr lang="de-CH" dirty="0" err="1" smtClean="0">
                <a:latin typeface="+mn-lt"/>
              </a:rPr>
              <a:t>repeat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field</a:t>
            </a:r>
            <a:r>
              <a:rPr lang="de-CH" dirty="0" smtClean="0">
                <a:latin typeface="+mn-lt"/>
              </a:rPr>
              <a:t> 100</a:t>
            </a:r>
          </a:p>
          <a:p>
            <a:pPr lvl="1"/>
            <a:r>
              <a:rPr lang="de-CH" dirty="0" smtClean="0">
                <a:latin typeface="+mn-lt"/>
              </a:rPr>
              <a:t>… </a:t>
            </a:r>
            <a:r>
              <a:rPr lang="de-CH" dirty="0" err="1" smtClean="0">
                <a:latin typeface="+mn-lt"/>
              </a:rPr>
              <a:t>transfer</a:t>
            </a:r>
            <a:r>
              <a:rPr lang="de-CH" dirty="0" smtClean="0">
                <a:latin typeface="+mn-lt"/>
              </a:rPr>
              <a:t> </a:t>
            </a:r>
            <a:r>
              <a:rPr lang="de-CH" dirty="0" smtClean="0">
                <a:latin typeface="+mn-lt"/>
              </a:rPr>
              <a:t>all 100 to 700, </a:t>
            </a:r>
            <a:r>
              <a:rPr lang="de-CH" dirty="0" err="1" smtClean="0">
                <a:latin typeface="+mn-lt"/>
              </a:rPr>
              <a:t>repeat</a:t>
            </a:r>
            <a:r>
              <a:rPr lang="de-CH" dirty="0" smtClean="0">
                <a:latin typeface="+mn-lt"/>
              </a:rPr>
              <a:t> 700</a:t>
            </a:r>
          </a:p>
          <a:p>
            <a:pPr lvl="1"/>
            <a:r>
              <a:rPr lang="de-CH" dirty="0" smtClean="0">
                <a:latin typeface="+mn-lt"/>
              </a:rPr>
              <a:t>… </a:t>
            </a:r>
            <a:r>
              <a:rPr lang="de-CH" dirty="0" err="1" smtClean="0">
                <a:latin typeface="+mn-lt"/>
              </a:rPr>
              <a:t>transfer</a:t>
            </a:r>
            <a:r>
              <a:rPr lang="de-CH" dirty="0" smtClean="0">
                <a:latin typeface="+mn-lt"/>
              </a:rPr>
              <a:t> </a:t>
            </a:r>
            <a:r>
              <a:rPr lang="de-CH" dirty="0" smtClean="0">
                <a:latin typeface="+mn-lt"/>
              </a:rPr>
              <a:t>multiple 100 to 700, </a:t>
            </a:r>
            <a:r>
              <a:rPr lang="de-CH" dirty="0" err="1" smtClean="0">
                <a:latin typeface="+mn-lt"/>
              </a:rPr>
              <a:t>repeat</a:t>
            </a:r>
            <a:r>
              <a:rPr lang="de-CH" dirty="0" smtClean="0">
                <a:latin typeface="+mn-lt"/>
              </a:rPr>
              <a:t> 700</a:t>
            </a:r>
            <a:endParaRPr lang="de-CH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+mn-lt"/>
              </a:rPr>
              <a:t>22.02.2018</a:t>
            </a:r>
            <a:endParaRPr lang="de-CH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>
                <a:latin typeface="+mn-lt"/>
              </a:rPr>
              <a:pPr/>
              <a:t>16</a:t>
            </a:fld>
            <a:endParaRPr lang="de-CH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210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22.02.2018</a:t>
            </a:r>
            <a:endParaRPr lang="de-C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B418-BC5D-4988-985D-9F2152A88D23}" type="slidenum">
              <a:rPr lang="de-CH" altLang="de-DE" smtClean="0"/>
              <a:pPr/>
              <a:t>17</a:t>
            </a:fld>
            <a:endParaRPr lang="de-CH" altLang="de-DE"/>
          </a:p>
        </p:txBody>
      </p:sp>
      <p:sp>
        <p:nvSpPr>
          <p:cNvPr id="5" name="Rectangle 4"/>
          <p:cNvSpPr/>
          <p:nvPr/>
        </p:nvSpPr>
        <p:spPr>
          <a:xfrm>
            <a:off x="683568" y="1124744"/>
            <a:ext cx="7848872" cy="189282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16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040$b </a:t>
            </a:r>
            <a:r>
              <a:rPr lang="de-CH" sz="16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ger</a:t>
            </a:r>
            <a:endParaRPr lang="de-CH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16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100$a </a:t>
            </a:r>
            <a:r>
              <a:rPr lang="de-CH" sz="16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Tolstoj</a:t>
            </a:r>
            <a:r>
              <a:rPr lang="de-CH" sz="16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Lev </a:t>
            </a:r>
            <a:r>
              <a:rPr lang="de-CH" sz="16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Nikolaevič</a:t>
            </a:r>
            <a:r>
              <a:rPr lang="de-CH" sz="16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$c 1828-1910 $0 (DE-588)11864291X</a:t>
            </a:r>
            <a:endParaRPr lang="de-CH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16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100$a </a:t>
            </a:r>
            <a:r>
              <a:rPr lang="de-CH" sz="16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Tolstoĭ</a:t>
            </a:r>
            <a:r>
              <a:rPr lang="de-CH" sz="16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Lev </a:t>
            </a:r>
            <a:r>
              <a:rPr lang="de-CH" sz="1600" dirty="0" err="1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Nikolaevich</a:t>
            </a:r>
            <a:r>
              <a:rPr lang="de-CH" sz="16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$c 1828-1910 $0 (RERO)1234567</a:t>
            </a:r>
            <a:endParaRPr lang="de-CH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16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245$a Krieg und Frieden $c Lew Tolstoi</a:t>
            </a:r>
            <a:endParaRPr lang="de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3645024"/>
            <a:ext cx="7848872" cy="14814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040$b </a:t>
            </a:r>
            <a:r>
              <a:rPr lang="de-CH" sz="1600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ger</a:t>
            </a:r>
            <a:endParaRPr lang="de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100$a </a:t>
            </a:r>
            <a:r>
              <a:rPr lang="de-CH" sz="1600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Tolstoj</a:t>
            </a:r>
            <a:r>
              <a:rPr lang="de-CH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Lev </a:t>
            </a:r>
            <a:r>
              <a:rPr lang="de-CH" sz="1600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Nikolaevič</a:t>
            </a:r>
            <a:r>
              <a:rPr lang="de-CH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$c 1828-1910 $0 (DE-588)11864291X $0 (RERO)1234567</a:t>
            </a:r>
            <a:endParaRPr lang="de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245$a Krieg und Frieden $c Lew Tolstoi</a:t>
            </a:r>
            <a:endParaRPr lang="de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17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8313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de-CH" dirty="0" smtClean="0">
                <a:latin typeface="+mn-lt"/>
              </a:rPr>
              <a:t>Herausforderung </a:t>
            </a:r>
            <a:r>
              <a:rPr lang="de-CH" dirty="0" smtClean="0">
                <a:latin typeface="+mn-lt"/>
              </a:rPr>
              <a:t>Dokumentenlieferservice</a:t>
            </a:r>
            <a:r>
              <a:rPr lang="de-CH" dirty="0" smtClean="0">
                <a:latin typeface="+mn-lt"/>
              </a:rPr>
              <a:t/>
            </a:r>
            <a:br>
              <a:rPr lang="de-CH" dirty="0" smtClean="0">
                <a:latin typeface="+mn-lt"/>
              </a:rPr>
            </a:br>
            <a:r>
              <a:rPr lang="de-CH" sz="2200" dirty="0" smtClean="0">
                <a:latin typeface="+mn-lt"/>
              </a:rPr>
              <a:t>(exemplarisch: Kurierlandschaft heute)</a:t>
            </a:r>
            <a:endParaRPr lang="de-CH" sz="220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22.02.2018</a:t>
            </a:r>
            <a:endParaRPr lang="de-C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B418-BC5D-4988-985D-9F2152A88D23}" type="slidenum">
              <a:rPr lang="de-CH" altLang="de-DE" smtClean="0"/>
              <a:pPr/>
              <a:t>18</a:t>
            </a:fld>
            <a:endParaRPr lang="de-CH" altLang="de-D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9" name="Grafik 1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7"/>
          <a:stretch/>
        </p:blipFill>
        <p:spPr bwMode="auto">
          <a:xfrm>
            <a:off x="1115616" y="1642350"/>
            <a:ext cx="6912768" cy="4378938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5013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2400" dirty="0" smtClean="0">
                <a:latin typeface="+mn-lt"/>
              </a:rPr>
              <a:t>Herausforderung Harmonisierung Services</a:t>
            </a:r>
            <a:br>
              <a:rPr lang="de-CH" sz="2400" dirty="0" smtClean="0">
                <a:latin typeface="+mn-lt"/>
              </a:rPr>
            </a:br>
            <a:r>
              <a:rPr lang="de-CH" sz="2400" dirty="0" smtClean="0">
                <a:latin typeface="+mn-lt"/>
              </a:rPr>
              <a:t>(exemplarisch: </a:t>
            </a:r>
            <a:r>
              <a:rPr lang="de-CH" sz="2400" dirty="0" smtClean="0">
                <a:latin typeface="+mn-lt"/>
              </a:rPr>
              <a:t>Abstimmungsprozesse </a:t>
            </a:r>
            <a:r>
              <a:rPr lang="de-CH" sz="2400" dirty="0" smtClean="0">
                <a:latin typeface="+mn-lt"/>
              </a:rPr>
              <a:t>zu den </a:t>
            </a:r>
            <a:r>
              <a:rPr lang="de-CH" sz="2400" dirty="0" smtClean="0">
                <a:latin typeface="+mn-lt"/>
              </a:rPr>
              <a:t>Mahnstufen)</a:t>
            </a:r>
            <a:endParaRPr lang="de-CH" sz="2400" dirty="0"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19</a:t>
            </a:fld>
            <a:endParaRPr lang="de-CH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594407"/>
              </p:ext>
            </p:extLst>
          </p:nvPr>
        </p:nvGraphicFramePr>
        <p:xfrm>
          <a:off x="457200" y="1642350"/>
          <a:ext cx="6210934" cy="352272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09763"/>
                <a:gridCol w="723456"/>
                <a:gridCol w="1259702"/>
                <a:gridCol w="1528777"/>
                <a:gridCol w="1889236"/>
              </a:tblGrid>
              <a:tr h="19050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H" sz="1400" dirty="0" err="1" smtClean="0">
                          <a:effectLst/>
                        </a:rPr>
                        <a:t>Mahnstufen</a:t>
                      </a:r>
                      <a:r>
                        <a:rPr lang="fr-CH" sz="1400" dirty="0">
                          <a:effectLst/>
                        </a:rPr>
                        <a:t>: Variante 2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Brief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Fälligkeit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Rückgabefrist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</a:rPr>
                        <a:t>Kosten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Beispiel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Rückruf / Erinnerung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1. Tag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kostenlos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Fälligkeitsdatum: 1. März 2017, Erinnerung wird am 2. März verschickt. Die Erinnerung ist kostenlos.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1. Mahnung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8. Tag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7 Kalendertage nach Versand Rückruf / Erinnerung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CHF 5.- pro Dokument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Am 9. März 2017 wird die 1. Mahnung verschickt. Die Kosten belaufen sich auf CHF 5.00  pro Dokument.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2. Mahnung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15. Tag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7 Kalendertage nach Versand 1. Mahnung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CHF 5.- pro Dokument (total nun also 10.- pro Dokument)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Am 16. März 2017 wird die 2. Mahnung verschickt. Die Kosten belaufen sich auf CHF 10.00  pro Dokument.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3. Mahnung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22. Tag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</a:rPr>
                        <a:t>7 Kalendertage nach Versand 2. Mahnung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CHF 10.- pro Dokument (total nun also CHF 20.- pro Dokument)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</a:rPr>
                        <a:t>Am 23. März wird die 3. Mahnung verschickt. Die Kosten belaufen sich auf CHF 20.00  pro Dokument.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429053"/>
            <a:ext cx="6738515" cy="1169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370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dirty="0" smtClean="0">
                <a:latin typeface="+mn-lt"/>
              </a:rPr>
              <a:t>Inhalt</a:t>
            </a:r>
            <a:endParaRPr lang="de-CH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latin typeface="+mn-lt"/>
              </a:rPr>
              <a:t>Ausgangssituation für SLSP</a:t>
            </a:r>
          </a:p>
          <a:p>
            <a:r>
              <a:rPr lang="de-CH" dirty="0" smtClean="0">
                <a:latin typeface="+mn-lt"/>
              </a:rPr>
              <a:t>Welche Zeile verfolgt SLSP?</a:t>
            </a:r>
          </a:p>
          <a:p>
            <a:r>
              <a:rPr lang="de-CH" dirty="0" smtClean="0">
                <a:latin typeface="+mn-lt"/>
              </a:rPr>
              <a:t>Träger von SLSP</a:t>
            </a:r>
          </a:p>
          <a:p>
            <a:r>
              <a:rPr lang="de-CH" dirty="0" smtClean="0">
                <a:latin typeface="+mn-lt"/>
              </a:rPr>
              <a:t>Roadmap 2015-2021 ff.</a:t>
            </a:r>
          </a:p>
          <a:p>
            <a:r>
              <a:rPr lang="de-CH" dirty="0" smtClean="0">
                <a:latin typeface="+mn-lt"/>
              </a:rPr>
              <a:t>Serviceportfolio</a:t>
            </a:r>
          </a:p>
          <a:p>
            <a:r>
              <a:rPr lang="de-CH" dirty="0" smtClean="0">
                <a:latin typeface="+mn-lt"/>
              </a:rPr>
              <a:t>Aktueller Stand und nächste </a:t>
            </a:r>
            <a:r>
              <a:rPr lang="de-CH" dirty="0" smtClean="0">
                <a:latin typeface="+mn-lt"/>
              </a:rPr>
              <a:t>Schritte</a:t>
            </a:r>
          </a:p>
          <a:p>
            <a:pPr lvl="1"/>
            <a:r>
              <a:rPr lang="de-CH" dirty="0" smtClean="0">
                <a:latin typeface="+mn-lt"/>
              </a:rPr>
              <a:t>Beispiele besonderer Herausforderungen</a:t>
            </a:r>
            <a:endParaRPr lang="de-CH" dirty="0" smtClean="0">
              <a:latin typeface="+mn-lt"/>
            </a:endParaRPr>
          </a:p>
          <a:p>
            <a:r>
              <a:rPr lang="de-CH" dirty="0" smtClean="0">
                <a:latin typeface="+mn-lt"/>
              </a:rPr>
              <a:t>Fazit</a:t>
            </a:r>
            <a:endParaRPr lang="de-CH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+mn-lt"/>
              </a:rPr>
              <a:t>22.02.2018</a:t>
            </a:r>
            <a:endParaRPr lang="de-CH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>
                <a:latin typeface="+mn-lt"/>
              </a:rPr>
              <a:pPr/>
              <a:t>2</a:t>
            </a:fld>
            <a:endParaRPr lang="de-CH">
              <a:latin typeface="+mn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5685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02752" cy="648073"/>
          </a:xfrm>
        </p:spPr>
        <p:txBody>
          <a:bodyPr>
            <a:noAutofit/>
          </a:bodyPr>
          <a:lstStyle/>
          <a:p>
            <a:r>
              <a:rPr lang="de-DE" sz="2000" dirty="0">
                <a:latin typeface="+mn-lt"/>
              </a:rPr>
              <a:t>REALISIERUNG SLSP: PROJEKTORGANISATION (ab Juli 2018)	</a:t>
            </a:r>
            <a:r>
              <a:rPr lang="de-DE" sz="2000" dirty="0" smtClean="0">
                <a:latin typeface="+mn-lt"/>
              </a:rPr>
              <a:t/>
            </a:r>
            <a:br>
              <a:rPr lang="de-DE" sz="2000" dirty="0" smtClean="0">
                <a:latin typeface="+mn-lt"/>
              </a:rPr>
            </a:br>
            <a:r>
              <a:rPr lang="de-CH" sz="2000" i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de-CH" sz="2000" i="1" dirty="0">
                <a:solidFill>
                  <a:srgbClr val="FF0000"/>
                </a:solidFill>
                <a:latin typeface="+mn-lt"/>
              </a:rPr>
              <a:t>STAND: 15.02.2018)</a:t>
            </a:r>
            <a:endParaRPr lang="de-DE" sz="2000" dirty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tabLst>
                <a:tab pos="804863" algn="r"/>
              </a:tabLst>
            </a:pPr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B20AB6-096A-4FF1-9C47-A4D6DF0B9144}" type="slidenum">
              <a:rPr lang="de-CH" smtClean="0"/>
              <a:pPr/>
              <a:t>20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3275856" y="1808820"/>
            <a:ext cx="2880320" cy="82809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Projekt</a:t>
            </a:r>
            <a:r>
              <a:rPr kumimoji="0" lang="de-DE" sz="1200" b="1" i="0" u="none" strike="noStrike" kern="0" cap="none" spc="0" normalizeH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„Realisierung SLSP“</a:t>
            </a:r>
            <a:b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</a:b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1F497D"/>
                </a:solidFill>
                <a:latin typeface="Calibri"/>
                <a:ea typeface=""/>
                <a:cs typeface=""/>
              </a:rPr>
              <a:t>Projektleitung: Geschäftsführer/in SLSP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Projektassistenz:</a:t>
            </a:r>
            <a:r>
              <a:rPr kumimoji="0" lang="de-DE" sz="1200" i="0" u="none" strike="noStrike" kern="0" cap="none" spc="0" normalizeH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N.N.</a:t>
            </a:r>
            <a:endParaRPr kumimoji="0" lang="de-DE" sz="120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78494" y="3284984"/>
            <a:ext cx="1501218" cy="18002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algn="ctr" defTabSz="457200">
              <a:spcAft>
                <a:spcPts val="600"/>
              </a:spcAft>
            </a:pPr>
            <a:r>
              <a:rPr kumimoji="0" lang="de-CH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lang="de-DE" sz="1200" b="1" kern="0" dirty="0">
                <a:solidFill>
                  <a:srgbClr val="1F497D"/>
                </a:solidFill>
              </a:rPr>
              <a:t>Teilprojekt 1 </a:t>
            </a:r>
            <a:r>
              <a:rPr lang="mr-IN" sz="1200" b="1" kern="0" dirty="0">
                <a:solidFill>
                  <a:srgbClr val="1F497D"/>
                </a:solidFill>
                <a:cs typeface=""/>
              </a:rPr>
              <a:t>–</a:t>
            </a:r>
            <a:r>
              <a:rPr lang="de-DE" sz="1200" b="1" kern="0" dirty="0">
                <a:solidFill>
                  <a:srgbClr val="1F497D"/>
                </a:solidFill>
              </a:rPr>
              <a:t> Data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Projektleiter/in Systemintegration (TPL)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1-2 Mitarbeiter/in Geschäftsstelle SLSP</a:t>
            </a:r>
            <a:endParaRPr lang="de-DE" sz="11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2-5 Bibliotheks-mitarbeitende</a:t>
            </a:r>
            <a:endParaRPr lang="de-DE" sz="1200" kern="0" dirty="0">
              <a:solidFill>
                <a:srgbClr val="C0504D"/>
              </a:solidFill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de-DE" sz="11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195736" y="3284984"/>
            <a:ext cx="1501218" cy="18002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lvl="0" algn="ctr" defTabSz="457200">
              <a:spcAft>
                <a:spcPts val="600"/>
              </a:spcAft>
              <a:defRPr/>
            </a:pPr>
            <a:r>
              <a:rPr lang="de-DE" sz="1200" b="1" kern="0" dirty="0">
                <a:solidFill>
                  <a:srgbClr val="1F497D"/>
                </a:solidFill>
              </a:rPr>
              <a:t>Teilprojekt 2 </a:t>
            </a:r>
            <a:r>
              <a:rPr lang="mr-IN" sz="1200" b="1" kern="0" dirty="0">
                <a:solidFill>
                  <a:srgbClr val="1F497D"/>
                </a:solidFill>
                <a:cs typeface=""/>
              </a:rPr>
              <a:t>–</a:t>
            </a:r>
            <a:r>
              <a:rPr lang="de-DE" sz="1200" b="1" kern="0" dirty="0">
                <a:solidFill>
                  <a:srgbClr val="1F497D"/>
                </a:solidFill>
              </a:rPr>
              <a:t> Services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Projektleiter/in Systemintegration (TPL)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1-3 Mitarbeiter/in Geschäftsstelle SLSP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1-2 Bibliotheks-mitarbeitende</a:t>
            </a:r>
            <a:endParaRPr lang="de-DE" sz="1200" kern="0" dirty="0">
              <a:solidFill>
                <a:srgbClr val="C0504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endParaRPr lang="de-DE" sz="1100" kern="0" dirty="0">
              <a:solidFill>
                <a:srgbClr val="1F497D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923928" y="3284984"/>
            <a:ext cx="1501218" cy="18002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lvl="0" algn="ctr" defTabSz="457200">
              <a:spcAft>
                <a:spcPts val="600"/>
              </a:spcAft>
              <a:defRPr/>
            </a:pPr>
            <a:r>
              <a:rPr lang="de-DE" sz="1200" b="1" kern="0" dirty="0">
                <a:solidFill>
                  <a:srgbClr val="1F497D"/>
                </a:solidFill>
              </a:rPr>
              <a:t>Teilprojekt 3 </a:t>
            </a:r>
            <a:r>
              <a:rPr lang="mr-IN" sz="1200" b="1" kern="0" dirty="0">
                <a:solidFill>
                  <a:srgbClr val="1F497D"/>
                </a:solidFill>
                <a:cs typeface=""/>
              </a:rPr>
              <a:t>–</a:t>
            </a:r>
            <a:r>
              <a:rPr lang="de-DE" sz="1200" b="1" kern="0" dirty="0">
                <a:solidFill>
                  <a:srgbClr val="1F497D"/>
                </a:solidFill>
              </a:rPr>
              <a:t> System</a:t>
            </a:r>
          </a:p>
          <a:p>
            <a:pPr lvl="0" defTabSz="457200">
              <a:defRPr/>
            </a:pPr>
            <a:endParaRPr lang="de-DE" sz="12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Projektleiter/in Systemintegration (TPL)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2-5 Mitarbeiter/in Geschäftsstelle SLSP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1-2 Bibliotheks-mitarbeitende</a:t>
            </a:r>
          </a:p>
          <a:p>
            <a:pPr lvl="0" defTabSz="457200">
              <a:defRPr/>
            </a:pPr>
            <a:endParaRPr lang="de-DE" sz="1200" kern="0" dirty="0">
              <a:solidFill>
                <a:srgbClr val="C0504D"/>
              </a:solidFill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308304" y="3284983"/>
            <a:ext cx="1501218" cy="302433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lvl="0" algn="ctr" defTabSz="457200">
              <a:spcAft>
                <a:spcPts val="600"/>
              </a:spcAft>
              <a:defRPr/>
            </a:pPr>
            <a:r>
              <a:rPr lang="de-DE" sz="1200" b="1" kern="0" dirty="0">
                <a:solidFill>
                  <a:srgbClr val="1F497D"/>
                </a:solidFill>
              </a:rPr>
              <a:t>Teilprojekt 5 </a:t>
            </a:r>
            <a:r>
              <a:rPr lang="mr-IN" sz="1200" b="1" kern="0" dirty="0">
                <a:solidFill>
                  <a:srgbClr val="1F497D"/>
                </a:solidFill>
                <a:cs typeface=""/>
              </a:rPr>
              <a:t>–</a:t>
            </a:r>
            <a:r>
              <a:rPr lang="de-DE" sz="1200" b="1" kern="0" dirty="0">
                <a:solidFill>
                  <a:srgbClr val="1F497D"/>
                </a:solidFill>
              </a:rPr>
              <a:t> Agency</a:t>
            </a:r>
          </a:p>
          <a:p>
            <a:pPr lvl="0" defTabSz="457200">
              <a:defRPr/>
            </a:pPr>
            <a:endParaRPr lang="de-DE" sz="12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Geschäftsführer/in SLSP (TPL)</a:t>
            </a:r>
          </a:p>
          <a:p>
            <a:pPr marL="17145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1 Mitarbeiter/in Geschäftsstelle SLSP</a:t>
            </a:r>
          </a:p>
          <a:p>
            <a:pPr lvl="0" defTabSz="457200">
              <a:defRPr/>
            </a:pPr>
            <a:r>
              <a:rPr lang="de-DE" sz="1200" kern="0" dirty="0">
                <a:solidFill>
                  <a:srgbClr val="1F497D"/>
                </a:solidFill>
              </a:rPr>
              <a:t> </a:t>
            </a:r>
            <a:endParaRPr lang="de-DE" sz="1200" kern="0" dirty="0">
              <a:solidFill>
                <a:srgbClr val="C0504D"/>
              </a:solidFill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1492" name="Gerade Verbindung 17"/>
          <p:cNvCxnSpPr>
            <a:stCxn id="7" idx="0"/>
            <a:endCxn id="6" idx="2"/>
          </p:cNvCxnSpPr>
          <p:nvPr/>
        </p:nvCxnSpPr>
        <p:spPr>
          <a:xfrm rot="5400000" flipH="1" flipV="1">
            <a:off x="2648523" y="1217492"/>
            <a:ext cx="648072" cy="3486913"/>
          </a:xfrm>
          <a:prstGeom prst="bentConnector3">
            <a:avLst>
              <a:gd name="adj1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cxnSp>
        <p:nvCxnSpPr>
          <p:cNvPr id="1495" name="Gerade Verbindung 17"/>
          <p:cNvCxnSpPr>
            <a:stCxn id="6" idx="2"/>
            <a:endCxn id="31" idx="0"/>
          </p:cNvCxnSpPr>
          <p:nvPr/>
        </p:nvCxnSpPr>
        <p:spPr>
          <a:xfrm rot="16200000" flipH="1">
            <a:off x="5222511" y="2130417"/>
            <a:ext cx="648072" cy="1661062"/>
          </a:xfrm>
          <a:prstGeom prst="bentConnector3">
            <a:avLst>
              <a:gd name="adj1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cxnSp>
        <p:nvCxnSpPr>
          <p:cNvPr id="1498" name="Gerade Verbindung 17"/>
          <p:cNvCxnSpPr>
            <a:stCxn id="10" idx="0"/>
            <a:endCxn id="6" idx="2"/>
          </p:cNvCxnSpPr>
          <p:nvPr/>
        </p:nvCxnSpPr>
        <p:spPr>
          <a:xfrm rot="5400000" flipH="1" flipV="1">
            <a:off x="3507144" y="2076113"/>
            <a:ext cx="648072" cy="1769671"/>
          </a:xfrm>
          <a:prstGeom prst="bentConnector3">
            <a:avLst>
              <a:gd name="adj1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cxnSp>
        <p:nvCxnSpPr>
          <p:cNvPr id="1501" name="Gerade Verbindung 17"/>
          <p:cNvCxnSpPr>
            <a:stCxn id="11" idx="0"/>
            <a:endCxn id="6" idx="2"/>
          </p:cNvCxnSpPr>
          <p:nvPr/>
        </p:nvCxnSpPr>
        <p:spPr>
          <a:xfrm rot="5400000" flipH="1" flipV="1">
            <a:off x="4371240" y="2940209"/>
            <a:ext cx="648072" cy="41479"/>
          </a:xfrm>
          <a:prstGeom prst="bentConnector3">
            <a:avLst>
              <a:gd name="adj1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cxnSp>
        <p:nvCxnSpPr>
          <p:cNvPr id="1504" name="Gerade Verbindung 17"/>
          <p:cNvCxnSpPr>
            <a:stCxn id="12" idx="0"/>
            <a:endCxn id="6" idx="2"/>
          </p:cNvCxnSpPr>
          <p:nvPr/>
        </p:nvCxnSpPr>
        <p:spPr>
          <a:xfrm rot="16200000" flipV="1">
            <a:off x="6063430" y="1289499"/>
            <a:ext cx="648071" cy="3342897"/>
          </a:xfrm>
          <a:prstGeom prst="bentConnector3">
            <a:avLst>
              <a:gd name="adj1" fmla="val 50000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16" name="Rechteck 15"/>
          <p:cNvSpPr/>
          <p:nvPr/>
        </p:nvSpPr>
        <p:spPr>
          <a:xfrm>
            <a:off x="3280461" y="1028400"/>
            <a:ext cx="2880320" cy="57606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algn="ctr" defTabSz="457200"/>
            <a:r>
              <a:rPr lang="de-DE" sz="1200" b="1" kern="0" dirty="0">
                <a:solidFill>
                  <a:srgbClr val="1F497D"/>
                </a:solidFill>
                <a:latin typeface="Calibri"/>
              </a:rPr>
              <a:t>Verwaltungsrat </a:t>
            </a:r>
            <a:r>
              <a:rPr lang="de-DE" sz="1200" b="1" kern="0">
                <a:solidFill>
                  <a:srgbClr val="1F497D"/>
                </a:solidFill>
                <a:latin typeface="Calibri"/>
              </a:rPr>
              <a:t>SLSP AG</a:t>
            </a:r>
            <a:endParaRPr lang="de-DE" sz="1200" b="1" kern="0" dirty="0">
              <a:solidFill>
                <a:srgbClr val="1F497D"/>
              </a:solidFill>
              <a:latin typeface="Calibri"/>
            </a:endParaRPr>
          </a:p>
        </p:txBody>
      </p:sp>
      <p:cxnSp>
        <p:nvCxnSpPr>
          <p:cNvPr id="17" name="Gerade Verbindung 17"/>
          <p:cNvCxnSpPr>
            <a:stCxn id="6" idx="0"/>
            <a:endCxn id="16" idx="2"/>
          </p:cNvCxnSpPr>
          <p:nvPr/>
        </p:nvCxnSpPr>
        <p:spPr>
          <a:xfrm flipV="1">
            <a:off x="4716016" y="1604464"/>
            <a:ext cx="4605" cy="204356"/>
          </a:xfrm>
          <a:prstGeom prst="straightConnector1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21" name="Oval 20"/>
          <p:cNvSpPr/>
          <p:nvPr/>
        </p:nvSpPr>
        <p:spPr>
          <a:xfrm>
            <a:off x="6326693" y="1400444"/>
            <a:ext cx="1275405" cy="576064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algn="ctr" defTabSz="457200"/>
            <a:r>
              <a:rPr lang="de-DE" sz="1200" b="1" kern="0">
                <a:solidFill>
                  <a:srgbClr val="1F497D"/>
                </a:solidFill>
                <a:latin typeface="Calibri"/>
              </a:rPr>
              <a:t>Beirat SLSP AG</a:t>
            </a:r>
            <a:endParaRPr lang="de-DE" sz="1200" b="1" kern="0" dirty="0">
              <a:solidFill>
                <a:srgbClr val="1F497D"/>
              </a:solidFill>
              <a:latin typeface="Calibri"/>
            </a:endParaRPr>
          </a:p>
        </p:txBody>
      </p:sp>
      <p:cxnSp>
        <p:nvCxnSpPr>
          <p:cNvPr id="22" name="Gerade Verbindung 17"/>
          <p:cNvCxnSpPr>
            <a:stCxn id="21" idx="2"/>
            <a:endCxn id="16" idx="2"/>
          </p:cNvCxnSpPr>
          <p:nvPr/>
        </p:nvCxnSpPr>
        <p:spPr>
          <a:xfrm rot="10800000">
            <a:off x="4720621" y="1604464"/>
            <a:ext cx="1606072" cy="84012"/>
          </a:xfrm>
          <a:prstGeom prst="bentConnector2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25" name="Oval 24"/>
          <p:cNvSpPr/>
          <p:nvPr/>
        </p:nvSpPr>
        <p:spPr>
          <a:xfrm>
            <a:off x="251520" y="5733256"/>
            <a:ext cx="1114378" cy="864096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algn="ctr" defTabSz="457200"/>
            <a:r>
              <a:rPr lang="de-DE" sz="1200" b="1" kern="0">
                <a:solidFill>
                  <a:srgbClr val="1F497D"/>
                </a:solidFill>
                <a:latin typeface="Calibri"/>
                <a:ea typeface=""/>
                <a:cs typeface=""/>
              </a:rPr>
              <a:t>Gruppe System &amp; Migration</a:t>
            </a:r>
            <a:endParaRPr lang="de-DE" sz="1200" b="1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699792" y="5711757"/>
            <a:ext cx="1143783" cy="862614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algn="ctr" defTabSz="457200"/>
            <a:r>
              <a:rPr lang="de-DE" sz="1200" b="1" kern="0">
                <a:solidFill>
                  <a:srgbClr val="1F497D"/>
                </a:solidFill>
                <a:latin typeface="Calibri"/>
                <a:ea typeface=""/>
                <a:cs typeface=""/>
              </a:rPr>
              <a:t>Gruppe Benutzung</a:t>
            </a:r>
            <a:endParaRPr lang="de-DE" sz="1200" b="1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557756" y="5733256"/>
            <a:ext cx="1656184" cy="864096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457200"/>
            <a:r>
              <a:rPr lang="de-DE" sz="1200" b="1" kern="0" dirty="0">
                <a:solidFill>
                  <a:srgbClr val="1F497D"/>
                </a:solidFill>
                <a:latin typeface="Calibri"/>
                <a:ea typeface=""/>
                <a:cs typeface=""/>
              </a:rPr>
              <a:t>Gruppe Mehrsprachigkeit</a:t>
            </a:r>
          </a:p>
        </p:txBody>
      </p:sp>
      <p:sp>
        <p:nvSpPr>
          <p:cNvPr id="38" name="Rechteck 37"/>
          <p:cNvSpPr/>
          <p:nvPr/>
        </p:nvSpPr>
        <p:spPr>
          <a:xfrm>
            <a:off x="3923928" y="5085185"/>
            <a:ext cx="1501218" cy="122413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defTabSz="457200"/>
            <a:r>
              <a:rPr kumimoji="0" lang="de-CH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lang="de-CH" sz="1100" b="1" kern="0" dirty="0">
                <a:solidFill>
                  <a:srgbClr val="1F497D"/>
                </a:solidFill>
              </a:rPr>
              <a:t>Ex </a:t>
            </a:r>
            <a:r>
              <a:rPr lang="de-CH" sz="1100" b="1" kern="0" dirty="0" err="1">
                <a:solidFill>
                  <a:srgbClr val="1F497D"/>
                </a:solidFill>
              </a:rPr>
              <a:t>Libris</a:t>
            </a:r>
            <a:endParaRPr lang="de-CH" sz="1100" b="1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Project </a:t>
            </a:r>
            <a:r>
              <a:rPr lang="de-DE" sz="1100" kern="0" dirty="0" err="1">
                <a:solidFill>
                  <a:srgbClr val="1F497D"/>
                </a:solidFill>
              </a:rPr>
              <a:t>manager</a:t>
            </a:r>
            <a:r>
              <a:rPr lang="de-DE" sz="1100" kern="0" dirty="0">
                <a:solidFill>
                  <a:srgbClr val="1F497D"/>
                </a:solidFill>
              </a:rPr>
              <a:t> 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5 Alma </a:t>
            </a:r>
            <a:r>
              <a:rPr lang="de-DE" sz="1100" kern="0" dirty="0" err="1">
                <a:solidFill>
                  <a:srgbClr val="1F497D"/>
                </a:solidFill>
              </a:rPr>
              <a:t>consultants</a:t>
            </a:r>
            <a:endParaRPr lang="de-DE" sz="11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2 </a:t>
            </a:r>
            <a:r>
              <a:rPr lang="de-DE" sz="1100" kern="0" dirty="0" err="1">
                <a:solidFill>
                  <a:srgbClr val="1F497D"/>
                </a:solidFill>
              </a:rPr>
              <a:t>migration</a:t>
            </a:r>
            <a:r>
              <a:rPr lang="de-DE" sz="1100" kern="0" dirty="0">
                <a:solidFill>
                  <a:srgbClr val="1F497D"/>
                </a:solidFill>
              </a:rPr>
              <a:t> </a:t>
            </a:r>
            <a:r>
              <a:rPr lang="de-DE" sz="1100" kern="0" dirty="0" err="1">
                <a:solidFill>
                  <a:srgbClr val="1F497D"/>
                </a:solidFill>
              </a:rPr>
              <a:t>specialists</a:t>
            </a:r>
            <a:endParaRPr lang="de-DE" sz="11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2 Primo </a:t>
            </a:r>
            <a:r>
              <a:rPr lang="de-DE" sz="1100" kern="0" dirty="0" err="1">
                <a:solidFill>
                  <a:srgbClr val="1F497D"/>
                </a:solidFill>
              </a:rPr>
              <a:t>consultants</a:t>
            </a:r>
            <a:endParaRPr lang="de-DE" sz="11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2 System </a:t>
            </a:r>
            <a:r>
              <a:rPr lang="de-DE" sz="1100" kern="0" dirty="0" err="1">
                <a:solidFill>
                  <a:srgbClr val="1F497D"/>
                </a:solidFill>
              </a:rPr>
              <a:t>consultants</a:t>
            </a:r>
            <a:endParaRPr lang="de-DE" sz="11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endParaRPr lang="de-DE" sz="11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endParaRPr lang="de-DE" sz="11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endParaRPr lang="de-DE" sz="11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endParaRPr lang="de-DE" sz="11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7452320" y="5196324"/>
            <a:ext cx="1207632" cy="39039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  <a:effectLst/>
        </p:spPr>
        <p:txBody>
          <a:bodyPr lIns="36000" tIns="36000" rIns="36000" bIns="36000" rtlCol="0" anchor="t"/>
          <a:lstStyle/>
          <a:p>
            <a:pPr algn="ctr" defTabSz="457200"/>
            <a:r>
              <a:rPr kumimoji="0" lang="de-CH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lang="de-CH" sz="1000" b="1" kern="0" noProof="0" dirty="0">
                <a:solidFill>
                  <a:srgbClr val="1F497D"/>
                </a:solidFill>
              </a:rPr>
              <a:t>Konsortium</a:t>
            </a:r>
            <a:endParaRPr lang="de-DE" sz="10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439969" y="5719944"/>
            <a:ext cx="1185752" cy="864096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algn="ctr" defTabSz="457200"/>
            <a:r>
              <a:rPr lang="de-DE" sz="1200" b="1" kern="0" dirty="0">
                <a:solidFill>
                  <a:srgbClr val="1F497D"/>
                </a:solidFill>
                <a:latin typeface="Calibri"/>
                <a:ea typeface=""/>
                <a:cs typeface=""/>
              </a:rPr>
              <a:t>Gruppe Metadaten</a:t>
            </a:r>
          </a:p>
        </p:txBody>
      </p:sp>
      <p:sp>
        <p:nvSpPr>
          <p:cNvPr id="37" name="Rechteck 36"/>
          <p:cNvSpPr/>
          <p:nvPr/>
        </p:nvSpPr>
        <p:spPr>
          <a:xfrm>
            <a:off x="2195736" y="5085184"/>
            <a:ext cx="1501217" cy="48918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defTabSz="457200"/>
            <a:r>
              <a:rPr lang="de-CH" sz="1200" b="1" kern="0" dirty="0">
                <a:solidFill>
                  <a:srgbClr val="1F497D"/>
                </a:solidFill>
                <a:latin typeface="Calibri"/>
                <a:ea typeface=""/>
                <a:cs typeface=""/>
              </a:rPr>
              <a:t> Externe </a:t>
            </a:r>
            <a:r>
              <a:rPr lang="de-CH" sz="1200" b="1" kern="0">
                <a:solidFill>
                  <a:srgbClr val="1F497D"/>
                </a:solidFill>
                <a:latin typeface="Calibri"/>
                <a:ea typeface=""/>
                <a:cs typeface=""/>
              </a:rPr>
              <a:t>/ Ex Libris</a:t>
            </a:r>
            <a:r>
              <a:rPr lang="de-CH" sz="1200" b="1" kern="0" dirty="0">
                <a:solidFill>
                  <a:srgbClr val="1F497D"/>
                </a:solidFill>
                <a:latin typeface="Calibri"/>
                <a:ea typeface=""/>
                <a:cs typeface=""/>
              </a:rPr>
              <a:t> </a:t>
            </a:r>
            <a:endParaRPr lang="de-DE" sz="1200" b="1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defTabSz="457200"/>
            <a:endParaRPr lang="de-DE" sz="1200" b="1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defTabSz="457200"/>
            <a:endParaRPr lang="de-DE" sz="1200" b="1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478494" y="5097536"/>
            <a:ext cx="1501218" cy="489183"/>
          </a:xfrm>
          <a:prstGeom prst="rect">
            <a:avLst/>
          </a:prstGeom>
          <a:solidFill>
            <a:sysClr val="window" lastClr="FFFFFF">
              <a:lumMod val="85000"/>
              <a:alpha val="69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  <a:effectLst/>
        </p:spPr>
        <p:txBody>
          <a:bodyPr lIns="36000" tIns="36000" rIns="36000" bIns="36000" rtlCol="0" anchor="t"/>
          <a:lstStyle/>
          <a:p>
            <a:pPr defTabSz="457200"/>
            <a:r>
              <a:rPr kumimoji="0" lang="de-CH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lang="de-CH" sz="1100" b="1" kern="0" dirty="0">
                <a:solidFill>
                  <a:srgbClr val="1F497D"/>
                </a:solidFill>
              </a:rPr>
              <a:t>Externe / </a:t>
            </a:r>
            <a:r>
              <a:rPr lang="de-CH" sz="1100" b="1" kern="0" dirty="0" err="1">
                <a:solidFill>
                  <a:srgbClr val="1F497D"/>
                </a:solidFill>
              </a:rPr>
              <a:t>swissbib</a:t>
            </a:r>
            <a:r>
              <a:rPr lang="de-CH" sz="1100" b="1" kern="0" dirty="0">
                <a:solidFill>
                  <a:srgbClr val="1F497D"/>
                </a:solidFill>
              </a:rPr>
              <a:t> </a:t>
            </a:r>
            <a:endParaRPr lang="de-DE" sz="11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7452320" y="5719944"/>
            <a:ext cx="1207632" cy="39039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  <a:effectLst/>
        </p:spPr>
        <p:txBody>
          <a:bodyPr lIns="36000" tIns="36000" rIns="36000" bIns="36000" rtlCol="0" anchor="t"/>
          <a:lstStyle/>
          <a:p>
            <a:pPr algn="ctr" defTabSz="457200"/>
            <a:r>
              <a:rPr kumimoji="0" lang="de-CH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lang="de-CH" sz="1000" b="1" kern="0" noProof="0" dirty="0" err="1">
                <a:solidFill>
                  <a:srgbClr val="1F497D"/>
                </a:solidFill>
              </a:rPr>
              <a:t>swissbib</a:t>
            </a:r>
            <a:endParaRPr lang="de-DE" sz="10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5626469" y="3284984"/>
            <a:ext cx="1501218" cy="18002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lvl="0" algn="ctr" defTabSz="457200">
              <a:spcAft>
                <a:spcPts val="600"/>
              </a:spcAft>
              <a:defRPr/>
            </a:pPr>
            <a:r>
              <a:rPr lang="de-DE" sz="1200" b="1" kern="0" dirty="0">
                <a:solidFill>
                  <a:srgbClr val="1F497D"/>
                </a:solidFill>
              </a:rPr>
              <a:t>Teilprojekt 4 </a:t>
            </a:r>
            <a:r>
              <a:rPr lang="mr-IN" sz="1200" b="1" kern="0" dirty="0">
                <a:solidFill>
                  <a:srgbClr val="1F497D"/>
                </a:solidFill>
                <a:cs typeface=""/>
              </a:rPr>
              <a:t>–</a:t>
            </a:r>
            <a:r>
              <a:rPr lang="de-DE" sz="1200" b="1" kern="0" dirty="0">
                <a:solidFill>
                  <a:srgbClr val="1F497D"/>
                </a:solidFill>
              </a:rPr>
              <a:t> </a:t>
            </a:r>
            <a:r>
              <a:rPr lang="de-DE" sz="1200" b="1" kern="0" dirty="0" err="1">
                <a:solidFill>
                  <a:srgbClr val="1F497D"/>
                </a:solidFill>
              </a:rPr>
              <a:t>Multilingualism</a:t>
            </a:r>
            <a:endParaRPr lang="de-DE" sz="1200" kern="0" dirty="0">
              <a:solidFill>
                <a:srgbClr val="1F497D"/>
              </a:solidFill>
            </a:endParaRP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Geschäftsführer/in SLSP (TPL)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1-2 Mitarbeiter/in Geschäftsstelle SLSP</a:t>
            </a:r>
          </a:p>
          <a:p>
            <a:pPr marL="171450" lvl="0" indent="-171450" defTabSz="457200">
              <a:buFont typeface="Arial" charset="0"/>
              <a:buChar char="•"/>
              <a:defRPr/>
            </a:pPr>
            <a:r>
              <a:rPr lang="de-DE" sz="1100" kern="0" dirty="0">
                <a:solidFill>
                  <a:srgbClr val="1F497D"/>
                </a:solidFill>
              </a:rPr>
              <a:t>2-5 Bibliotheks-mitarbeitende</a:t>
            </a:r>
            <a:endParaRPr lang="de-DE" sz="1200" kern="0" dirty="0">
              <a:solidFill>
                <a:srgbClr val="C0504D"/>
              </a:solidFill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5626469" y="5097536"/>
            <a:ext cx="1501218" cy="489183"/>
          </a:xfrm>
          <a:prstGeom prst="rect">
            <a:avLst/>
          </a:prstGeom>
          <a:solidFill>
            <a:sysClr val="window" lastClr="FFFFFF">
              <a:lumMod val="85000"/>
              <a:alpha val="69000"/>
            </a:sysClr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  <a:effectLst/>
        </p:spPr>
        <p:txBody>
          <a:bodyPr lIns="36000" tIns="36000" rIns="36000" bIns="36000" rtlCol="0" anchor="t"/>
          <a:lstStyle/>
          <a:p>
            <a:pPr defTabSz="457200"/>
            <a:r>
              <a:rPr kumimoji="0" lang="de-CH" sz="12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lang="de-CH" sz="1100" b="1" kern="0" dirty="0">
                <a:solidFill>
                  <a:srgbClr val="1F497D"/>
                </a:solidFill>
              </a:rPr>
              <a:t>Externe </a:t>
            </a:r>
            <a:endParaRPr lang="de-DE" sz="1100" kern="0" dirty="0">
              <a:solidFill>
                <a:srgbClr val="1F497D"/>
              </a:solidFill>
              <a:latin typeface="Calibri"/>
              <a:ea typeface=""/>
              <a:cs typeface="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1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40" name="Gerade Verbindung 17"/>
          <p:cNvCxnSpPr>
            <a:stCxn id="26" idx="4"/>
            <a:endCxn id="29" idx="4"/>
          </p:cNvCxnSpPr>
          <p:nvPr/>
        </p:nvCxnSpPr>
        <p:spPr>
          <a:xfrm rot="16200000" flipH="1">
            <a:off x="4202690" y="4414194"/>
            <a:ext cx="13312" cy="4353003"/>
          </a:xfrm>
          <a:prstGeom prst="bentConnector3">
            <a:avLst>
              <a:gd name="adj1" fmla="val 1817248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chemeClr val="accent1"/>
            </a:solidFill>
            <a:prstDash val="dash"/>
          </a:ln>
          <a:effectLst/>
        </p:spPr>
      </p:cxnSp>
    </p:spTree>
    <p:extLst>
      <p:ext uri="{BB962C8B-B14F-4D97-AF65-F5344CB8AC3E}">
        <p14:creationId xmlns:p14="http://schemas.microsoft.com/office/powerpoint/2010/main" val="2654387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/>
          </a:bodyPr>
          <a:lstStyle/>
          <a:p>
            <a:r>
              <a:rPr lang="de-CH" sz="2400" dirty="0" smtClean="0">
                <a:latin typeface="+mn-lt"/>
              </a:rPr>
              <a:t>Betriebsmodell </a:t>
            </a:r>
            <a:r>
              <a:rPr lang="de-CH" sz="2400" dirty="0">
                <a:latin typeface="+mn-lt"/>
              </a:rPr>
              <a:t>für die </a:t>
            </a:r>
            <a:r>
              <a:rPr lang="de-CH" sz="2400" dirty="0" smtClean="0">
                <a:latin typeface="+mn-lt"/>
              </a:rPr>
              <a:t>Plattform ab 2021</a:t>
            </a:r>
            <a:endParaRPr lang="de-CH" sz="2400" i="1" dirty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92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19882"/>
            <a:ext cx="8229600" cy="580926"/>
          </a:xfrm>
        </p:spPr>
        <p:txBody>
          <a:bodyPr>
            <a:noAutofit/>
          </a:bodyPr>
          <a:lstStyle/>
          <a:p>
            <a:pPr lvl="0" algn="ctr"/>
            <a:r>
              <a:rPr lang="fr-CH" sz="2800" dirty="0" smtClean="0">
                <a:latin typeface="Calibri"/>
              </a:rPr>
              <a:t>SLSP: </a:t>
            </a:r>
            <a:r>
              <a:rPr lang="fr-CH" sz="2800" dirty="0" err="1" smtClean="0">
                <a:latin typeface="Calibri"/>
              </a:rPr>
              <a:t>Echtbetrieb</a:t>
            </a:r>
            <a:r>
              <a:rPr lang="fr-CH" sz="2800" dirty="0" smtClean="0">
                <a:latin typeface="Calibri"/>
              </a:rPr>
              <a:t> ab </a:t>
            </a:r>
            <a:r>
              <a:rPr lang="fr-CH" sz="2800" dirty="0" err="1" smtClean="0">
                <a:latin typeface="Calibri"/>
              </a:rPr>
              <a:t>dem</a:t>
            </a:r>
            <a:r>
              <a:rPr lang="fr-CH" sz="2800" dirty="0" smtClean="0">
                <a:latin typeface="Calibri"/>
              </a:rPr>
              <a:t> </a:t>
            </a:r>
            <a:r>
              <a:rPr lang="fr-CH" sz="2800" dirty="0" err="1" smtClean="0">
                <a:latin typeface="Calibri"/>
              </a:rPr>
              <a:t>Jahr</a:t>
            </a:r>
            <a:r>
              <a:rPr lang="fr-CH" sz="2800" dirty="0" smtClean="0">
                <a:latin typeface="Calibri"/>
              </a:rPr>
              <a:t> 2021 </a:t>
            </a:r>
            <a:endParaRPr lang="fr-CH" sz="2800" dirty="0">
              <a:latin typeface="Calibri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43397"/>
            <a:ext cx="8363272" cy="4093915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  <a:buFont typeface="Courier New"/>
              <a:buChar char="o"/>
            </a:pPr>
            <a:r>
              <a:rPr lang="fr-FR" sz="2400" dirty="0" smtClean="0">
                <a:latin typeface="Calibri"/>
              </a:rPr>
              <a:t>SLSP AG </a:t>
            </a:r>
            <a:r>
              <a:rPr lang="fr-FR" sz="2400" dirty="0" err="1" smtClean="0">
                <a:latin typeface="Calibri"/>
              </a:rPr>
              <a:t>als</a:t>
            </a:r>
            <a:r>
              <a:rPr lang="fr-FR" sz="2400" dirty="0" smtClean="0">
                <a:latin typeface="Calibri"/>
              </a:rPr>
              <a:t> </a:t>
            </a:r>
            <a:r>
              <a:rPr lang="fr-FR" sz="2400" dirty="0" err="1" smtClean="0">
                <a:latin typeface="Calibri"/>
              </a:rPr>
              <a:t>nicht</a:t>
            </a:r>
            <a:r>
              <a:rPr lang="fr-FR" sz="2400" dirty="0" smtClean="0">
                <a:latin typeface="Calibri"/>
              </a:rPr>
              <a:t> </a:t>
            </a:r>
            <a:r>
              <a:rPr lang="fr-FR" sz="2400" dirty="0" err="1">
                <a:latin typeface="Calibri"/>
              </a:rPr>
              <a:t>gewinnorientierte</a:t>
            </a:r>
            <a:r>
              <a:rPr lang="fr-FR" sz="2400" dirty="0">
                <a:latin typeface="Calibri"/>
              </a:rPr>
              <a:t> </a:t>
            </a:r>
            <a:r>
              <a:rPr lang="fr-FR" sz="2400" dirty="0" err="1" smtClean="0">
                <a:latin typeface="Calibri"/>
              </a:rPr>
              <a:t>Aktiengesellschaft</a:t>
            </a:r>
            <a:endParaRPr lang="fr-FR" sz="2400" dirty="0">
              <a:latin typeface="Calibri"/>
            </a:endParaRPr>
          </a:p>
          <a:p>
            <a:pPr>
              <a:buClr>
                <a:srgbClr val="800000"/>
              </a:buClr>
              <a:buFont typeface="Courier New"/>
              <a:buChar char="o"/>
            </a:pPr>
            <a:r>
              <a:rPr lang="fr-FR" sz="2400" dirty="0" err="1">
                <a:latin typeface="Calibri"/>
              </a:rPr>
              <a:t>Aktionäre</a:t>
            </a:r>
            <a:r>
              <a:rPr lang="fr-FR" sz="2400" dirty="0">
                <a:latin typeface="Calibri"/>
              </a:rPr>
              <a:t> </a:t>
            </a:r>
            <a:r>
              <a:rPr lang="fr-FR" sz="2400" dirty="0" err="1">
                <a:latin typeface="Calibri"/>
              </a:rPr>
              <a:t>sind</a:t>
            </a:r>
            <a:r>
              <a:rPr lang="fr-FR" sz="2400" dirty="0">
                <a:latin typeface="Calibri"/>
              </a:rPr>
              <a:t> </a:t>
            </a:r>
            <a:r>
              <a:rPr lang="fr-FR" sz="2400" dirty="0" err="1">
                <a:latin typeface="Calibri"/>
              </a:rPr>
              <a:t>primär</a:t>
            </a:r>
            <a:r>
              <a:rPr lang="fr-FR" sz="2400" dirty="0">
                <a:latin typeface="Calibri"/>
              </a:rPr>
              <a:t> die Schweizer </a:t>
            </a:r>
            <a:r>
              <a:rPr lang="fr-FR" sz="2400" dirty="0" err="1">
                <a:latin typeface="Calibri"/>
              </a:rPr>
              <a:t>Hochschulen</a:t>
            </a:r>
            <a:r>
              <a:rPr lang="fr-FR" sz="2400" dirty="0">
                <a:latin typeface="Calibri"/>
              </a:rPr>
              <a:t> </a:t>
            </a:r>
          </a:p>
          <a:p>
            <a:pPr>
              <a:buClr>
                <a:srgbClr val="800000"/>
              </a:buClr>
              <a:buFont typeface="Courier New"/>
              <a:buChar char="o"/>
            </a:pPr>
            <a:r>
              <a:rPr lang="fr-FR" sz="2400" dirty="0" smtClean="0">
                <a:latin typeface="Calibri"/>
              </a:rPr>
              <a:t>SLSP </a:t>
            </a:r>
            <a:r>
              <a:rPr lang="fr-FR" sz="2400" dirty="0" err="1" smtClean="0">
                <a:latin typeface="Calibri"/>
              </a:rPr>
              <a:t>betreut</a:t>
            </a:r>
            <a:r>
              <a:rPr lang="fr-FR" sz="2400" dirty="0" smtClean="0">
                <a:latin typeface="Calibri"/>
              </a:rPr>
              <a:t> </a:t>
            </a:r>
            <a:r>
              <a:rPr lang="fr-FR" sz="2400" dirty="0" err="1" smtClean="0">
                <a:latin typeface="Calibri"/>
              </a:rPr>
              <a:t>etwa</a:t>
            </a:r>
            <a:r>
              <a:rPr lang="fr-FR" sz="2400" dirty="0" smtClean="0">
                <a:latin typeface="Calibri"/>
              </a:rPr>
              <a:t> </a:t>
            </a:r>
            <a:r>
              <a:rPr lang="fr-FR" sz="2400" dirty="0" smtClean="0">
                <a:latin typeface="Calibri"/>
              </a:rPr>
              <a:t>572(?) </a:t>
            </a:r>
            <a:r>
              <a:rPr lang="fr-FR" sz="2400" dirty="0" err="1" smtClean="0">
                <a:latin typeface="Calibri"/>
              </a:rPr>
              <a:t>Bibliotheken</a:t>
            </a:r>
            <a:r>
              <a:rPr lang="fr-FR" sz="2400" dirty="0" smtClean="0">
                <a:latin typeface="Calibri"/>
              </a:rPr>
              <a:t>, </a:t>
            </a:r>
            <a:r>
              <a:rPr lang="fr-FR" sz="2400" dirty="0" err="1" smtClean="0">
                <a:latin typeface="Calibri"/>
              </a:rPr>
              <a:t>w</a:t>
            </a:r>
            <a:r>
              <a:rPr lang="fr-FR" sz="2400" dirty="0" err="1" smtClean="0">
                <a:latin typeface="Calibri"/>
              </a:rPr>
              <a:t>eitere</a:t>
            </a:r>
            <a:r>
              <a:rPr lang="fr-FR" sz="2400" dirty="0" smtClean="0">
                <a:latin typeface="Calibri"/>
              </a:rPr>
              <a:t> </a:t>
            </a:r>
            <a:r>
              <a:rPr lang="fr-FR" sz="2400" dirty="0" err="1" smtClean="0">
                <a:latin typeface="Calibri"/>
              </a:rPr>
              <a:t>Neukunden</a:t>
            </a:r>
            <a:r>
              <a:rPr lang="fr-FR" sz="2400" dirty="0" smtClean="0">
                <a:latin typeface="Calibri"/>
              </a:rPr>
              <a:t> </a:t>
            </a:r>
            <a:r>
              <a:rPr lang="fr-FR" sz="2400" dirty="0" err="1" smtClean="0">
                <a:latin typeface="Calibri"/>
              </a:rPr>
              <a:t>werden</a:t>
            </a:r>
            <a:r>
              <a:rPr lang="fr-FR" sz="2400" dirty="0" smtClean="0">
                <a:latin typeface="Calibri"/>
              </a:rPr>
              <a:t> </a:t>
            </a:r>
            <a:r>
              <a:rPr lang="fr-FR" sz="2400" dirty="0" err="1" smtClean="0">
                <a:latin typeface="Calibri"/>
              </a:rPr>
              <a:t>akquiriert</a:t>
            </a:r>
            <a:endParaRPr lang="fr-FR" sz="2400" dirty="0" smtClean="0">
              <a:latin typeface="Calibri"/>
            </a:endParaRPr>
          </a:p>
          <a:p>
            <a:pPr>
              <a:buClr>
                <a:srgbClr val="800000"/>
              </a:buClr>
              <a:buFont typeface="Courier New"/>
              <a:buChar char="o"/>
            </a:pPr>
            <a:r>
              <a:rPr lang="fr-CH" sz="2400" dirty="0">
                <a:latin typeface="+mn-lt"/>
              </a:rPr>
              <a:t>Die </a:t>
            </a:r>
            <a:r>
              <a:rPr lang="fr-CH" sz="2400" dirty="0" smtClean="0">
                <a:latin typeface="+mn-lt"/>
              </a:rPr>
              <a:t>«Basic </a:t>
            </a:r>
            <a:r>
              <a:rPr lang="fr-CH" sz="2400" dirty="0" err="1" smtClean="0">
                <a:latin typeface="+mn-lt"/>
              </a:rPr>
              <a:t>Kosten</a:t>
            </a:r>
            <a:r>
              <a:rPr lang="fr-CH" sz="2400" dirty="0" smtClean="0">
                <a:latin typeface="+mn-lt"/>
              </a:rPr>
              <a:t>» </a:t>
            </a:r>
            <a:r>
              <a:rPr lang="fr-CH" sz="2400" dirty="0" err="1" smtClean="0">
                <a:latin typeface="+mn-lt"/>
              </a:rPr>
              <a:t>werden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nach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>
                <a:latin typeface="+mn-lt"/>
              </a:rPr>
              <a:t>einem</a:t>
            </a:r>
            <a:r>
              <a:rPr lang="fr-CH" sz="2400" dirty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Kostenschlüssel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verteilt</a:t>
            </a:r>
            <a:r>
              <a:rPr lang="fr-CH" sz="2400" dirty="0" smtClean="0">
                <a:latin typeface="+mn-lt"/>
              </a:rPr>
              <a:t>, </a:t>
            </a:r>
            <a:r>
              <a:rPr lang="fr-CH" sz="2400" dirty="0" err="1">
                <a:latin typeface="+mn-lt"/>
              </a:rPr>
              <a:t>abhängig</a:t>
            </a:r>
            <a:r>
              <a:rPr lang="fr-CH" sz="2400" dirty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von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smtClean="0">
                <a:latin typeface="+mn-lt"/>
              </a:rPr>
              <a:t>der </a:t>
            </a:r>
            <a:r>
              <a:rPr lang="fr-CH" sz="2400" dirty="0" smtClean="0">
                <a:latin typeface="+mn-lt"/>
              </a:rPr>
              <a:t>«</a:t>
            </a:r>
            <a:r>
              <a:rPr lang="fr-CH" sz="2400" dirty="0" err="1" smtClean="0">
                <a:latin typeface="+mn-lt"/>
              </a:rPr>
              <a:t>Grösse</a:t>
            </a:r>
            <a:r>
              <a:rPr lang="fr-CH" sz="2400" dirty="0" smtClean="0">
                <a:latin typeface="+mn-lt"/>
              </a:rPr>
              <a:t>» </a:t>
            </a:r>
            <a:r>
              <a:rPr lang="fr-CH" sz="2400" dirty="0" smtClean="0">
                <a:latin typeface="+mn-lt"/>
              </a:rPr>
              <a:t>der </a:t>
            </a:r>
            <a:r>
              <a:rPr lang="fr-CH" sz="2400" dirty="0" err="1" smtClean="0">
                <a:latin typeface="+mn-lt"/>
              </a:rPr>
              <a:t>Einrichtung</a:t>
            </a:r>
            <a:r>
              <a:rPr lang="fr-CH" sz="2400" dirty="0" smtClean="0">
                <a:latin typeface="+mn-lt"/>
              </a:rPr>
              <a:t>. (</a:t>
            </a:r>
            <a:r>
              <a:rPr lang="fr-CH" sz="2400" dirty="0" err="1" smtClean="0">
                <a:latin typeface="+mn-lt"/>
              </a:rPr>
              <a:t>Wie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messen</a:t>
            </a:r>
            <a:r>
              <a:rPr lang="fr-CH" sz="2400" dirty="0" smtClean="0">
                <a:latin typeface="+mn-lt"/>
              </a:rPr>
              <a:t>?)</a:t>
            </a:r>
            <a:endParaRPr lang="fr-CH" sz="2400" dirty="0" smtClean="0">
              <a:latin typeface="+mn-lt"/>
            </a:endParaRPr>
          </a:p>
          <a:p>
            <a:pPr>
              <a:buClr>
                <a:srgbClr val="800000"/>
              </a:buClr>
              <a:buFont typeface="Courier New"/>
              <a:buChar char="o"/>
            </a:pPr>
            <a:r>
              <a:rPr lang="fr-CH" sz="2400" dirty="0" smtClean="0">
                <a:latin typeface="+mn-lt"/>
              </a:rPr>
              <a:t>«</a:t>
            </a:r>
            <a:r>
              <a:rPr lang="fr-CH" sz="2400" dirty="0" err="1" smtClean="0">
                <a:latin typeface="+mn-lt"/>
              </a:rPr>
              <a:t>Optional</a:t>
            </a:r>
            <a:r>
              <a:rPr lang="fr-CH" sz="2400" dirty="0" smtClean="0">
                <a:latin typeface="+mn-lt"/>
              </a:rPr>
              <a:t> Services» </a:t>
            </a:r>
            <a:r>
              <a:rPr lang="fr-CH" sz="2400" dirty="0" err="1" smtClean="0">
                <a:latin typeface="+mn-lt"/>
              </a:rPr>
              <a:t>werden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nach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Aufwand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verrechnet</a:t>
            </a:r>
            <a:endParaRPr lang="fr-CH" sz="2400" dirty="0" smtClean="0">
              <a:latin typeface="+mn-lt"/>
            </a:endParaRPr>
          </a:p>
          <a:p>
            <a:pPr>
              <a:buClr>
                <a:srgbClr val="800000"/>
              </a:buClr>
              <a:buFont typeface="Courier New"/>
              <a:buChar char="o"/>
            </a:pPr>
            <a:r>
              <a:rPr lang="fr-CH" sz="2400" dirty="0" err="1" smtClean="0">
                <a:latin typeface="+mn-lt"/>
              </a:rPr>
              <a:t>Minimalmitgliedsbeitrag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für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 smtClean="0">
                <a:latin typeface="+mn-lt"/>
              </a:rPr>
              <a:t>kleine</a:t>
            </a:r>
            <a:r>
              <a:rPr lang="fr-CH" sz="2400" dirty="0" smtClean="0">
                <a:latin typeface="+mn-lt"/>
              </a:rPr>
              <a:t> </a:t>
            </a:r>
            <a:r>
              <a:rPr lang="fr-CH" sz="2400" dirty="0" err="1">
                <a:latin typeface="+mn-lt"/>
              </a:rPr>
              <a:t>E</a:t>
            </a:r>
            <a:r>
              <a:rPr lang="fr-CH" sz="2400" dirty="0" err="1" smtClean="0">
                <a:latin typeface="+mn-lt"/>
              </a:rPr>
              <a:t>inrichtungen</a:t>
            </a:r>
            <a:endParaRPr lang="fr-CH" sz="2400" dirty="0" smtClean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29DEB9B7-D143-48E7-80A2-476598451DC2}" type="slidenum">
              <a:rPr lang="de-CH" smtClean="0"/>
              <a:pPr/>
              <a:t>22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539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63272" cy="580926"/>
          </a:xfrm>
        </p:spPr>
        <p:txBody>
          <a:bodyPr>
            <a:noAutofit/>
          </a:bodyPr>
          <a:lstStyle/>
          <a:p>
            <a:pPr algn="ctr"/>
            <a:r>
              <a:rPr lang="fr-FR" sz="2800" dirty="0" err="1">
                <a:latin typeface="Calibri"/>
              </a:rPr>
              <a:t>Fazit</a:t>
            </a:r>
            <a:r>
              <a:rPr lang="fr-FR" sz="2800" dirty="0">
                <a:latin typeface="Calibri"/>
              </a:rPr>
              <a:t> </a:t>
            </a:r>
            <a:endParaRPr lang="fr-FR" sz="2800" dirty="0">
              <a:latin typeface="+mj-lt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76994" y="1556792"/>
            <a:ext cx="8229600" cy="453650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800000"/>
              </a:buClr>
              <a:buFont typeface="Courier New"/>
              <a:buChar char="o"/>
            </a:pPr>
            <a:r>
              <a:rPr lang="fr-CH" sz="2600" dirty="0">
                <a:latin typeface="+mn-lt"/>
              </a:rPr>
              <a:t>SLSP ist ein Projekt von </a:t>
            </a:r>
            <a:r>
              <a:rPr lang="fr-CH" sz="2600" dirty="0" err="1">
                <a:latin typeface="+mn-lt"/>
              </a:rPr>
              <a:t>nationaler</a:t>
            </a:r>
            <a:r>
              <a:rPr lang="fr-CH" sz="2600" dirty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Ausstrahlung</a:t>
            </a:r>
            <a:r>
              <a:rPr lang="fr-CH" sz="2600" dirty="0" smtClean="0">
                <a:latin typeface="+mn-lt"/>
              </a:rPr>
              <a:t>, </a:t>
            </a:r>
            <a:r>
              <a:rPr lang="fr-CH" sz="2600" dirty="0">
                <a:latin typeface="+mn-lt"/>
              </a:rPr>
              <a:t>das auf Basis eines umfangreichen Serviceangebotes Mehrwerte für Wissenschaft, Forschung und Lehre </a:t>
            </a:r>
            <a:r>
              <a:rPr lang="fr-CH" sz="2600" dirty="0" err="1">
                <a:latin typeface="+mn-lt"/>
              </a:rPr>
              <a:t>schaffen</a:t>
            </a:r>
            <a:r>
              <a:rPr lang="fr-CH" sz="2600" dirty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wird</a:t>
            </a:r>
            <a:endParaRPr lang="fr-CH" sz="2600" dirty="0" smtClean="0">
              <a:latin typeface="+mn-lt"/>
            </a:endParaRPr>
          </a:p>
          <a:p>
            <a:pPr lvl="0">
              <a:buClr>
                <a:srgbClr val="800000"/>
              </a:buClr>
              <a:buFont typeface="Courier New"/>
              <a:buChar char="o"/>
            </a:pPr>
            <a:r>
              <a:rPr lang="fr-CH" sz="2600" dirty="0" smtClean="0">
                <a:latin typeface="+mn-lt"/>
              </a:rPr>
              <a:t>SLSP </a:t>
            </a:r>
            <a:r>
              <a:rPr lang="fr-CH" sz="2600" dirty="0" err="1" smtClean="0">
                <a:latin typeface="+mn-lt"/>
              </a:rPr>
              <a:t>bietet</a:t>
            </a:r>
            <a:r>
              <a:rPr lang="fr-CH" sz="2600" dirty="0" smtClean="0">
                <a:latin typeface="+mn-lt"/>
              </a:rPr>
              <a:t> die Basis </a:t>
            </a:r>
            <a:r>
              <a:rPr lang="fr-CH" sz="2600" dirty="0" err="1" smtClean="0">
                <a:latin typeface="+mn-lt"/>
              </a:rPr>
              <a:t>für</a:t>
            </a:r>
            <a:r>
              <a:rPr lang="fr-CH" sz="2600" dirty="0" smtClean="0">
                <a:latin typeface="+mn-lt"/>
              </a:rPr>
              <a:t> die </a:t>
            </a:r>
            <a:r>
              <a:rPr lang="fr-CH" sz="2600" dirty="0" err="1" smtClean="0">
                <a:latin typeface="+mn-lt"/>
              </a:rPr>
              <a:t>Ausschöpfung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dezentral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vorhandener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Ressourcen</a:t>
            </a:r>
            <a:endParaRPr lang="fr-CH" sz="2600" dirty="0" smtClean="0">
              <a:latin typeface="+mn-lt"/>
            </a:endParaRPr>
          </a:p>
          <a:p>
            <a:pPr lvl="0">
              <a:buClr>
                <a:srgbClr val="800000"/>
              </a:buClr>
              <a:buFont typeface="Courier New"/>
              <a:buChar char="o"/>
            </a:pPr>
            <a:r>
              <a:rPr lang="fr-CH" sz="2600" dirty="0" smtClean="0">
                <a:latin typeface="+mn-lt"/>
              </a:rPr>
              <a:t>SLSP </a:t>
            </a:r>
            <a:r>
              <a:rPr lang="fr-CH" sz="2600" dirty="0" err="1" smtClean="0">
                <a:latin typeface="+mn-lt"/>
              </a:rPr>
              <a:t>ist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das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bisher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umfangreichste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bibliothekarische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Kooperationsprojekt</a:t>
            </a:r>
            <a:r>
              <a:rPr lang="fr-CH" sz="2600" dirty="0" smtClean="0">
                <a:latin typeface="+mn-lt"/>
              </a:rPr>
              <a:t> der Schweiz</a:t>
            </a:r>
          </a:p>
          <a:p>
            <a:pPr lvl="0">
              <a:buClr>
                <a:srgbClr val="800000"/>
              </a:buClr>
              <a:buFont typeface="Courier New"/>
              <a:buChar char="o"/>
            </a:pPr>
            <a:r>
              <a:rPr lang="fr-CH" sz="2600" dirty="0" err="1" smtClean="0">
                <a:latin typeface="+mn-lt"/>
              </a:rPr>
              <a:t>Gewünscht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ist</a:t>
            </a:r>
            <a:r>
              <a:rPr lang="fr-CH" sz="2600" dirty="0" smtClean="0">
                <a:latin typeface="+mn-lt"/>
              </a:rPr>
              <a:t> die </a:t>
            </a:r>
            <a:r>
              <a:rPr lang="fr-CH" sz="2600" dirty="0" err="1" smtClean="0">
                <a:latin typeface="+mn-lt"/>
              </a:rPr>
              <a:t>Beteiligung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möglichst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vieler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wissenschaftlicher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Bibliotheken</a:t>
            </a:r>
            <a:r>
              <a:rPr lang="fr-CH" sz="2600" dirty="0" smtClean="0">
                <a:latin typeface="+mn-lt"/>
              </a:rPr>
              <a:t> der Schweiz (</a:t>
            </a:r>
            <a:r>
              <a:rPr lang="fr-CH" sz="2600" dirty="0" err="1" smtClean="0">
                <a:latin typeface="+mn-lt"/>
              </a:rPr>
              <a:t>z.T</a:t>
            </a:r>
            <a:r>
              <a:rPr lang="fr-CH" sz="2600" dirty="0" smtClean="0">
                <a:latin typeface="+mn-lt"/>
              </a:rPr>
              <a:t>. </a:t>
            </a:r>
            <a:r>
              <a:rPr lang="fr-CH" sz="2600" dirty="0" err="1" smtClean="0">
                <a:latin typeface="+mn-lt"/>
              </a:rPr>
              <a:t>Beitritt</a:t>
            </a:r>
            <a:r>
              <a:rPr lang="fr-CH" sz="2600" dirty="0" smtClean="0">
                <a:latin typeface="+mn-lt"/>
              </a:rPr>
              <a:t> </a:t>
            </a:r>
            <a:r>
              <a:rPr lang="fr-CH" sz="2600" dirty="0" err="1" smtClean="0">
                <a:latin typeface="+mn-lt"/>
              </a:rPr>
              <a:t>nach</a:t>
            </a:r>
            <a:r>
              <a:rPr lang="fr-CH" sz="2600" dirty="0" smtClean="0">
                <a:latin typeface="+mn-lt"/>
              </a:rPr>
              <a:t> 2021)</a:t>
            </a:r>
            <a:endParaRPr lang="fr-CH" sz="2200" dirty="0" smtClean="0">
              <a:latin typeface="+mn-lt"/>
            </a:endParaRPr>
          </a:p>
          <a:p>
            <a:pPr lvl="0">
              <a:buClr>
                <a:srgbClr val="800000"/>
              </a:buClr>
              <a:buFont typeface="Courier New"/>
              <a:buChar char="o"/>
            </a:pPr>
            <a:r>
              <a:rPr lang="fr-CH" sz="2600" dirty="0" smtClean="0">
                <a:latin typeface="+mn-lt"/>
              </a:rPr>
              <a:t>Das Projekt SLSP stösst nach wie vor auf lebhaftes Interesse in der Schweizer Hochschul- und Bibliothekscommunity                         </a:t>
            </a:r>
            <a:endParaRPr lang="fr-CH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25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68353"/>
            <a:ext cx="8229600" cy="1828799"/>
          </a:xfrm>
        </p:spPr>
        <p:txBody>
          <a:bodyPr/>
          <a:lstStyle/>
          <a:p>
            <a:pPr marL="0" indent="0" algn="ctr">
              <a:buNone/>
            </a:pPr>
            <a:r>
              <a:rPr lang="de-CH" dirty="0" smtClean="0">
                <a:latin typeface="+mn-lt"/>
              </a:rPr>
              <a:t>Vielen Dank für Ihre Aufmerksamkeit!</a:t>
            </a:r>
          </a:p>
          <a:p>
            <a:pPr marL="0" indent="0" algn="ctr">
              <a:buNone/>
            </a:pPr>
            <a:r>
              <a:rPr lang="de-CH" smtClean="0">
                <a:latin typeface="+mn-lt"/>
              </a:rPr>
              <a:t>alice.keller@zb.uzh.ch</a:t>
            </a:r>
            <a:endParaRPr lang="de-CH" dirty="0" smtClean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75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19882"/>
            <a:ext cx="8229600" cy="5809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e-CH" sz="2800" dirty="0" smtClean="0">
                <a:latin typeface="+mn-lt"/>
              </a:rPr>
              <a:t>Ausgangssituation für SLSP</a:t>
            </a:r>
            <a:endParaRPr lang="de-CH" sz="28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0050" y="1988840"/>
            <a:ext cx="8208912" cy="4248472"/>
          </a:xfrm>
        </p:spPr>
        <p:txBody>
          <a:bodyPr>
            <a:normAutofit/>
          </a:bodyPr>
          <a:lstStyle/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>
                <a:latin typeface="+mn-lt"/>
              </a:rPr>
              <a:t>Neue Themen an der Schnittstelle Wissenschaft/Forschung/ Lehre einerseits und Bibliothek/Information </a:t>
            </a:r>
            <a:r>
              <a:rPr lang="de-CH" sz="2400" dirty="0" smtClean="0">
                <a:latin typeface="+mn-lt"/>
              </a:rPr>
              <a:t>erfordern neue Services</a:t>
            </a: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 smtClean="0">
                <a:latin typeface="+mn-lt"/>
              </a:rPr>
              <a:t>Die aktuellen Bibliothekssysteme sind technisch nicht mehr State-</a:t>
            </a:r>
            <a:r>
              <a:rPr lang="de-CH" sz="2400" dirty="0" err="1" smtClean="0">
                <a:latin typeface="+mn-lt"/>
              </a:rPr>
              <a:t>of</a:t>
            </a:r>
            <a:r>
              <a:rPr lang="de-CH" sz="2400" dirty="0" smtClean="0">
                <a:latin typeface="+mn-lt"/>
              </a:rPr>
              <a:t>-the-Art</a:t>
            </a:r>
            <a:endParaRPr lang="de-CH" sz="2400" dirty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>
                <a:latin typeface="+mn-lt"/>
              </a:rPr>
              <a:t>Heterogene Struktur der Bibliotheksverbünde in der </a:t>
            </a:r>
            <a:r>
              <a:rPr lang="de-CH" sz="2400" dirty="0" smtClean="0">
                <a:latin typeface="+mn-lt"/>
              </a:rPr>
              <a:t>Schweiz</a:t>
            </a:r>
          </a:p>
          <a:p>
            <a:pPr marL="400050" lvl="1" indent="0">
              <a:buClr>
                <a:srgbClr val="C00000"/>
              </a:buClr>
              <a:buSzPct val="80000"/>
              <a:buNone/>
            </a:pPr>
            <a:r>
              <a:rPr lang="de-CH" sz="200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de-CH" dirty="0" smtClean="0">
                <a:latin typeface="+mn-lt"/>
              </a:rPr>
              <a:t>Ein </a:t>
            </a:r>
            <a:r>
              <a:rPr lang="de-CH" dirty="0">
                <a:latin typeface="+mn-lt"/>
              </a:rPr>
              <a:t>hohes Mass an redundanten Arbeiten </a:t>
            </a:r>
            <a:r>
              <a:rPr lang="de-CH" dirty="0" smtClean="0">
                <a:latin typeface="+mn-lt"/>
                <a:sym typeface="Wingdings" panose="05000000000000000000" pitchFamily="2" charset="2"/>
              </a:rPr>
              <a:t> Ziel: «freie Valenzen» schaffen</a:t>
            </a:r>
            <a:endParaRPr lang="de-CH" dirty="0" smtClean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 smtClean="0">
                <a:latin typeface="+mn-lt"/>
              </a:rPr>
              <a:t>Die </a:t>
            </a:r>
            <a:r>
              <a:rPr lang="de-CH" sz="2400" dirty="0">
                <a:latin typeface="+mn-lt"/>
              </a:rPr>
              <a:t>bestehenden Bibliotheksverbünde befinden sich (teilweise) in </a:t>
            </a:r>
            <a:r>
              <a:rPr lang="de-CH" sz="2400" dirty="0" smtClean="0">
                <a:latin typeface="+mn-lt"/>
              </a:rPr>
              <a:t>Auflösung (Westschweiz RERO)</a:t>
            </a:r>
            <a:endParaRPr lang="de-CH" sz="2400" dirty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endParaRPr lang="de-CH" sz="2000" dirty="0" smtClean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92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78"/>
          <p:cNvGrpSpPr>
            <a:grpSpLocks/>
          </p:cNvGrpSpPr>
          <p:nvPr/>
        </p:nvGrpSpPr>
        <p:grpSpPr bwMode="auto">
          <a:xfrm>
            <a:off x="395536" y="1102320"/>
            <a:ext cx="8686800" cy="5207000"/>
            <a:chOff x="144" y="427"/>
            <a:chExt cx="5472" cy="3280"/>
          </a:xfrm>
        </p:grpSpPr>
        <p:pic>
          <p:nvPicPr>
            <p:cNvPr id="2063" name="Picture 2" descr="karte_pp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427"/>
              <a:ext cx="5472" cy="328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</p:pic>
        <p:sp>
          <p:nvSpPr>
            <p:cNvPr id="2064" name="Text Box 3"/>
            <p:cNvSpPr txBox="1">
              <a:spLocks noChangeArrowheads="1"/>
            </p:cNvSpPr>
            <p:nvPr/>
          </p:nvSpPr>
          <p:spPr bwMode="auto">
            <a:xfrm>
              <a:off x="3360" y="1147"/>
              <a:ext cx="30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 dirty="0" smtClean="0"/>
                <a:t>Zürich</a:t>
              </a:r>
              <a:endParaRPr lang="de-CH" altLang="de-DE" b="1" dirty="0"/>
            </a:p>
          </p:txBody>
        </p:sp>
        <p:sp>
          <p:nvSpPr>
            <p:cNvPr id="2065" name="Text Box 4"/>
            <p:cNvSpPr txBox="1">
              <a:spLocks noChangeArrowheads="1"/>
            </p:cNvSpPr>
            <p:nvPr/>
          </p:nvSpPr>
          <p:spPr bwMode="auto">
            <a:xfrm>
              <a:off x="1968" y="667"/>
              <a:ext cx="2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 dirty="0"/>
                <a:t>Basel</a:t>
              </a:r>
            </a:p>
          </p:txBody>
        </p:sp>
        <p:sp>
          <p:nvSpPr>
            <p:cNvPr id="2066" name="Text Box 5"/>
            <p:cNvSpPr txBox="1">
              <a:spLocks noChangeArrowheads="1"/>
            </p:cNvSpPr>
            <p:nvPr/>
          </p:nvSpPr>
          <p:spPr bwMode="auto">
            <a:xfrm>
              <a:off x="2125" y="1771"/>
              <a:ext cx="2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 dirty="0"/>
                <a:t>Bern</a:t>
              </a:r>
            </a:p>
          </p:txBody>
        </p:sp>
        <p:sp>
          <p:nvSpPr>
            <p:cNvPr id="2067" name="Text Box 6"/>
            <p:cNvSpPr txBox="1">
              <a:spLocks noChangeArrowheads="1"/>
            </p:cNvSpPr>
            <p:nvPr/>
          </p:nvSpPr>
          <p:spPr bwMode="auto">
            <a:xfrm>
              <a:off x="577" y="3149"/>
              <a:ext cx="23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 dirty="0" smtClean="0"/>
                <a:t>Genf</a:t>
              </a:r>
              <a:endParaRPr lang="de-CH" altLang="de-DE" b="1" dirty="0"/>
            </a:p>
          </p:txBody>
        </p:sp>
        <p:sp>
          <p:nvSpPr>
            <p:cNvPr id="2068" name="Text Box 7"/>
            <p:cNvSpPr txBox="1">
              <a:spLocks noChangeArrowheads="1"/>
            </p:cNvSpPr>
            <p:nvPr/>
          </p:nvSpPr>
          <p:spPr bwMode="auto">
            <a:xfrm>
              <a:off x="1200" y="2443"/>
              <a:ext cx="4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 dirty="0"/>
                <a:t>Lausanne</a:t>
              </a:r>
            </a:p>
          </p:txBody>
        </p:sp>
        <p:sp>
          <p:nvSpPr>
            <p:cNvPr id="2069" name="Text Box 8"/>
            <p:cNvSpPr txBox="1">
              <a:spLocks noChangeArrowheads="1"/>
            </p:cNvSpPr>
            <p:nvPr/>
          </p:nvSpPr>
          <p:spPr bwMode="auto">
            <a:xfrm>
              <a:off x="4368" y="2021"/>
              <a:ext cx="2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/>
                <a:t>Chur</a:t>
              </a:r>
            </a:p>
          </p:txBody>
        </p:sp>
        <p:sp>
          <p:nvSpPr>
            <p:cNvPr id="2070" name="Rectangle 12"/>
            <p:cNvSpPr>
              <a:spLocks noChangeArrowheads="1"/>
            </p:cNvSpPr>
            <p:nvPr/>
          </p:nvSpPr>
          <p:spPr bwMode="auto">
            <a:xfrm>
              <a:off x="3243" y="1077"/>
              <a:ext cx="68" cy="6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71" name="Rectangle 13"/>
            <p:cNvSpPr>
              <a:spLocks noChangeArrowheads="1"/>
            </p:cNvSpPr>
            <p:nvPr/>
          </p:nvSpPr>
          <p:spPr bwMode="auto">
            <a:xfrm flipV="1">
              <a:off x="4294" y="1905"/>
              <a:ext cx="131" cy="11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72" name="Rectangle 14"/>
            <p:cNvSpPr>
              <a:spLocks noChangeArrowheads="1"/>
            </p:cNvSpPr>
            <p:nvPr/>
          </p:nvSpPr>
          <p:spPr bwMode="auto">
            <a:xfrm>
              <a:off x="2191" y="1675"/>
              <a:ext cx="97" cy="111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73" name="Rectangle 15"/>
            <p:cNvSpPr>
              <a:spLocks noChangeArrowheads="1"/>
            </p:cNvSpPr>
            <p:nvPr/>
          </p:nvSpPr>
          <p:spPr bwMode="auto">
            <a:xfrm>
              <a:off x="4272" y="1457"/>
              <a:ext cx="57" cy="111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75" name="Rectangle 18"/>
            <p:cNvSpPr>
              <a:spLocks noChangeArrowheads="1"/>
            </p:cNvSpPr>
            <p:nvPr/>
          </p:nvSpPr>
          <p:spPr bwMode="auto">
            <a:xfrm>
              <a:off x="2245" y="892"/>
              <a:ext cx="68" cy="7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77" name="Rectangle 22"/>
            <p:cNvSpPr>
              <a:spLocks noChangeArrowheads="1"/>
            </p:cNvSpPr>
            <p:nvPr/>
          </p:nvSpPr>
          <p:spPr bwMode="auto">
            <a:xfrm>
              <a:off x="1824" y="1531"/>
              <a:ext cx="106" cy="104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0" name="Rectangle 25"/>
            <p:cNvSpPr>
              <a:spLocks noChangeArrowheads="1"/>
            </p:cNvSpPr>
            <p:nvPr/>
          </p:nvSpPr>
          <p:spPr bwMode="auto">
            <a:xfrm>
              <a:off x="1029" y="2098"/>
              <a:ext cx="133" cy="9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1" name="Rectangle 26"/>
            <p:cNvSpPr>
              <a:spLocks noChangeArrowheads="1"/>
            </p:cNvSpPr>
            <p:nvPr/>
          </p:nvSpPr>
          <p:spPr bwMode="auto">
            <a:xfrm>
              <a:off x="1693" y="2076"/>
              <a:ext cx="97" cy="79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2" name="Rectangle 27"/>
            <p:cNvSpPr>
              <a:spLocks noChangeArrowheads="1"/>
            </p:cNvSpPr>
            <p:nvPr/>
          </p:nvSpPr>
          <p:spPr bwMode="auto">
            <a:xfrm>
              <a:off x="672" y="2994"/>
              <a:ext cx="125" cy="111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3" name="Rectangle 28"/>
            <p:cNvSpPr>
              <a:spLocks noChangeArrowheads="1"/>
            </p:cNvSpPr>
            <p:nvPr/>
          </p:nvSpPr>
          <p:spPr bwMode="auto">
            <a:xfrm>
              <a:off x="1886" y="2966"/>
              <a:ext cx="111" cy="9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4" name="Rectangle 29"/>
            <p:cNvSpPr>
              <a:spLocks noChangeArrowheads="1"/>
            </p:cNvSpPr>
            <p:nvPr/>
          </p:nvSpPr>
          <p:spPr bwMode="auto">
            <a:xfrm>
              <a:off x="979" y="2467"/>
              <a:ext cx="144" cy="13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5" name="Rectangle 30"/>
            <p:cNvSpPr>
              <a:spLocks noChangeArrowheads="1"/>
            </p:cNvSpPr>
            <p:nvPr/>
          </p:nvSpPr>
          <p:spPr bwMode="auto">
            <a:xfrm>
              <a:off x="1988" y="1675"/>
              <a:ext cx="135" cy="15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6" name="Rectangle 32"/>
            <p:cNvSpPr>
              <a:spLocks noChangeArrowheads="1"/>
            </p:cNvSpPr>
            <p:nvPr/>
          </p:nvSpPr>
          <p:spPr bwMode="auto">
            <a:xfrm>
              <a:off x="3754" y="3201"/>
              <a:ext cx="71" cy="84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7" name="Rectangle 33"/>
            <p:cNvSpPr>
              <a:spLocks noChangeArrowheads="1"/>
            </p:cNvSpPr>
            <p:nvPr/>
          </p:nvSpPr>
          <p:spPr bwMode="auto">
            <a:xfrm>
              <a:off x="2544" y="1195"/>
              <a:ext cx="117" cy="8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88" name="Rectangle 35"/>
            <p:cNvSpPr>
              <a:spLocks noChangeArrowheads="1"/>
            </p:cNvSpPr>
            <p:nvPr/>
          </p:nvSpPr>
          <p:spPr bwMode="auto">
            <a:xfrm>
              <a:off x="3456" y="907"/>
              <a:ext cx="143" cy="164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0" name="Rectangle 40"/>
            <p:cNvSpPr>
              <a:spLocks noChangeArrowheads="1"/>
            </p:cNvSpPr>
            <p:nvPr/>
          </p:nvSpPr>
          <p:spPr bwMode="auto">
            <a:xfrm>
              <a:off x="3111" y="1071"/>
              <a:ext cx="136" cy="114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1" name="Rectangle 41"/>
            <p:cNvSpPr>
              <a:spLocks noChangeArrowheads="1"/>
            </p:cNvSpPr>
            <p:nvPr/>
          </p:nvSpPr>
          <p:spPr bwMode="auto">
            <a:xfrm>
              <a:off x="1983" y="1851"/>
              <a:ext cx="94" cy="9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2" name="Rectangle 42"/>
            <p:cNvSpPr>
              <a:spLocks noChangeArrowheads="1"/>
            </p:cNvSpPr>
            <p:nvPr/>
          </p:nvSpPr>
          <p:spPr bwMode="auto">
            <a:xfrm>
              <a:off x="3480" y="1531"/>
              <a:ext cx="57" cy="5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3" name="Rectangle 43"/>
            <p:cNvSpPr>
              <a:spLocks noChangeArrowheads="1"/>
            </p:cNvSpPr>
            <p:nvPr/>
          </p:nvSpPr>
          <p:spPr bwMode="auto">
            <a:xfrm>
              <a:off x="3288" y="1419"/>
              <a:ext cx="168" cy="141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4" name="Rectangle 45"/>
            <p:cNvSpPr>
              <a:spLocks noChangeArrowheads="1"/>
            </p:cNvSpPr>
            <p:nvPr/>
          </p:nvSpPr>
          <p:spPr bwMode="auto">
            <a:xfrm>
              <a:off x="3408" y="1387"/>
              <a:ext cx="149" cy="127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5" name="Rectangle 46"/>
            <p:cNvSpPr>
              <a:spLocks noChangeArrowheads="1"/>
            </p:cNvSpPr>
            <p:nvPr/>
          </p:nvSpPr>
          <p:spPr bwMode="auto">
            <a:xfrm>
              <a:off x="2871" y="898"/>
              <a:ext cx="97" cy="6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6" name="Rectangle 47"/>
            <p:cNvSpPr>
              <a:spLocks noChangeArrowheads="1"/>
            </p:cNvSpPr>
            <p:nvPr/>
          </p:nvSpPr>
          <p:spPr bwMode="auto">
            <a:xfrm>
              <a:off x="1155" y="2570"/>
              <a:ext cx="96" cy="7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7" name="Rectangle 48"/>
            <p:cNvSpPr>
              <a:spLocks noChangeArrowheads="1"/>
            </p:cNvSpPr>
            <p:nvPr/>
          </p:nvSpPr>
          <p:spPr bwMode="auto">
            <a:xfrm>
              <a:off x="3020" y="1171"/>
              <a:ext cx="80" cy="8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099" name="Rectangle 50"/>
            <p:cNvSpPr>
              <a:spLocks noChangeArrowheads="1"/>
            </p:cNvSpPr>
            <p:nvPr/>
          </p:nvSpPr>
          <p:spPr bwMode="auto">
            <a:xfrm>
              <a:off x="3243" y="1019"/>
              <a:ext cx="126" cy="121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01" name="Oval 54"/>
            <p:cNvSpPr>
              <a:spLocks noChangeArrowheads="1"/>
            </p:cNvSpPr>
            <p:nvPr/>
          </p:nvSpPr>
          <p:spPr bwMode="auto">
            <a:xfrm>
              <a:off x="553" y="3044"/>
              <a:ext cx="39" cy="3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02" name="Oval 55"/>
            <p:cNvSpPr>
              <a:spLocks noChangeArrowheads="1"/>
            </p:cNvSpPr>
            <p:nvPr/>
          </p:nvSpPr>
          <p:spPr bwMode="auto">
            <a:xfrm>
              <a:off x="3552" y="3115"/>
              <a:ext cx="39" cy="3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03" name="Oval 58"/>
            <p:cNvSpPr>
              <a:spLocks noChangeArrowheads="1"/>
            </p:cNvSpPr>
            <p:nvPr/>
          </p:nvSpPr>
          <p:spPr bwMode="auto">
            <a:xfrm>
              <a:off x="2185" y="859"/>
              <a:ext cx="39" cy="3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04" name="Text Box 61"/>
            <p:cNvSpPr txBox="1">
              <a:spLocks noChangeArrowheads="1"/>
            </p:cNvSpPr>
            <p:nvPr/>
          </p:nvSpPr>
          <p:spPr bwMode="auto">
            <a:xfrm>
              <a:off x="2016" y="2971"/>
              <a:ext cx="3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/>
                <a:t>Sion</a:t>
              </a:r>
            </a:p>
          </p:txBody>
        </p:sp>
        <p:sp>
          <p:nvSpPr>
            <p:cNvPr id="2105" name="Oval 63"/>
            <p:cNvSpPr>
              <a:spLocks noChangeArrowheads="1"/>
            </p:cNvSpPr>
            <p:nvPr/>
          </p:nvSpPr>
          <p:spPr bwMode="auto">
            <a:xfrm>
              <a:off x="2976" y="1675"/>
              <a:ext cx="39" cy="3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06" name="Text Box 65"/>
            <p:cNvSpPr txBox="1">
              <a:spLocks noChangeArrowheads="1"/>
            </p:cNvSpPr>
            <p:nvPr/>
          </p:nvSpPr>
          <p:spPr bwMode="auto">
            <a:xfrm>
              <a:off x="2605" y="1627"/>
              <a:ext cx="3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 dirty="0" smtClean="0"/>
                <a:t>Luzern</a:t>
              </a:r>
              <a:endParaRPr lang="de-CH" altLang="de-DE" b="1" dirty="0"/>
            </a:p>
          </p:txBody>
        </p:sp>
        <p:sp>
          <p:nvSpPr>
            <p:cNvPr id="2107" name="Oval 66"/>
            <p:cNvSpPr>
              <a:spLocks noChangeArrowheads="1"/>
            </p:cNvSpPr>
            <p:nvPr/>
          </p:nvSpPr>
          <p:spPr bwMode="auto">
            <a:xfrm>
              <a:off x="2133" y="1430"/>
              <a:ext cx="20" cy="2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08" name="Oval 67"/>
            <p:cNvSpPr>
              <a:spLocks noChangeArrowheads="1"/>
            </p:cNvSpPr>
            <p:nvPr/>
          </p:nvSpPr>
          <p:spPr bwMode="auto">
            <a:xfrm>
              <a:off x="3348" y="619"/>
              <a:ext cx="20" cy="2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09" name="Text Box 68"/>
            <p:cNvSpPr txBox="1">
              <a:spLocks noChangeArrowheads="1"/>
            </p:cNvSpPr>
            <p:nvPr/>
          </p:nvSpPr>
          <p:spPr bwMode="auto">
            <a:xfrm>
              <a:off x="3984" y="1147"/>
              <a:ext cx="45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 dirty="0" smtClean="0"/>
                <a:t>St .Gallen</a:t>
              </a:r>
              <a:endParaRPr lang="de-CH" altLang="de-DE" b="1" dirty="0"/>
            </a:p>
          </p:txBody>
        </p:sp>
        <p:sp>
          <p:nvSpPr>
            <p:cNvPr id="2111" name="Rectangle 70"/>
            <p:cNvSpPr>
              <a:spLocks noChangeArrowheads="1"/>
            </p:cNvSpPr>
            <p:nvPr/>
          </p:nvSpPr>
          <p:spPr bwMode="auto">
            <a:xfrm>
              <a:off x="4224" y="3317"/>
              <a:ext cx="57" cy="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12" name="Rectangle 73"/>
            <p:cNvSpPr>
              <a:spLocks noChangeArrowheads="1"/>
            </p:cNvSpPr>
            <p:nvPr/>
          </p:nvSpPr>
          <p:spPr bwMode="auto">
            <a:xfrm>
              <a:off x="4224" y="3193"/>
              <a:ext cx="57" cy="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13" name="Rectangle 74"/>
            <p:cNvSpPr>
              <a:spLocks noChangeArrowheads="1"/>
            </p:cNvSpPr>
            <p:nvPr/>
          </p:nvSpPr>
          <p:spPr bwMode="auto">
            <a:xfrm>
              <a:off x="4224" y="3056"/>
              <a:ext cx="57" cy="57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14" name="Rectangle 76"/>
            <p:cNvSpPr>
              <a:spLocks noChangeArrowheads="1"/>
            </p:cNvSpPr>
            <p:nvPr/>
          </p:nvSpPr>
          <p:spPr bwMode="auto">
            <a:xfrm>
              <a:off x="4224" y="3453"/>
              <a:ext cx="57" cy="57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15" name="Text Box 77"/>
            <p:cNvSpPr txBox="1">
              <a:spLocks noChangeArrowheads="1"/>
            </p:cNvSpPr>
            <p:nvPr/>
          </p:nvSpPr>
          <p:spPr bwMode="auto">
            <a:xfrm>
              <a:off x="4292" y="3391"/>
              <a:ext cx="87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sz="1200" dirty="0" smtClean="0"/>
                <a:t>Nationalbibliothek</a:t>
              </a:r>
              <a:endParaRPr lang="de-CH" altLang="de-DE" sz="1200" dirty="0"/>
            </a:p>
          </p:txBody>
        </p:sp>
        <p:sp>
          <p:nvSpPr>
            <p:cNvPr id="2116" name="Text Box 78"/>
            <p:cNvSpPr txBox="1">
              <a:spLocks noChangeArrowheads="1"/>
            </p:cNvSpPr>
            <p:nvPr/>
          </p:nvSpPr>
          <p:spPr bwMode="auto">
            <a:xfrm>
              <a:off x="4272" y="3510"/>
              <a:ext cx="43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sz="1200" dirty="0" smtClean="0"/>
                <a:t> Andere</a:t>
              </a:r>
              <a:endParaRPr lang="de-CH" altLang="de-DE" sz="1200" dirty="0"/>
            </a:p>
          </p:txBody>
        </p:sp>
        <p:sp>
          <p:nvSpPr>
            <p:cNvPr id="2117" name="Text Box 79"/>
            <p:cNvSpPr txBox="1">
              <a:spLocks noChangeArrowheads="1"/>
            </p:cNvSpPr>
            <p:nvPr/>
          </p:nvSpPr>
          <p:spPr bwMode="auto">
            <a:xfrm>
              <a:off x="4294" y="3256"/>
              <a:ext cx="3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sz="1200" dirty="0" smtClean="0"/>
                <a:t>RERO</a:t>
              </a:r>
              <a:endParaRPr lang="de-CH" altLang="de-DE" sz="1200" dirty="0"/>
            </a:p>
          </p:txBody>
        </p:sp>
        <p:sp>
          <p:nvSpPr>
            <p:cNvPr id="2118" name="Text Box 80"/>
            <p:cNvSpPr txBox="1">
              <a:spLocks noChangeArrowheads="1"/>
            </p:cNvSpPr>
            <p:nvPr/>
          </p:nvSpPr>
          <p:spPr bwMode="auto">
            <a:xfrm>
              <a:off x="4308" y="3141"/>
              <a:ext cx="82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sz="1200" dirty="0"/>
                <a:t>IDS </a:t>
              </a:r>
              <a:r>
                <a:rPr lang="de-CH" altLang="de-DE" sz="1200" dirty="0" smtClean="0"/>
                <a:t>(ohne NEBIS)</a:t>
              </a:r>
              <a:endParaRPr lang="de-CH" altLang="de-DE" sz="1200" dirty="0"/>
            </a:p>
          </p:txBody>
        </p:sp>
        <p:sp>
          <p:nvSpPr>
            <p:cNvPr id="2121" name="Oval 83"/>
            <p:cNvSpPr>
              <a:spLocks noChangeArrowheads="1"/>
            </p:cNvSpPr>
            <p:nvPr/>
          </p:nvSpPr>
          <p:spPr bwMode="auto">
            <a:xfrm>
              <a:off x="3750" y="3375"/>
              <a:ext cx="29" cy="29"/>
            </a:xfrm>
            <a:prstGeom prst="ellipse">
              <a:avLst/>
            </a:prstGeom>
            <a:solidFill>
              <a:srgbClr val="CCCCCC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22" name="Rectangle 84"/>
            <p:cNvSpPr>
              <a:spLocks noChangeArrowheads="1"/>
            </p:cNvSpPr>
            <p:nvPr/>
          </p:nvSpPr>
          <p:spPr bwMode="auto">
            <a:xfrm>
              <a:off x="2112" y="1409"/>
              <a:ext cx="103" cy="99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23" name="Oval 85"/>
            <p:cNvSpPr>
              <a:spLocks noChangeArrowheads="1"/>
            </p:cNvSpPr>
            <p:nvPr/>
          </p:nvSpPr>
          <p:spPr bwMode="auto">
            <a:xfrm>
              <a:off x="3811" y="3067"/>
              <a:ext cx="39" cy="3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24" name="Text Box 86"/>
            <p:cNvSpPr txBox="1">
              <a:spLocks noChangeArrowheads="1"/>
            </p:cNvSpPr>
            <p:nvPr/>
          </p:nvSpPr>
          <p:spPr bwMode="auto">
            <a:xfrm>
              <a:off x="3552" y="2923"/>
              <a:ext cx="5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r>
                <a:rPr lang="de-CH" altLang="de-DE" b="1"/>
                <a:t>Bellinzona</a:t>
              </a:r>
            </a:p>
          </p:txBody>
        </p:sp>
        <p:sp>
          <p:nvSpPr>
            <p:cNvPr id="2126" name="Rectangle 92"/>
            <p:cNvSpPr>
              <a:spLocks noChangeArrowheads="1"/>
            </p:cNvSpPr>
            <p:nvPr/>
          </p:nvSpPr>
          <p:spPr bwMode="auto">
            <a:xfrm>
              <a:off x="4226" y="3572"/>
              <a:ext cx="57" cy="57"/>
            </a:xfrm>
            <a:prstGeom prst="rect">
              <a:avLst/>
            </a:prstGeom>
            <a:solidFill>
              <a:srgbClr val="00F6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27" name="Rectangle 96"/>
            <p:cNvSpPr>
              <a:spLocks noChangeArrowheads="1"/>
            </p:cNvSpPr>
            <p:nvPr/>
          </p:nvSpPr>
          <p:spPr bwMode="auto">
            <a:xfrm>
              <a:off x="519" y="2920"/>
              <a:ext cx="131" cy="12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2129" name="Rectangle 10"/>
            <p:cNvSpPr>
              <a:spLocks noChangeArrowheads="1"/>
            </p:cNvSpPr>
            <p:nvPr/>
          </p:nvSpPr>
          <p:spPr bwMode="auto">
            <a:xfrm>
              <a:off x="3247" y="1333"/>
              <a:ext cx="91" cy="91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ETH Light" panose="02000403040000020004" pitchFamily="2" charset="0"/>
                </a:defRPr>
              </a:lvl9pPr>
            </a:lstStyle>
            <a:p>
              <a:pPr eaLnBrk="1" hangingPunct="1"/>
              <a:endParaRPr lang="en-US" altLang="de-DE"/>
            </a:p>
          </p:txBody>
        </p:sp>
      </p:grpSp>
      <p:sp>
        <p:nvSpPr>
          <p:cNvPr id="2052" name="Rectangle 92"/>
          <p:cNvSpPr>
            <a:spLocks noChangeArrowheads="1"/>
          </p:cNvSpPr>
          <p:nvPr/>
        </p:nvSpPr>
        <p:spPr bwMode="auto">
          <a:xfrm>
            <a:off x="5508624" y="2420938"/>
            <a:ext cx="195287" cy="18868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2053" name="Rectangle 73"/>
          <p:cNvSpPr>
            <a:spLocks noChangeArrowheads="1"/>
          </p:cNvSpPr>
          <p:nvPr/>
        </p:nvSpPr>
        <p:spPr bwMode="auto">
          <a:xfrm>
            <a:off x="5688014" y="2432416"/>
            <a:ext cx="242834" cy="20449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2056" name="Rectangle 73"/>
          <p:cNvSpPr>
            <a:spLocks noChangeArrowheads="1"/>
          </p:cNvSpPr>
          <p:nvPr/>
        </p:nvSpPr>
        <p:spPr bwMode="auto">
          <a:xfrm>
            <a:off x="3347864" y="1726158"/>
            <a:ext cx="155576" cy="1186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2057" name="Rectangle 73"/>
          <p:cNvSpPr>
            <a:spLocks noChangeArrowheads="1"/>
          </p:cNvSpPr>
          <p:nvPr/>
        </p:nvSpPr>
        <p:spPr bwMode="auto">
          <a:xfrm>
            <a:off x="3708399" y="1484313"/>
            <a:ext cx="147639" cy="16247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2058" name="Rectangle 73"/>
          <p:cNvSpPr>
            <a:spLocks noChangeArrowheads="1"/>
          </p:cNvSpPr>
          <p:nvPr/>
        </p:nvSpPr>
        <p:spPr bwMode="auto">
          <a:xfrm>
            <a:off x="4558507" y="1634380"/>
            <a:ext cx="139701" cy="12486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2059" name="Rectangle 73"/>
          <p:cNvSpPr>
            <a:spLocks noChangeArrowheads="1"/>
          </p:cNvSpPr>
          <p:nvPr/>
        </p:nvSpPr>
        <p:spPr bwMode="auto">
          <a:xfrm>
            <a:off x="2124074" y="2852738"/>
            <a:ext cx="155577" cy="11645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2062" name="Rectangle 43"/>
          <p:cNvSpPr>
            <a:spLocks noChangeArrowheads="1"/>
          </p:cNvSpPr>
          <p:nvPr/>
        </p:nvSpPr>
        <p:spPr bwMode="auto">
          <a:xfrm>
            <a:off x="5014889" y="1951831"/>
            <a:ext cx="151632" cy="22282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82" name="Rectangle 73"/>
          <p:cNvSpPr>
            <a:spLocks noChangeArrowheads="1"/>
          </p:cNvSpPr>
          <p:nvPr/>
        </p:nvSpPr>
        <p:spPr bwMode="auto">
          <a:xfrm>
            <a:off x="3203847" y="2049291"/>
            <a:ext cx="175941" cy="15557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3419871" y="1902396"/>
            <a:ext cx="137717" cy="15845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84" name="Rectangle 41"/>
          <p:cNvSpPr>
            <a:spLocks noChangeArrowheads="1"/>
          </p:cNvSpPr>
          <p:nvPr/>
        </p:nvSpPr>
        <p:spPr bwMode="auto">
          <a:xfrm>
            <a:off x="2627783" y="3410519"/>
            <a:ext cx="112713" cy="17195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37" name="Rectangle 43"/>
          <p:cNvSpPr>
            <a:spLocks noChangeArrowheads="1"/>
          </p:cNvSpPr>
          <p:nvPr/>
        </p:nvSpPr>
        <p:spPr bwMode="auto">
          <a:xfrm>
            <a:off x="3471864" y="2038175"/>
            <a:ext cx="239712" cy="2386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38" name="Rectangle 43"/>
          <p:cNvSpPr>
            <a:spLocks noChangeArrowheads="1"/>
          </p:cNvSpPr>
          <p:nvPr/>
        </p:nvSpPr>
        <p:spPr bwMode="auto">
          <a:xfrm>
            <a:off x="3756224" y="3046287"/>
            <a:ext cx="239712" cy="2386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39" name="Rectangle 43"/>
          <p:cNvSpPr>
            <a:spLocks noChangeArrowheads="1"/>
          </p:cNvSpPr>
          <p:nvPr/>
        </p:nvSpPr>
        <p:spPr bwMode="auto">
          <a:xfrm>
            <a:off x="4478339" y="3190303"/>
            <a:ext cx="239712" cy="2386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r>
              <a:rPr lang="en-US" altLang="de-DE" dirty="0" smtClean="0"/>
              <a:t> </a:t>
            </a:r>
            <a:endParaRPr lang="en-US" altLang="de-DE" dirty="0"/>
          </a:p>
        </p:txBody>
      </p:sp>
      <p:sp>
        <p:nvSpPr>
          <p:cNvPr id="140" name="Rectangle 43"/>
          <p:cNvSpPr>
            <a:spLocks noChangeArrowheads="1"/>
          </p:cNvSpPr>
          <p:nvPr/>
        </p:nvSpPr>
        <p:spPr bwMode="auto">
          <a:xfrm>
            <a:off x="6372200" y="2492896"/>
            <a:ext cx="239712" cy="2386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41" name="Rectangle 43"/>
          <p:cNvSpPr>
            <a:spLocks noChangeArrowheads="1"/>
          </p:cNvSpPr>
          <p:nvPr/>
        </p:nvSpPr>
        <p:spPr bwMode="auto">
          <a:xfrm>
            <a:off x="3396184" y="3406327"/>
            <a:ext cx="239712" cy="238697"/>
          </a:xfrm>
          <a:prstGeom prst="rect">
            <a:avLst/>
          </a:prstGeom>
          <a:solidFill>
            <a:srgbClr val="00528F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r>
              <a:rPr lang="en-US" altLang="de-DE" dirty="0" smtClean="0"/>
              <a:t> </a:t>
            </a:r>
            <a:endParaRPr lang="en-US" altLang="de-DE" dirty="0"/>
          </a:p>
        </p:txBody>
      </p:sp>
      <p:sp>
        <p:nvSpPr>
          <p:cNvPr id="142" name="Rectangle 43"/>
          <p:cNvSpPr>
            <a:spLocks noChangeArrowheads="1"/>
          </p:cNvSpPr>
          <p:nvPr/>
        </p:nvSpPr>
        <p:spPr bwMode="auto">
          <a:xfrm>
            <a:off x="644527" y="4774479"/>
            <a:ext cx="239712" cy="2386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43" name="Rectangle 43"/>
          <p:cNvSpPr>
            <a:spLocks noChangeArrowheads="1"/>
          </p:cNvSpPr>
          <p:nvPr/>
        </p:nvSpPr>
        <p:spPr bwMode="auto">
          <a:xfrm>
            <a:off x="1626395" y="4005064"/>
            <a:ext cx="239712" cy="238697"/>
          </a:xfrm>
          <a:prstGeom prst="rect">
            <a:avLst/>
          </a:prstGeom>
          <a:solidFill>
            <a:srgbClr val="87016A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44" name="Rectangle 43"/>
          <p:cNvSpPr>
            <a:spLocks noChangeArrowheads="1"/>
          </p:cNvSpPr>
          <p:nvPr/>
        </p:nvSpPr>
        <p:spPr bwMode="auto">
          <a:xfrm>
            <a:off x="2383310" y="3582479"/>
            <a:ext cx="239712" cy="2386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45" name="Rectangle 43"/>
          <p:cNvSpPr>
            <a:spLocks noChangeArrowheads="1"/>
          </p:cNvSpPr>
          <p:nvPr/>
        </p:nvSpPr>
        <p:spPr bwMode="auto">
          <a:xfrm>
            <a:off x="1581152" y="3262311"/>
            <a:ext cx="239712" cy="2386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3074195" y="5350543"/>
            <a:ext cx="239712" cy="2386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48" name="Rectangle 92"/>
          <p:cNvSpPr>
            <a:spLocks noChangeArrowheads="1"/>
          </p:cNvSpPr>
          <p:nvPr/>
        </p:nvSpPr>
        <p:spPr bwMode="auto">
          <a:xfrm>
            <a:off x="7018339" y="3338066"/>
            <a:ext cx="234951" cy="234950"/>
          </a:xfrm>
          <a:prstGeom prst="rect">
            <a:avLst/>
          </a:prstGeom>
          <a:solidFill>
            <a:srgbClr val="00F6EA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49" name="Rectangle 92"/>
          <p:cNvSpPr>
            <a:spLocks noChangeArrowheads="1"/>
          </p:cNvSpPr>
          <p:nvPr/>
        </p:nvSpPr>
        <p:spPr bwMode="auto">
          <a:xfrm>
            <a:off x="5652120" y="5301208"/>
            <a:ext cx="234951" cy="234950"/>
          </a:xfrm>
          <a:prstGeom prst="rect">
            <a:avLst/>
          </a:prstGeom>
          <a:solidFill>
            <a:srgbClr val="00F6EA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50" name="Rectangle 92"/>
          <p:cNvSpPr>
            <a:spLocks noChangeArrowheads="1"/>
          </p:cNvSpPr>
          <p:nvPr/>
        </p:nvSpPr>
        <p:spPr bwMode="auto">
          <a:xfrm>
            <a:off x="6660232" y="2492896"/>
            <a:ext cx="234951" cy="234950"/>
          </a:xfrm>
          <a:prstGeom prst="rect">
            <a:avLst/>
          </a:prstGeom>
          <a:solidFill>
            <a:srgbClr val="00F6EA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51" name="Rectangle 92"/>
          <p:cNvSpPr>
            <a:spLocks noChangeArrowheads="1"/>
          </p:cNvSpPr>
          <p:nvPr/>
        </p:nvSpPr>
        <p:spPr bwMode="auto">
          <a:xfrm>
            <a:off x="7145361" y="2617986"/>
            <a:ext cx="234951" cy="234950"/>
          </a:xfrm>
          <a:prstGeom prst="rect">
            <a:avLst/>
          </a:prstGeom>
          <a:solidFill>
            <a:srgbClr val="00F6EA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153" name="Rectangle 92"/>
          <p:cNvSpPr>
            <a:spLocks noChangeArrowheads="1"/>
          </p:cNvSpPr>
          <p:nvPr/>
        </p:nvSpPr>
        <p:spPr bwMode="auto">
          <a:xfrm>
            <a:off x="5189539" y="2906018"/>
            <a:ext cx="234951" cy="234950"/>
          </a:xfrm>
          <a:prstGeom prst="rect">
            <a:avLst/>
          </a:prstGeom>
          <a:solidFill>
            <a:srgbClr val="00F6EA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89" name="Text Box 81"/>
          <p:cNvSpPr txBox="1">
            <a:spLocks noChangeArrowheads="1"/>
          </p:cNvSpPr>
          <p:nvPr/>
        </p:nvSpPr>
        <p:spPr bwMode="auto">
          <a:xfrm>
            <a:off x="6874918" y="5168225"/>
            <a:ext cx="6830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r>
              <a:rPr lang="de-CH" altLang="de-DE" sz="1200" dirty="0" smtClean="0"/>
              <a:t>   NEBIS</a:t>
            </a:r>
            <a:endParaRPr lang="de-CH" altLang="de-DE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179512" y="764704"/>
            <a:ext cx="8712968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CH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Heutige Verbundsituation in der Schweiz</a:t>
            </a:r>
            <a:r>
              <a:rPr kumimoji="0" lang="de-CH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/>
            </a:r>
            <a:br>
              <a:rPr kumimoji="0" lang="de-CH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endParaRPr kumimoji="0" lang="de-CH" sz="280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85" name="Rectangle 74"/>
          <p:cNvSpPr>
            <a:spLocks noChangeArrowheads="1"/>
          </p:cNvSpPr>
          <p:nvPr/>
        </p:nvSpPr>
        <p:spPr bwMode="auto">
          <a:xfrm>
            <a:off x="6857776" y="4981699"/>
            <a:ext cx="90488" cy="90488"/>
          </a:xfrm>
          <a:prstGeom prst="rect">
            <a:avLst/>
          </a:prstGeom>
          <a:solidFill>
            <a:srgbClr val="D2247B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86" name="Text Box 81"/>
          <p:cNvSpPr txBox="1">
            <a:spLocks noChangeArrowheads="1"/>
          </p:cNvSpPr>
          <p:nvPr/>
        </p:nvSpPr>
        <p:spPr bwMode="auto">
          <a:xfrm>
            <a:off x="6852445" y="4882495"/>
            <a:ext cx="10269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r>
              <a:rPr lang="de-CH" altLang="de-DE" sz="1200" dirty="0" smtClean="0"/>
              <a:t>   </a:t>
            </a:r>
            <a:r>
              <a:rPr lang="de-CH" altLang="de-DE" sz="1200" dirty="0" err="1" smtClean="0"/>
              <a:t>Renouvaud</a:t>
            </a:r>
            <a:endParaRPr lang="de-CH" altLang="de-DE" sz="1200" dirty="0"/>
          </a:p>
        </p:txBody>
      </p:sp>
      <p:sp>
        <p:nvSpPr>
          <p:cNvPr id="87" name="Rectangle 92"/>
          <p:cNvSpPr>
            <a:spLocks noChangeArrowheads="1"/>
          </p:cNvSpPr>
          <p:nvPr/>
        </p:nvSpPr>
        <p:spPr bwMode="auto">
          <a:xfrm>
            <a:off x="2771800" y="1321842"/>
            <a:ext cx="234951" cy="234950"/>
          </a:xfrm>
          <a:prstGeom prst="rect">
            <a:avLst/>
          </a:prstGeom>
          <a:solidFill>
            <a:srgbClr val="00F6EA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3774281" y="3461767"/>
            <a:ext cx="201613" cy="183257"/>
          </a:xfrm>
          <a:prstGeom prst="rect">
            <a:avLst/>
          </a:prstGeom>
          <a:solidFill>
            <a:srgbClr val="00F6EA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ETH Light" panose="02000403040000020004" pitchFamily="2" charset="0"/>
              </a:defRPr>
            </a:lvl9pPr>
          </a:lstStyle>
          <a:p>
            <a:pPr eaLnBrk="1" hangingPunct="1"/>
            <a:endParaRPr lang="en-US" alt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22.02.2018</a:t>
            </a: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B418-BC5D-4988-985D-9F2152A88D23}" type="slidenum">
              <a:rPr lang="de-CH" altLang="de-DE" smtClean="0"/>
              <a:pPr/>
              <a:t>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708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7874"/>
            <a:ext cx="8229600" cy="58092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de-CH" sz="2800" dirty="0" smtClean="0">
                <a:latin typeface="+mn-lt"/>
              </a:rPr>
              <a:t>Welche Ziele verfolgt SLSP?</a:t>
            </a:r>
            <a:br>
              <a:rPr lang="de-CH" sz="2800" dirty="0" smtClean="0">
                <a:latin typeface="+mn-lt"/>
              </a:rPr>
            </a:br>
            <a:r>
              <a:rPr lang="de-CH" sz="2800" dirty="0" smtClean="0">
                <a:latin typeface="+mn-lt"/>
              </a:rPr>
              <a:t> * Ebene Services *</a:t>
            </a:r>
            <a:endParaRPr lang="de-CH" sz="28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9532" y="1904343"/>
            <a:ext cx="8424936" cy="4176464"/>
          </a:xfrm>
        </p:spPr>
        <p:txBody>
          <a:bodyPr>
            <a:noAutofit/>
          </a:bodyPr>
          <a:lstStyle/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SLSP als zentrale Dienstleistungsplattform für wissenschaftliche </a:t>
            </a:r>
            <a:r>
              <a:rPr lang="de-CH" sz="2000" dirty="0">
                <a:latin typeface="+mn-lt"/>
              </a:rPr>
              <a:t>Bibliotheken der </a:t>
            </a:r>
            <a:r>
              <a:rPr lang="de-CH" sz="2000" dirty="0" smtClean="0">
                <a:latin typeface="+mn-lt"/>
              </a:rPr>
              <a:t>Schweiz</a:t>
            </a:r>
            <a:endParaRPr lang="de-CH" sz="2000" dirty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Unmittelbares Ziel: </a:t>
            </a: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Aufbau zentral betriebenes Bibliothekssystem der neuen Generation</a:t>
            </a: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Integration aller elektronischen Ressourcen</a:t>
            </a:r>
            <a:endParaRPr lang="de-CH" sz="2000" dirty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Darauf aufbauend: weitere (neue oder bestehende) Services</a:t>
            </a: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>
                <a:latin typeface="+mn-lt"/>
              </a:rPr>
              <a:t>Integration </a:t>
            </a:r>
            <a:r>
              <a:rPr lang="de-CH" sz="2000" dirty="0" smtClean="0">
                <a:latin typeface="+mn-lt"/>
              </a:rPr>
              <a:t>des nationalen Konsortiums und swissbib als nationaler Metadatenkatalog</a:t>
            </a: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Zentrale Benutzerverwaltung inkl</a:t>
            </a:r>
            <a:r>
              <a:rPr lang="de-CH" sz="2000" dirty="0">
                <a:latin typeface="+mn-lt"/>
              </a:rPr>
              <a:t>. Nutzeridentifikation</a:t>
            </a:r>
            <a:endParaRPr lang="de-CH" sz="2000" dirty="0" smtClean="0">
              <a:latin typeface="+mn-lt"/>
            </a:endParaRP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Anbindung Speicherbibliothek </a:t>
            </a: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Fernleihe / Dokumentlieferung </a:t>
            </a: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endParaRPr lang="de-CH" sz="2000" dirty="0" smtClean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endParaRPr lang="de-CH" sz="2000" dirty="0" smtClean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03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4" y="992132"/>
            <a:ext cx="8229600" cy="92469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de-CH" sz="2800" dirty="0">
                <a:latin typeface="+mn-lt"/>
              </a:rPr>
              <a:t>Welche Ziele verfolgt </a:t>
            </a:r>
            <a:r>
              <a:rPr lang="de-CH" sz="2800" dirty="0" smtClean="0">
                <a:latin typeface="+mn-lt"/>
              </a:rPr>
              <a:t>SLSP</a:t>
            </a:r>
            <a:r>
              <a:rPr lang="de-CH" sz="2800" dirty="0">
                <a:latin typeface="+mn-lt"/>
              </a:rPr>
              <a:t>?</a:t>
            </a:r>
            <a:br>
              <a:rPr lang="de-CH" sz="2800" dirty="0">
                <a:latin typeface="+mn-lt"/>
              </a:rPr>
            </a:br>
            <a:r>
              <a:rPr lang="de-CH" sz="2800" dirty="0" smtClean="0">
                <a:latin typeface="+mn-lt"/>
              </a:rPr>
              <a:t>* Ebene Management *</a:t>
            </a:r>
            <a:endParaRPr lang="de-CH" sz="28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1632" y="2204864"/>
            <a:ext cx="8424936" cy="2952328"/>
          </a:xfrm>
        </p:spPr>
        <p:txBody>
          <a:bodyPr>
            <a:noAutofit/>
          </a:bodyPr>
          <a:lstStyle/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>
                <a:latin typeface="+mn-lt"/>
              </a:rPr>
              <a:t>Gründung einer </a:t>
            </a:r>
            <a:r>
              <a:rPr lang="de-CH" sz="2400" dirty="0" smtClean="0">
                <a:latin typeface="+mn-lt"/>
              </a:rPr>
              <a:t>Aktiengesellschaft</a:t>
            </a: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Stabile </a:t>
            </a:r>
            <a:r>
              <a:rPr lang="de-CH" sz="2000" dirty="0">
                <a:latin typeface="+mn-lt"/>
              </a:rPr>
              <a:t>und leistungsfähige </a:t>
            </a:r>
            <a:r>
              <a:rPr lang="de-CH" sz="2000" dirty="0" err="1" smtClean="0">
                <a:latin typeface="+mn-lt"/>
              </a:rPr>
              <a:t>Governancestruktur</a:t>
            </a:r>
            <a:r>
              <a:rPr lang="de-CH" sz="2000" dirty="0" smtClean="0">
                <a:latin typeface="+mn-lt"/>
              </a:rPr>
              <a:t> </a:t>
            </a:r>
          </a:p>
          <a:p>
            <a:pPr marL="846138" lvl="1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000" dirty="0" smtClean="0">
                <a:latin typeface="+mn-lt"/>
              </a:rPr>
              <a:t>Nachhaltige, gemeinsame finanzielle Basis</a:t>
            </a:r>
            <a:endParaRPr lang="de-CH" sz="2000" dirty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>
                <a:latin typeface="+mn-lt"/>
              </a:rPr>
              <a:t>Anwendung einheitlicher Standards und Normen</a:t>
            </a: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 smtClean="0">
                <a:latin typeface="+mn-lt"/>
              </a:rPr>
              <a:t>Intensivierung </a:t>
            </a:r>
            <a:r>
              <a:rPr lang="de-CH" sz="2400" dirty="0">
                <a:latin typeface="+mn-lt"/>
              </a:rPr>
              <a:t>der nationalen </a:t>
            </a:r>
            <a:r>
              <a:rPr lang="de-CH" sz="2400" dirty="0" smtClean="0">
                <a:latin typeface="+mn-lt"/>
              </a:rPr>
              <a:t>Kooperation</a:t>
            </a: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 smtClean="0">
                <a:latin typeface="+mn-lt"/>
              </a:rPr>
              <a:t>Überbrückung der </a:t>
            </a:r>
            <a:r>
              <a:rPr lang="de-CH" sz="2400" dirty="0" smtClean="0">
                <a:latin typeface="+mn-lt"/>
              </a:rPr>
              <a:t>Sprachengrenzen</a:t>
            </a: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endParaRPr lang="de-CH" sz="2400" dirty="0" smtClean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de-CH" sz="2400" dirty="0" smtClean="0">
                <a:latin typeface="+mn-lt"/>
              </a:rPr>
              <a:t>Umlagerung </a:t>
            </a:r>
            <a:r>
              <a:rPr lang="de-CH" sz="2400" dirty="0">
                <a:latin typeface="+mn-lt"/>
              </a:rPr>
              <a:t>von lokalen Ressourcen auf kundenorientierte, wertschöpfungsorientierte Aufgaben (in den Bibliotheken)</a:t>
            </a: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endParaRPr lang="de-CH" sz="2400" dirty="0">
              <a:latin typeface="+mn-lt"/>
            </a:endParaRPr>
          </a:p>
          <a:p>
            <a:pPr marL="446088" indent="-446088"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</a:pPr>
            <a:endParaRPr lang="de-CH" sz="1800" dirty="0" smtClean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69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5809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e-CH" sz="2800" dirty="0" smtClean="0">
                <a:latin typeface="+mn-lt"/>
              </a:rPr>
              <a:t>Die Träger («Gründungsaktionäre») von SLSP</a:t>
            </a:r>
            <a:endParaRPr lang="de-CH" sz="2800" dirty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7</a:t>
            </a:fld>
            <a:endParaRPr lang="de-CH"/>
          </a:p>
        </p:txBody>
      </p:sp>
      <p:pic>
        <p:nvPicPr>
          <p:cNvPr id="8" name="Picture 15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180" y="4014353"/>
            <a:ext cx="2048663" cy="69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21" y="2620745"/>
            <a:ext cx="1363759" cy="94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956" y="2238003"/>
            <a:ext cx="1373125" cy="105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8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63" y="1551288"/>
            <a:ext cx="1816096" cy="52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9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04300"/>
            <a:ext cx="1405770" cy="78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3288" y="2750378"/>
            <a:ext cx="1261120" cy="1254686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75656" y="5003287"/>
            <a:ext cx="928144" cy="945993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7558" y="5026253"/>
            <a:ext cx="1967622" cy="7389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72200" y="5139729"/>
            <a:ext cx="1894947" cy="36004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14281" y="2238003"/>
            <a:ext cx="2162175" cy="54292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3475" y="4355951"/>
            <a:ext cx="790575" cy="65722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35696" y="3708612"/>
            <a:ext cx="635992" cy="728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88276" y="1586198"/>
            <a:ext cx="1336052" cy="4746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97558" y="4355951"/>
            <a:ext cx="1139790" cy="2602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651" y="3171702"/>
            <a:ext cx="1839267" cy="60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544939"/>
              </p:ext>
            </p:extLst>
          </p:nvPr>
        </p:nvGraphicFramePr>
        <p:xfrm>
          <a:off x="468313" y="1594717"/>
          <a:ext cx="8229600" cy="269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8</a:t>
            </a:fld>
            <a:endParaRPr lang="de-CH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84928" y="702964"/>
            <a:ext cx="8229600" cy="580926"/>
          </a:xfrm>
        </p:spPr>
        <p:txBody>
          <a:bodyPr>
            <a:normAutofit/>
          </a:bodyPr>
          <a:lstStyle/>
          <a:p>
            <a:pPr algn="ctr"/>
            <a:r>
              <a:rPr lang="de-CH" b="0" dirty="0" smtClean="0">
                <a:latin typeface="+mn-lt"/>
              </a:rPr>
              <a:t>Roadmap von SLSP </a:t>
            </a:r>
            <a:r>
              <a:rPr lang="de-CH" b="0" dirty="0" smtClean="0">
                <a:latin typeface="+mn-lt"/>
              </a:rPr>
              <a:t>2016-2021 ff.</a:t>
            </a:r>
            <a:endParaRPr lang="de-CH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355976" y="1484785"/>
            <a:ext cx="0" cy="280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95596"/>
              </p:ext>
            </p:extLst>
          </p:nvPr>
        </p:nvGraphicFramePr>
        <p:xfrm>
          <a:off x="251519" y="3521392"/>
          <a:ext cx="8568952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3057"/>
                <a:gridCol w="2401419"/>
                <a:gridCol w="2142238"/>
                <a:gridCol w="2142238"/>
              </a:tblGrid>
              <a:tr h="1263080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Erarbeitung Grundlagen 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Kundengruppen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Serviceportfolio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Klärung geeignete</a:t>
                      </a:r>
                      <a:r>
                        <a:rPr lang="de-CH" sz="1600" baseline="0" dirty="0" smtClean="0">
                          <a:latin typeface="+mn-lt"/>
                        </a:rPr>
                        <a:t> </a:t>
                      </a:r>
                      <a:r>
                        <a:rPr lang="de-CH" sz="1600" dirty="0" smtClean="0">
                          <a:latin typeface="+mn-lt"/>
                        </a:rPr>
                        <a:t>Governance-struktur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Gründung Aktiengesellschaft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Ausschreibung Bibliothekssystem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Zuschlag für Ex </a:t>
                      </a:r>
                      <a:r>
                        <a:rPr lang="de-CH" sz="1600" dirty="0" err="1" smtClean="0">
                          <a:latin typeface="+mn-lt"/>
                        </a:rPr>
                        <a:t>Libris</a:t>
                      </a:r>
                      <a:r>
                        <a:rPr lang="de-CH" sz="1600" baseline="0" dirty="0" smtClean="0">
                          <a:latin typeface="+mn-lt"/>
                        </a:rPr>
                        <a:t> (Alma und Primo)</a:t>
                      </a:r>
                      <a:endParaRPr lang="de-CH" sz="1600" dirty="0" smtClean="0"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CH" sz="1600" dirty="0" smtClean="0">
                          <a:latin typeface="+mn-lt"/>
                        </a:rPr>
                        <a:t>Sicherstellung</a:t>
                      </a:r>
                      <a:r>
                        <a:rPr lang="de-CH" sz="1600" baseline="0" dirty="0" smtClean="0">
                          <a:latin typeface="+mn-lt"/>
                        </a:rPr>
                        <a:t> Darlehen der Aktionäre</a:t>
                      </a:r>
                      <a:endParaRPr lang="de-CH" sz="1600" dirty="0" smtClean="0">
                        <a:latin typeface="+mn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Antrag Bundesmittel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CH" sz="1600" dirty="0" smtClean="0">
                          <a:latin typeface="+mn-lt"/>
                        </a:rPr>
                        <a:t>Aufbau Geschäftsstelle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Implementierung IT- Lösung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err="1" smtClean="0">
                          <a:latin typeface="+mn-lt"/>
                        </a:rPr>
                        <a:t>Dedublierung</a:t>
                      </a:r>
                      <a:r>
                        <a:rPr lang="de-CH" sz="1600" dirty="0" smtClean="0">
                          <a:latin typeface="+mn-lt"/>
                        </a:rPr>
                        <a:t> und Datenmigration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Harmonisierung Standards / Services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>
                          <a:latin typeface="+mn-lt"/>
                        </a:rPr>
                        <a:t>Lösungen für Mehrsprachigkeit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/>
                        <a:t>Betrieb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/>
                        <a:t>Akquise neuer Kunden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de-CH" sz="1600" dirty="0" smtClean="0"/>
                        <a:t>Aufbau weiterer Services</a:t>
                      </a:r>
                      <a:endParaRPr lang="de-CH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379349" y="99342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CH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heute</a:t>
            </a:r>
          </a:p>
        </p:txBody>
      </p:sp>
    </p:spTree>
    <p:extLst>
      <p:ext uri="{BB962C8B-B14F-4D97-AF65-F5344CB8AC3E}">
        <p14:creationId xmlns:p14="http://schemas.microsoft.com/office/powerpoint/2010/main" val="2631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22.02.2018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B9B7-D143-48E7-80A2-476598451DC2}" type="slidenum">
              <a:rPr lang="de-CH" smtClean="0"/>
              <a:pPr/>
              <a:t>9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00000" y="371531"/>
            <a:ext cx="8229600" cy="580926"/>
          </a:xfrm>
        </p:spPr>
        <p:txBody>
          <a:bodyPr>
            <a:normAutofit/>
          </a:bodyPr>
          <a:lstStyle/>
          <a:p>
            <a:pPr algn="ctr"/>
            <a:r>
              <a:rPr lang="de-CH" sz="2800" dirty="0" smtClean="0">
                <a:latin typeface="+mn-lt"/>
              </a:rPr>
              <a:t>Serviceportfolio von SLSP</a:t>
            </a:r>
            <a:endParaRPr lang="de-CH" sz="2800" dirty="0">
              <a:latin typeface="+mn-lt"/>
            </a:endParaRPr>
          </a:p>
        </p:txBody>
      </p:sp>
      <p:pic>
        <p:nvPicPr>
          <p:cNvPr id="7" name="Bild 20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124744"/>
            <a:ext cx="8363272" cy="523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Rot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orlage_Praesentation [Schreibgeschützt]" id="{1FDF5304-86F0-4DD1-B1CC-E8B01DA4B064}" vid="{9C157C3A-3ED9-4509-AF2A-E6373E3E05F2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ufgabenbereich xmlns="$ListId:Dokumente;">03 Vorlagen</Aufgabenbereich>
    <Status xmlns="$ListId:Dokumente;">in Arbeit</Status>
    <Projektphase xmlns="$ListId:Dokumente;">übergreifend</Projektphase>
    <Zielgruppen xmlns="$ListId:Dokumente;" xsi:nil="true"/>
    <Dokumenttyp xmlns="$ListId:Dokumente;">Bericht</Dokumenttyp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5DA6839B12F146B53F5BADC641FB60" ma:contentTypeVersion="" ma:contentTypeDescription="Ein neues Dokument erstellen." ma:contentTypeScope="" ma:versionID="8abd8464f1cb43748d6a340c62bd2c33">
  <xsd:schema xmlns:xsd="http://www.w3.org/2001/XMLSchema" xmlns:xs="http://www.w3.org/2001/XMLSchema" xmlns:p="http://schemas.microsoft.com/office/2006/metadata/properties" xmlns:ns2="$ListId:Dokumente;" targetNamespace="http://schemas.microsoft.com/office/2006/metadata/properties" ma:root="true" ma:fieldsID="fe53bf4b6f9bf9a299378fd2960b84be" ns2:_="">
    <xsd:import namespace="$ListId:Dokumente;"/>
    <xsd:element name="properties">
      <xsd:complexType>
        <xsd:sequence>
          <xsd:element name="documentManagement">
            <xsd:complexType>
              <xsd:all>
                <xsd:element ref="ns2:Aufgabenbereich" minOccurs="0"/>
                <xsd:element ref="ns2:Projektphase" minOccurs="0"/>
                <xsd:element ref="ns2:Status" minOccurs="0"/>
                <xsd:element ref="ns2:Dokumenttyp" minOccurs="0"/>
                <xsd:element ref="ns2:Zielgrupp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kumente;" elementFormDefault="qualified">
    <xsd:import namespace="http://schemas.microsoft.com/office/2006/documentManagement/types"/>
    <xsd:import namespace="http://schemas.microsoft.com/office/infopath/2007/PartnerControls"/>
    <xsd:element name="Aufgabenbereich" ma:index="8" nillable="true" ma:displayName="Aufgabenbereich" ma:format="Dropdown" ma:internalName="Aufgabenbereich">
      <xsd:simpleType>
        <xsd:restriction base="dms:Choice">
          <xsd:enumeration value="00 Projektgrundlagen"/>
          <xsd:enumeration value="01 Grundlagen_Mitarbeit"/>
          <xsd:enumeration value="02 Anleitungen"/>
          <xsd:enumeration value="03 Vorlagen"/>
        </xsd:restriction>
      </xsd:simpleType>
    </xsd:element>
    <xsd:element name="Projektphase" ma:index="9" nillable="true" ma:displayName="Projektphase" ma:format="Dropdown" ma:internalName="Projektphase">
      <xsd:simpleType>
        <xsd:restriction base="dms:Choice">
          <xsd:enumeration value="übergreifend"/>
          <xsd:enumeration value="AP0"/>
          <xsd:enumeration value="AP1"/>
          <xsd:enumeration value="AP2"/>
          <xsd:enumeration value="AP3"/>
          <xsd:enumeration value="AP4"/>
          <xsd:enumeration value="AP5"/>
          <xsd:enumeration value="AP6"/>
        </xsd:restriction>
      </xsd:simpleType>
    </xsd:element>
    <xsd:element name="Status" ma:index="10" nillable="true" ma:displayName="Status" ma:default="in Arbeit" ma:format="Dropdown" ma:internalName="Status">
      <xsd:simpleType>
        <xsd:restriction base="dms:Choice">
          <xsd:enumeration value="in Arbeit"/>
          <xsd:enumeration value="in Prüfung"/>
          <xsd:enumeration value="Freigegeben"/>
        </xsd:restriction>
      </xsd:simpleType>
    </xsd:element>
    <xsd:element name="Dokumenttyp" ma:index="11" nillable="true" ma:displayName="Dokumenttyp" ma:default="Bericht" ma:format="Dropdown" ma:internalName="Dokumenttyp">
      <xsd:simpleType>
        <xsd:restriction base="dms:Choice">
          <xsd:enumeration value="Abbildung"/>
          <xsd:enumeration value="Bericht"/>
          <xsd:enumeration value="Formular"/>
          <xsd:enumeration value="Konzept"/>
          <xsd:enumeration value="Präsentation"/>
          <xsd:enumeration value="Projektplan"/>
          <xsd:enumeration value="Protokoll"/>
          <xsd:enumeration value="Tabelle"/>
          <xsd:enumeration value="Text"/>
        </xsd:restriction>
      </xsd:simpleType>
    </xsd:element>
    <xsd:element name="Zielgruppen" ma:index="12" nillable="true" ma:displayName="Zielgruppen" ma:internalName="Zielgruppen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56ADCC-51DC-47E3-9DB1-95155FDC57D6}">
  <ds:schemaRefs>
    <ds:schemaRef ds:uri="http://schemas.microsoft.com/office/2006/documentManagement/types"/>
    <ds:schemaRef ds:uri="$ListId:Dokumente;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0C0CA7-296F-4D17-A6B1-566FBEC3B1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9303AA-C261-42E9-B1E9-CEB19FBA7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Dokumente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Vorlage_Praesentation</Template>
  <TotalTime>0</TotalTime>
  <Words>1502</Words>
  <Application>Microsoft Office PowerPoint</Application>
  <PresentationFormat>On-screen Show (4:3)</PresentationFormat>
  <Paragraphs>374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ETH Light</vt:lpstr>
      <vt:lpstr>Symbol</vt:lpstr>
      <vt:lpstr>Times New Roman</vt:lpstr>
      <vt:lpstr>Wingdings</vt:lpstr>
      <vt:lpstr>Larissa-Design</vt:lpstr>
      <vt:lpstr>SLSP – Swiss Library Service Platform:  ein Fortschrittsbericht</vt:lpstr>
      <vt:lpstr>Inhalt</vt:lpstr>
      <vt:lpstr>Ausgangssituation für SLSP</vt:lpstr>
      <vt:lpstr>PowerPoint Presentation</vt:lpstr>
      <vt:lpstr>Welche Ziele verfolgt SLSP?  * Ebene Services *</vt:lpstr>
      <vt:lpstr>Welche Ziele verfolgt SLSP? * Ebene Management *</vt:lpstr>
      <vt:lpstr>Die Träger («Gründungsaktionäre») von SLSP</vt:lpstr>
      <vt:lpstr>Roadmap von SLSP 2016-2021 ff.</vt:lpstr>
      <vt:lpstr>Serviceportfolio von SLSP</vt:lpstr>
      <vt:lpstr>PowerPoint Presentation</vt:lpstr>
      <vt:lpstr>REALISIERUNG SLSP: PROJEKTSTRUKTURPLAN   (STAND: 15.02.2018)</vt:lpstr>
      <vt:lpstr>REALISIERUNG SLSP: PROJEKTABLAUFPLAN    (STAND: 15.02.2018)</vt:lpstr>
      <vt:lpstr>Besondere Herausforderungen der Realisierungsphase</vt:lpstr>
      <vt:lpstr>Besondere Herausforderungen der Realisierungsphase</vt:lpstr>
      <vt:lpstr>Herausforderung Mehrsprachigkeit</vt:lpstr>
      <vt:lpstr>Autoritätsdat(ei)en in einem mehrsprachigen Kontext: Lösungsvorschläge für die Formalerschliessung</vt:lpstr>
      <vt:lpstr>PowerPoint Presentation</vt:lpstr>
      <vt:lpstr>Herausforderung Dokumentenlieferservice (exemplarisch: Kurierlandschaft heute)</vt:lpstr>
      <vt:lpstr>Herausforderung Harmonisierung Services (exemplarisch: Abstimmungsprozesse zu den Mahnstufen)</vt:lpstr>
      <vt:lpstr>REALISIERUNG SLSP: PROJEKTORGANISATION (ab Juli 2018)  (STAND: 15.02.2018)</vt:lpstr>
      <vt:lpstr>Betriebsmodell für die Plattform ab 2021</vt:lpstr>
      <vt:lpstr>SLSP: Echtbetrieb ab dem Jahr 2021 </vt:lpstr>
      <vt:lpstr>Fazit </vt:lpstr>
      <vt:lpstr>PowerPoint Presentation</vt:lpstr>
    </vt:vector>
  </TitlesOfParts>
  <Company>ETH Zuerich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Capatt-Kuppelwieser  Iris</dc:creator>
  <cp:lastModifiedBy>Alice Keller</cp:lastModifiedBy>
  <cp:revision>555</cp:revision>
  <cp:lastPrinted>2017-04-06T07:50:24Z</cp:lastPrinted>
  <dcterms:created xsi:type="dcterms:W3CDTF">2015-09-24T05:55:20Z</dcterms:created>
  <dcterms:modified xsi:type="dcterms:W3CDTF">2018-02-22T06:54:10Z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0x010100A45DA6839B12F146B53F5BADC641FB60</vt:lpwstr>
  </property>
</Properties>
</file>